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58"/>
  </p:notesMasterIdLst>
  <p:sldIdLst>
    <p:sldId id="256" r:id="rId2"/>
    <p:sldId id="257" r:id="rId3"/>
    <p:sldId id="261" r:id="rId4"/>
    <p:sldId id="262" r:id="rId5"/>
    <p:sldId id="265" r:id="rId6"/>
    <p:sldId id="314" r:id="rId7"/>
    <p:sldId id="267" r:id="rId8"/>
    <p:sldId id="266" r:id="rId9"/>
    <p:sldId id="268" r:id="rId10"/>
    <p:sldId id="269" r:id="rId11"/>
    <p:sldId id="321" r:id="rId12"/>
    <p:sldId id="312" r:id="rId13"/>
    <p:sldId id="302" r:id="rId14"/>
    <p:sldId id="274" r:id="rId15"/>
    <p:sldId id="275" r:id="rId16"/>
    <p:sldId id="322" r:id="rId17"/>
    <p:sldId id="315" r:id="rId18"/>
    <p:sldId id="318" r:id="rId19"/>
    <p:sldId id="278" r:id="rId20"/>
    <p:sldId id="280" r:id="rId21"/>
    <p:sldId id="281" r:id="rId22"/>
    <p:sldId id="282" r:id="rId23"/>
    <p:sldId id="316" r:id="rId24"/>
    <p:sldId id="283" r:id="rId25"/>
    <p:sldId id="304" r:id="rId26"/>
    <p:sldId id="285" r:id="rId27"/>
    <p:sldId id="305" r:id="rId28"/>
    <p:sldId id="306" r:id="rId29"/>
    <p:sldId id="286" r:id="rId30"/>
    <p:sldId id="307" r:id="rId31"/>
    <p:sldId id="287" r:id="rId32"/>
    <p:sldId id="289" r:id="rId33"/>
    <p:sldId id="311" r:id="rId34"/>
    <p:sldId id="290" r:id="rId35"/>
    <p:sldId id="291" r:id="rId36"/>
    <p:sldId id="292" r:id="rId37"/>
    <p:sldId id="294" r:id="rId38"/>
    <p:sldId id="317" r:id="rId39"/>
    <p:sldId id="295" r:id="rId40"/>
    <p:sldId id="323" r:id="rId41"/>
    <p:sldId id="320" r:id="rId42"/>
    <p:sldId id="310" r:id="rId43"/>
    <p:sldId id="296" r:id="rId44"/>
    <p:sldId id="297" r:id="rId45"/>
    <p:sldId id="298" r:id="rId46"/>
    <p:sldId id="299" r:id="rId47"/>
    <p:sldId id="325" r:id="rId48"/>
    <p:sldId id="330" r:id="rId49"/>
    <p:sldId id="331" r:id="rId50"/>
    <p:sldId id="326" r:id="rId51"/>
    <p:sldId id="327" r:id="rId52"/>
    <p:sldId id="328" r:id="rId53"/>
    <p:sldId id="300" r:id="rId54"/>
    <p:sldId id="301" r:id="rId55"/>
    <p:sldId id="313" r:id="rId56"/>
    <p:sldId id="319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ACEA2"/>
    <a:srgbClr val="FF9900"/>
    <a:srgbClr val="CC0000"/>
    <a:srgbClr val="A50021"/>
    <a:srgbClr val="666699"/>
    <a:srgbClr val="FF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9098" autoAdjust="0"/>
  </p:normalViewPr>
  <p:slideViewPr>
    <p:cSldViewPr>
      <p:cViewPr varScale="1">
        <p:scale>
          <a:sx n="87" d="100"/>
          <a:sy n="87" d="100"/>
        </p:scale>
        <p:origin x="6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fld id="{344BBA78-8AB1-514F-9A9D-25B47E69B8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4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1D538C-86FF-7E4A-A378-78B422176391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505FC4-9A37-0743-8604-82BC773502C6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6421902-0A3F-0443-92D1-3B53CC5CD9FA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6E70CD-C0DA-E641-82E0-68452FC021C3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DE5D9C-DA8A-BE47-8C8B-C8E1ED99BF89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CE11ED-E5AD-8548-A83C-2D6C5C97EE96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B0D110C-06C4-FC43-8C72-D776B9226CD6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4B8756-6D1D-594F-8543-CCF554355544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F47788-4720-F547-8D03-4F45B34B6E58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4A3D4C-8B5C-CB45-99BE-C3F13E4CC640}" type="slidenum">
              <a:rPr lang="en-US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E20B65-2095-2F4F-9C1B-F3D122241F73}" type="slidenum">
              <a:rPr lang="en-US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478BF7-6FDF-A048-BCEA-399FE0FDD62B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201BB2-E440-7348-95AD-61A65C5F5BB5}" type="slidenum">
              <a:rPr lang="en-US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93F712-DC0F-104E-871B-0058C9A76E7A}" type="slidenum">
              <a:rPr lang="en-US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FC7F7D-A962-0F4F-B0E4-00BC2CAB5901}" type="slidenum">
              <a:rPr lang="en-US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B354D8-019F-D744-802A-54404995F732}" type="slidenum">
              <a:rPr lang="en-US">
                <a:latin typeface="Times New Roman" charset="0"/>
              </a:rPr>
              <a:pPr/>
              <a:t>29</a:t>
            </a:fld>
            <a:endParaRPr lang="en-US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9142DB-7503-FC42-8F13-0ED3CDF80886}" type="slidenum">
              <a:rPr lang="en-US">
                <a:latin typeface="Times New Roman" charset="0"/>
              </a:rPr>
              <a:pPr/>
              <a:t>30</a:t>
            </a:fld>
            <a:endParaRPr lang="en-US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8C9841-741D-B248-8548-A3F540409829}" type="slidenum">
              <a:rPr lang="en-US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0395CA-418D-6A46-8E54-0FD6E349D256}" type="slidenum">
              <a:rPr lang="en-US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CEFD6D-D9DB-524A-9812-60D91BF97473}" type="slidenum">
              <a:rPr lang="en-US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B04BA6-620B-7147-AA9A-321417AE3312}" type="slidenum">
              <a:rPr lang="en-US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55B5FA-FDF8-2548-B391-BC1B27857ACD}" type="slidenum">
              <a:rPr lang="en-US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2EBCF4-0C4D-3B40-ADEA-6F21254EFDCB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9A59BA-95ED-2D4D-AADB-9ECA2D374E2A}" type="slidenum">
              <a:rPr lang="en-US">
                <a:latin typeface="Times New Roman" charset="0"/>
              </a:rPr>
              <a:pPr/>
              <a:t>36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1E8DD6-BD58-CA4D-BDC2-53CFCCE628D6}" type="slidenum">
              <a:rPr lang="en-US">
                <a:latin typeface="Times New Roman" charset="0"/>
              </a:rPr>
              <a:pPr/>
              <a:t>37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975ADC2-49A9-3041-9760-02A1EE9F9B41}" type="slidenum">
              <a:rPr lang="en-US">
                <a:latin typeface="Times New Roman" charset="0"/>
              </a:rPr>
              <a:pPr/>
              <a:t>38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A093C17-5EBC-9844-BD6C-57F660C2A54B}" type="slidenum">
              <a:rPr lang="en-US">
                <a:latin typeface="Times New Roman" charset="0"/>
              </a:rPr>
              <a:pPr/>
              <a:t>39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52531C-DB33-EA40-ACDE-D7DB8E5C5F86}" type="slidenum">
              <a:rPr lang="en-US">
                <a:latin typeface="Times New Roman" charset="0"/>
              </a:rPr>
              <a:pPr/>
              <a:t>42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EF27FF-5DCF-0344-8129-A3F1D2097601}" type="slidenum">
              <a:rPr lang="en-US">
                <a:latin typeface="Times New Roman" charset="0"/>
              </a:rPr>
              <a:pPr/>
              <a:t>43</a:t>
            </a:fld>
            <a:endParaRPr lang="en-US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75BAD6-43BA-C242-BF4F-B8964097D3E9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B14323-7ADE-7541-9108-26A30047F30B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84C628-227D-9C43-90E7-41BCA55C3EB2}" type="slidenum">
              <a:rPr lang="en-US">
                <a:latin typeface="Times New Roman" charset="0"/>
              </a:rPr>
              <a:pPr/>
              <a:t>46</a:t>
            </a:fld>
            <a:endParaRPr lang="en-US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B8CB31-4D56-7F4F-85D3-34FAF11C3B64}" type="slidenum">
              <a:rPr lang="en-US">
                <a:latin typeface="Times New Roman" charset="0"/>
              </a:rPr>
              <a:pPr/>
              <a:t>53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2A078B-A6E8-2B4D-8B41-9F9D772AB0E9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BCAB5C-6645-4540-BF0D-FE3CC2A26C10}" type="slidenum">
              <a:rPr lang="en-US">
                <a:latin typeface="Times New Roman" charset="0"/>
              </a:rPr>
              <a:pPr/>
              <a:t>54</a:t>
            </a:fld>
            <a:endParaRPr lang="en-US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D5B033-98F2-5C43-A684-A801834CAFF4}" type="slidenum">
              <a:rPr lang="en-US">
                <a:latin typeface="Times New Roman" charset="0"/>
              </a:rPr>
              <a:pPr/>
              <a:t>56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2AAFBE-ACEE-DD4F-8B30-7C9DFF52E53A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02243F-9990-6145-A11A-DE78A0B96D79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AB832F-BD3C-C140-9BF6-7BF77C31C1ED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89D223-7E6C-3042-A910-C3ED98862F78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3057D6-CF5A-554B-99FF-34F84502460B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9CF03-9C5B-7E44-8CB5-123FFC75A3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5AB86-42EE-5045-AB7C-2B078E4E41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2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158750"/>
            <a:ext cx="2124075" cy="6078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58750"/>
            <a:ext cx="6219825" cy="6078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BB8A6-8517-DB49-B597-8834D3D0A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3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4171950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57338"/>
            <a:ext cx="4171950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2C9D7-1AF5-9F49-A710-73EA510164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7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557338"/>
            <a:ext cx="4171950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1950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48673-D8D1-6145-86DE-48D1FD1A05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557338"/>
            <a:ext cx="84963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850" y="3973513"/>
            <a:ext cx="84963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CDCF0-469E-E14D-A7F7-46519396DA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5D781-6119-0342-B52A-DDD6AF882D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0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3D61E-D168-7E44-8D5F-B3997AC73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417195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195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5532D9-DAE3-8045-812D-4B833FA178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D1733-247D-0E46-97F3-952958FDA1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2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0F491-E14E-5043-975E-AE9885881C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78224-4D24-C745-A64B-9219467CB8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F9B0A-035F-4C44-B5F0-C357A3E7F6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9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A7BE2-BE26-A741-9E9F-59EFCA2BCC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58750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557338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9088" y="6419850"/>
            <a:ext cx="954087" cy="3095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8951199-9431-8F43-9AB1-FCDDD867D70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0233" name="Line 9"/>
          <p:cNvSpPr>
            <a:spLocks noChangeShapeType="1"/>
          </p:cNvSpPr>
          <p:nvPr userDrawn="1"/>
        </p:nvSpPr>
        <p:spPr bwMode="auto">
          <a:xfrm>
            <a:off x="250825" y="1341438"/>
            <a:ext cx="86423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D7EB52-1FBE-9F42-8D30-A2AB8DB3A5C9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2400" cy="21621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Tahoma Small Cap" charset="0"/>
                <a:cs typeface="+mj-cs"/>
              </a:rPr>
              <a:t>Chapter 1 </a:t>
            </a:r>
            <a:br>
              <a:rPr lang="en-US" sz="3600" dirty="0" smtClean="0">
                <a:solidFill>
                  <a:schemeClr val="tx1"/>
                </a:solidFill>
                <a:latin typeface="Tahoma Small Cap" charset="0"/>
                <a:cs typeface="+mj-cs"/>
              </a:rPr>
            </a:br>
            <a:r>
              <a:rPr lang="en-US" sz="3600" dirty="0" smtClean="0">
                <a:solidFill>
                  <a:schemeClr val="tx1"/>
                </a:solidFill>
                <a:latin typeface="Tahoma Small Cap" charset="0"/>
                <a:cs typeface="+mj-cs"/>
              </a:rPr>
              <a:t>Introduction</a:t>
            </a:r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763688" y="3860800"/>
            <a:ext cx="5719787" cy="288280"/>
          </a:xfrm>
        </p:spPr>
        <p:txBody>
          <a:bodyPr/>
          <a:lstStyle/>
          <a:p>
            <a:pPr eaLnBrk="1" hangingPunct="1"/>
            <a:endParaRPr lang="en-US" sz="1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0793B5-FFA4-394C-B6D6-0A4407D701A0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Hardware interrupts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When interrupt occurs, hardware does the following:  </a:t>
            </a:r>
          </a:p>
          <a:p>
            <a:pPr lvl="1" eaLnBrk="1" hangingPunct="1">
              <a:defRPr/>
            </a:pPr>
            <a:r>
              <a:rPr lang="en-US" sz="1800" dirty="0" smtClean="0"/>
              <a:t>CPU is interrupted</a:t>
            </a:r>
          </a:p>
          <a:p>
            <a:pPr lvl="2" eaLnBrk="1" hangingPunct="1">
              <a:defRPr/>
            </a:pPr>
            <a:r>
              <a:rPr lang="en-US" sz="1800" dirty="0" smtClean="0"/>
              <a:t>at that time application code or kernel code might be running</a:t>
            </a:r>
          </a:p>
          <a:p>
            <a:pPr lvl="2" eaLnBrk="1" hangingPunct="1">
              <a:defRPr/>
            </a:pPr>
            <a:r>
              <a:rPr lang="en-US" sz="1800" dirty="0" smtClean="0"/>
              <a:t>registers and the program counter saved in RAM to preserve CPU state</a:t>
            </a:r>
          </a:p>
          <a:p>
            <a:pPr lvl="1" eaLnBrk="1" hangingPunct="1">
              <a:defRPr/>
            </a:pPr>
            <a:r>
              <a:rPr lang="en-US" sz="1800" dirty="0" smtClean="0"/>
              <a:t>CPU starts running the respective Interrupt Service Routine (ISR) </a:t>
            </a:r>
          </a:p>
          <a:p>
            <a:pPr lvl="3" eaLnBrk="1" hangingPunct="1">
              <a:defRPr/>
            </a:pPr>
            <a:r>
              <a:rPr lang="en-US" sz="1800" dirty="0" smtClean="0"/>
              <a:t>(kernel routine)</a:t>
            </a:r>
          </a:p>
          <a:p>
            <a:pPr lvl="2" eaLnBrk="1" hangingPunct="1">
              <a:defRPr/>
            </a:pPr>
            <a:r>
              <a:rPr lang="en-US" sz="1800" dirty="0" smtClean="0"/>
              <a:t>ISR is found through </a:t>
            </a:r>
            <a:r>
              <a:rPr lang="en-US" sz="1800" b="1" dirty="0" smtClean="0"/>
              <a:t>interrupt vector </a:t>
            </a:r>
          </a:p>
          <a:p>
            <a:pPr lvl="3" eaLnBrk="1" hangingPunct="1">
              <a:defRPr/>
            </a:pPr>
            <a:r>
              <a:rPr lang="en-US" sz="1800" dirty="0" smtClean="0"/>
              <a:t>(table containing addresses of ISRs)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 bwMode="auto">
          <a:xfrm>
            <a:off x="2771800" y="6165304"/>
            <a:ext cx="864096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8725" y="5989638"/>
            <a:ext cx="954088" cy="3095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029DFB-46E4-8647-B6E3-C8870F3B46CB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Direct Memory Access Structure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7338"/>
            <a:ext cx="8496300" cy="467995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With DMA, device controller </a:t>
            </a:r>
            <a:r>
              <a:rPr lang="en-US" sz="1800" b="1" dirty="0" smtClean="0">
                <a:cs typeface="+mn-cs"/>
              </a:rPr>
              <a:t>transfers blocks of data</a:t>
            </a:r>
            <a:r>
              <a:rPr lang="en-US" sz="1800" dirty="0" smtClean="0">
                <a:cs typeface="+mn-cs"/>
              </a:rPr>
              <a:t> from device buffer directly to main memory </a:t>
            </a:r>
            <a:r>
              <a:rPr lang="en-US" sz="1800" b="1" dirty="0" smtClean="0">
                <a:cs typeface="+mn-cs"/>
              </a:rPr>
              <a:t>without CPU intervention	</a:t>
            </a:r>
          </a:p>
          <a:p>
            <a:pPr lvl="1" eaLnBrk="1" hangingPunct="1">
              <a:defRPr/>
            </a:pPr>
            <a:r>
              <a:rPr lang="en-US" sz="1800" dirty="0" smtClean="0">
                <a:cs typeface="+mn-cs"/>
              </a:rPr>
              <a:t>Only </a:t>
            </a:r>
            <a:r>
              <a:rPr lang="en-US" sz="1800" b="1" dirty="0" smtClean="0">
                <a:cs typeface="+mn-cs"/>
              </a:rPr>
              <a:t>one interrupt is generated per block</a:t>
            </a:r>
            <a:r>
              <a:rPr lang="en-US" sz="1800" dirty="0" smtClean="0">
                <a:cs typeface="+mn-cs"/>
              </a:rPr>
              <a:t>, rather than the one interrupt per byte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978348" y="4654302"/>
            <a:ext cx="1512887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Device </a:t>
            </a:r>
            <a:br>
              <a:rPr lang="en-US"/>
            </a:br>
            <a:r>
              <a:rPr lang="en-US"/>
              <a:t>Controller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4932040" y="2996952"/>
            <a:ext cx="2592387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Main Memory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898848" y="3141414"/>
            <a:ext cx="1800225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 flipV="1">
            <a:off x="3275335" y="3789114"/>
            <a:ext cx="18716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3688085" y="4528889"/>
            <a:ext cx="2085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DMA </a:t>
            </a:r>
          </a:p>
          <a:p>
            <a:pPr eaLnBrk="1" hangingPunct="1"/>
            <a:r>
              <a:rPr lang="en-US"/>
              <a:t>Controller Transfer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5776" y="57338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0560AA-E67E-9F45-B1FA-0939BE84D096}" type="slidenum">
              <a:rPr lang="en-US"/>
              <a:pPr eaLnBrk="1" hangingPunct="1"/>
              <a:t>12</a:t>
            </a:fld>
            <a:endParaRPr lang="en-US" dirty="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Software interrupts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Running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application software (executing program) may </a:t>
            </a:r>
            <a:r>
              <a:rPr lang="en-US" sz="1800" dirty="0">
                <a:latin typeface="Arial" charset="0"/>
                <a:ea typeface="ＭＳ Ｐゴシック" charset="0"/>
              </a:rPr>
              <a:t>generate interrupts as well. 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They are called software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interrupts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lvl="2" eaLnBrk="1" hangingPunct="1"/>
            <a:r>
              <a:rPr lang="en-US" sz="1800" dirty="0">
                <a:latin typeface="Arial" charset="0"/>
                <a:ea typeface="ＭＳ Ｐゴシック" charset="0"/>
              </a:rPr>
              <a:t>1. exceptions (caused by errors)</a:t>
            </a:r>
          </a:p>
          <a:p>
            <a:pPr lvl="2" eaLnBrk="1" hangingPunct="1"/>
            <a:r>
              <a:rPr lang="en-US" sz="1800" dirty="0">
                <a:latin typeface="Arial" charset="0"/>
                <a:ea typeface="ＭＳ Ｐゴシック" charset="0"/>
              </a:rPr>
              <a:t>2. system calls (service request)</a:t>
            </a:r>
          </a:p>
          <a:p>
            <a:pPr lvl="3" eaLnBrk="1" hangingPunct="1"/>
            <a:r>
              <a:rPr lang="en-US" sz="1800" b="1" dirty="0">
                <a:latin typeface="Arial" charset="0"/>
                <a:ea typeface="ＭＳ Ｐゴシック" charset="0"/>
              </a:rPr>
              <a:t>trap</a:t>
            </a:r>
            <a:r>
              <a:rPr lang="en-US" sz="1800" dirty="0">
                <a:latin typeface="Arial" charset="0"/>
                <a:ea typeface="ＭＳ Ｐゴシック" charset="0"/>
              </a:rPr>
              <a:t> or </a:t>
            </a:r>
            <a:r>
              <a:rPr lang="en-US" sz="1800" b="1" dirty="0" err="1">
                <a:latin typeface="Arial" charset="0"/>
                <a:ea typeface="ＭＳ Ｐゴシック" charset="0"/>
              </a:rPr>
              <a:t>syscall</a:t>
            </a:r>
            <a:r>
              <a:rPr lang="en-US" sz="1800" dirty="0">
                <a:latin typeface="Arial" charset="0"/>
                <a:ea typeface="ＭＳ Ｐゴシック" charset="0"/>
              </a:rPr>
              <a:t> instruction is used </a:t>
            </a:r>
          </a:p>
          <a:p>
            <a:pPr lvl="3" eaLnBrk="1" hangingPunct="1"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</a:rPr>
              <a:t>(depends on CPU architecture – Intel uses </a:t>
            </a:r>
            <a:r>
              <a:rPr lang="en-US" sz="1800" b="1" dirty="0" err="1">
                <a:latin typeface="Arial" charset="0"/>
                <a:ea typeface="ＭＳ Ｐゴシック" charset="0"/>
              </a:rPr>
              <a:t>int</a:t>
            </a:r>
            <a:r>
              <a:rPr lang="en-US" sz="1800" dirty="0">
                <a:latin typeface="Arial" charset="0"/>
                <a:ea typeface="ＭＳ Ｐゴシック" charset="0"/>
              </a:rPr>
              <a:t>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machine instruction</a:t>
            </a:r>
            <a:r>
              <a:rPr lang="en-US" sz="1800" dirty="0">
                <a:latin typeface="Arial" charset="0"/>
                <a:ea typeface="ＭＳ Ｐゴシック" charset="0"/>
              </a:rPr>
              <a:t>)</a:t>
            </a:r>
          </a:p>
          <a:p>
            <a:pPr lvl="3" eaLnBrk="1" hangingPunct="1"/>
            <a:endParaRPr lang="en-US" sz="1800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An operating system (kernel) is </a:t>
            </a:r>
            <a:r>
              <a:rPr lang="en-US" sz="1800" dirty="0">
                <a:solidFill>
                  <a:srgbClr val="3333CC"/>
                </a:solidFill>
                <a:latin typeface="Arial" charset="0"/>
                <a:ea typeface="ＭＳ Ｐゴシック" charset="0"/>
              </a:rPr>
              <a:t>interrupt-driven (event driven)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18C04F-868D-1940-B379-5876271FF571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Interrupt-Driven OS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836738" y="2997200"/>
            <a:ext cx="2882900" cy="15113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/>
              <a:t>Kernel Code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2687638" y="5589588"/>
            <a:ext cx="11652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Devices</a:t>
            </a:r>
            <a:r>
              <a:rPr lang="en-US" sz="2000"/>
              <a:t> 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323850" y="1654175"/>
            <a:ext cx="63373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Applications or System Programs running in CPU</a:t>
            </a:r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 flipV="1">
            <a:off x="3276600" y="472440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3276600" y="4967288"/>
            <a:ext cx="2035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hardware interrupt</a:t>
            </a:r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3421063" y="2247900"/>
            <a:ext cx="4659546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hlink"/>
                </a:solidFill>
              </a:rPr>
              <a:t>software interrupt  </a:t>
            </a:r>
            <a:r>
              <a:rPr lang="en-US" dirty="0" smtClean="0">
                <a:solidFill>
                  <a:schemeClr val="hlink"/>
                </a:solidFill>
              </a:rPr>
              <a:t>(trap)</a:t>
            </a:r>
            <a:endParaRPr lang="en-US" dirty="0">
              <a:solidFill>
                <a:schemeClr val="hlink"/>
              </a:solidFill>
            </a:endParaRPr>
          </a:p>
          <a:p>
            <a:pPr eaLnBrk="1" hangingPunct="1"/>
            <a:r>
              <a:rPr lang="en-US" dirty="0"/>
              <a:t>(due to system </a:t>
            </a:r>
            <a:r>
              <a:rPr lang="en-US" b="1" dirty="0"/>
              <a:t>service requests</a:t>
            </a:r>
            <a:r>
              <a:rPr lang="en-US" dirty="0"/>
              <a:t> or </a:t>
            </a:r>
            <a:r>
              <a:rPr lang="en-US" b="1" dirty="0"/>
              <a:t>errors</a:t>
            </a:r>
            <a:r>
              <a:rPr lang="en-US" dirty="0"/>
              <a:t>)</a:t>
            </a:r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auto">
          <a:xfrm>
            <a:off x="3905250" y="5583238"/>
            <a:ext cx="473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disk, keyboard, timer, network adapter…</a:t>
            </a:r>
          </a:p>
        </p:txBody>
      </p:sp>
      <p:sp>
        <p:nvSpPr>
          <p:cNvPr id="14347" name="Line 17"/>
          <p:cNvSpPr>
            <a:spLocks noChangeShapeType="1"/>
          </p:cNvSpPr>
          <p:nvPr/>
        </p:nvSpPr>
        <p:spPr bwMode="auto">
          <a:xfrm>
            <a:off x="3276600" y="2133600"/>
            <a:ext cx="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0D2391-73EC-ED46-A601-5117596064CD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Storage Structure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5111750" cy="4679950"/>
          </a:xfrm>
        </p:spPr>
        <p:txBody>
          <a:bodyPr/>
          <a:lstStyle/>
          <a:p>
            <a:pPr eaLnBrk="1" hangingPunct="1"/>
            <a:r>
              <a:rPr lang="en-US" sz="1800" b="1" dirty="0">
                <a:latin typeface="Arial" charset="0"/>
                <a:ea typeface="ＭＳ Ｐゴシック" charset="0"/>
              </a:rPr>
              <a:t>Main memory</a:t>
            </a:r>
            <a:r>
              <a:rPr lang="en-US" sz="1800" dirty="0">
                <a:latin typeface="Arial" charset="0"/>
                <a:ea typeface="ＭＳ Ｐゴシック" charset="0"/>
              </a:rPr>
              <a:t> – CPU can access directly</a:t>
            </a:r>
          </a:p>
          <a:p>
            <a:pPr eaLnBrk="1" hangingPunct="1"/>
            <a:r>
              <a:rPr lang="en-US" sz="1800" b="1" dirty="0">
                <a:latin typeface="Arial" charset="0"/>
                <a:ea typeface="ＭＳ Ｐゴシック" charset="0"/>
              </a:rPr>
              <a:t>Secondary storage</a:t>
            </a:r>
            <a:r>
              <a:rPr lang="en-US" sz="1800" dirty="0">
                <a:latin typeface="Arial" charset="0"/>
                <a:ea typeface="ＭＳ Ｐゴシック" charset="0"/>
              </a:rPr>
              <a:t> – extension of main memory that provides large nonvolatile storage capacity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Magnetic disks </a:t>
            </a:r>
          </a:p>
          <a:p>
            <a:pPr lvl="2" eaLnBrk="1" hangingPunct="1"/>
            <a:r>
              <a:rPr lang="en-US" sz="1800" dirty="0">
                <a:latin typeface="Arial" charset="0"/>
                <a:ea typeface="ＭＳ Ｐゴシック" charset="0"/>
              </a:rPr>
              <a:t>platters</a:t>
            </a:r>
          </a:p>
          <a:p>
            <a:pPr lvl="2" eaLnBrk="1" hangingPunct="1"/>
            <a:r>
              <a:rPr lang="en-US" sz="1800" dirty="0">
                <a:latin typeface="Arial" charset="0"/>
                <a:ea typeface="ＭＳ Ｐゴシック" charset="0"/>
              </a:rPr>
              <a:t>The </a:t>
            </a:r>
            <a:r>
              <a:rPr lang="en-US" sz="1800" b="1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disk controller</a:t>
            </a:r>
            <a:r>
              <a:rPr lang="en-US" sz="1800" b="1" dirty="0">
                <a:solidFill>
                  <a:srgbClr val="3366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handles the </a:t>
            </a:r>
            <a:r>
              <a:rPr lang="en-US" sz="1800" dirty="0">
                <a:latin typeface="Arial" charset="0"/>
                <a:ea typeface="ＭＳ Ｐゴシック" charset="0"/>
              </a:rPr>
              <a:t>interaction between the device and the computer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6372225" y="4581525"/>
            <a:ext cx="1655763" cy="1511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Spinning</a:t>
            </a:r>
          </a:p>
          <a:p>
            <a:pPr algn="ctr"/>
            <a:r>
              <a:rPr lang="en-US"/>
              <a:t>Disk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227763" y="3644900"/>
            <a:ext cx="18002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Disk </a:t>
            </a:r>
          </a:p>
          <a:p>
            <a:pPr algn="ctr"/>
            <a:r>
              <a:rPr lang="en-US"/>
              <a:t>Controller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7380288" y="1700213"/>
            <a:ext cx="1439862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Main</a:t>
            </a:r>
          </a:p>
          <a:p>
            <a:pPr algn="ctr"/>
            <a:r>
              <a:rPr lang="en-US"/>
              <a:t>Memory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5580063" y="1700213"/>
            <a:ext cx="1584325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7740650" y="42211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7812088" y="27813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6011863" y="3429000"/>
            <a:ext cx="2376487" cy="28082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5218113" y="5595938"/>
            <a:ext cx="1298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/>
              <a:t>secondary </a:t>
            </a:r>
          </a:p>
          <a:p>
            <a:pPr algn="r" eaLnBrk="1" hangingPunct="1"/>
            <a:r>
              <a:rPr lang="en-US"/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Storage Hierarchy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5040313" cy="1439862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Storage systems </a:t>
            </a:r>
            <a:r>
              <a:rPr lang="en-US" sz="1800" b="1" dirty="0" smtClean="0">
                <a:cs typeface="+mn-cs"/>
              </a:rPr>
              <a:t>organized in hierarchy</a:t>
            </a:r>
          </a:p>
          <a:p>
            <a:pPr lvl="1" eaLnBrk="1" hangingPunct="1">
              <a:defRPr/>
            </a:pPr>
            <a:r>
              <a:rPr lang="en-US" sz="1800" dirty="0" smtClean="0"/>
              <a:t>Speed, Cost, Volatility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201863"/>
            <a:ext cx="4643437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Caching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33CC"/>
                </a:solidFill>
                <a:latin typeface="Arial" charset="0"/>
                <a:ea typeface="ＭＳ Ｐゴシック" charset="0"/>
              </a:rPr>
              <a:t>Caching</a:t>
            </a:r>
            <a:r>
              <a:rPr lang="en-US" dirty="0">
                <a:latin typeface="Arial" charset="0"/>
                <a:ea typeface="ＭＳ Ｐゴシック" charset="0"/>
              </a:rPr>
              <a:t> – copying information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into faster storage </a:t>
            </a:r>
            <a:r>
              <a:rPr lang="en-US" dirty="0" smtClean="0">
                <a:latin typeface="Arial" charset="0"/>
                <a:ea typeface="ＭＳ Ｐゴシック" charset="0"/>
              </a:rPr>
              <a:t>system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results </a:t>
            </a:r>
            <a:r>
              <a:rPr lang="en-US" dirty="0">
                <a:latin typeface="Arial" charset="0"/>
                <a:ea typeface="ＭＳ Ｐゴシック" charset="0"/>
              </a:rPr>
              <a:t>from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tradeoff</a:t>
            </a:r>
            <a:r>
              <a:rPr lang="en-US" dirty="0" smtClean="0">
                <a:latin typeface="Arial" charset="0"/>
                <a:ea typeface="ＭＳ Ｐゴシック" charset="0"/>
              </a:rPr>
              <a:t> existing </a:t>
            </a:r>
            <a:r>
              <a:rPr lang="en-US" dirty="0">
                <a:latin typeface="Arial" charset="0"/>
                <a:ea typeface="ＭＳ Ｐゴシック" charset="0"/>
              </a:rPr>
              <a:t>between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size</a:t>
            </a:r>
            <a:r>
              <a:rPr lang="en-US" dirty="0">
                <a:latin typeface="Arial" charset="0"/>
                <a:ea typeface="ＭＳ Ｐゴシック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speed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Ex: main </a:t>
            </a:r>
            <a:r>
              <a:rPr lang="en-US" dirty="0">
                <a:latin typeface="Arial" charset="0"/>
                <a:ea typeface="ＭＳ Ｐゴシック" charset="0"/>
              </a:rPr>
              <a:t>memory can be viewed as a last </a:t>
            </a:r>
            <a:r>
              <a:rPr lang="en-US" i="1" dirty="0">
                <a:latin typeface="Arial" charset="0"/>
                <a:ea typeface="ＭＳ Ｐゴシック" charset="0"/>
              </a:rPr>
              <a:t>cache</a:t>
            </a:r>
            <a:r>
              <a:rPr lang="en-US" dirty="0">
                <a:latin typeface="Arial" charset="0"/>
                <a:ea typeface="ＭＳ Ｐゴシック" charset="0"/>
              </a:rPr>
              <a:t> for secondary </a:t>
            </a:r>
            <a:r>
              <a:rPr lang="en-US" dirty="0" smtClean="0">
                <a:latin typeface="Arial" charset="0"/>
                <a:ea typeface="ＭＳ Ｐゴシック" charset="0"/>
              </a:rPr>
              <a:t>storage</a:t>
            </a:r>
            <a:endParaRPr lang="en-US" dirty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performed at </a:t>
            </a:r>
            <a:r>
              <a:rPr lang="en-US" sz="1800" b="1" dirty="0">
                <a:latin typeface="Arial" charset="0"/>
                <a:ea typeface="ＭＳ Ｐゴシック" charset="0"/>
              </a:rPr>
              <a:t>many levels </a:t>
            </a:r>
            <a:r>
              <a:rPr lang="en-US" sz="1800" dirty="0">
                <a:latin typeface="Arial" charset="0"/>
                <a:ea typeface="ＭＳ Ｐゴシック" charset="0"/>
              </a:rPr>
              <a:t>in a computer 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(in hardware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,</a:t>
            </a:r>
            <a:br>
              <a:rPr lang="en-US" sz="1800" dirty="0" smtClean="0">
                <a:latin typeface="Arial" charset="0"/>
                <a:ea typeface="ＭＳ Ｐゴシック" charset="0"/>
              </a:rPr>
            </a:br>
            <a:r>
              <a:rPr lang="en-US" sz="1800" dirty="0" smtClean="0">
                <a:latin typeface="Arial" charset="0"/>
                <a:ea typeface="ＭＳ Ｐゴシック" charset="0"/>
              </a:rPr>
              <a:t> </a:t>
            </a:r>
            <a:r>
              <a:rPr lang="en-US" sz="1800" dirty="0">
                <a:latin typeface="Arial" charset="0"/>
                <a:ea typeface="ＭＳ Ｐゴシック" charset="0"/>
              </a:rPr>
              <a:t>operating system,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/>
            </a:r>
            <a:br>
              <a:rPr lang="en-US" sz="1800" dirty="0" smtClean="0">
                <a:latin typeface="Arial" charset="0"/>
                <a:ea typeface="ＭＳ Ｐゴシック" charset="0"/>
              </a:rPr>
            </a:br>
            <a:r>
              <a:rPr lang="en-US" sz="1800" dirty="0" smtClean="0">
                <a:latin typeface="Arial" charset="0"/>
                <a:ea typeface="ＭＳ Ｐゴシック" charset="0"/>
              </a:rPr>
              <a:t> software</a:t>
            </a:r>
            <a:r>
              <a:rPr lang="en-US" sz="1800" dirty="0">
                <a:latin typeface="Arial" charset="0"/>
                <a:ea typeface="ＭＳ Ｐゴシック" charset="0"/>
              </a:rPr>
              <a:t>)</a:t>
            </a: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Cache is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checked</a:t>
            </a:r>
            <a:br>
              <a:rPr lang="en-US" sz="1800" dirty="0" smtClean="0">
                <a:latin typeface="Arial" charset="0"/>
                <a:ea typeface="ＭＳ Ｐゴシック" charset="0"/>
              </a:rPr>
            </a:br>
            <a:r>
              <a:rPr lang="en-US" sz="1800" dirty="0" smtClean="0">
                <a:latin typeface="Arial" charset="0"/>
                <a:ea typeface="ＭＳ Ｐゴシック" charset="0"/>
              </a:rPr>
              <a:t>first </a:t>
            </a:r>
            <a:r>
              <a:rPr lang="en-US" sz="1800" dirty="0">
                <a:latin typeface="Arial" charset="0"/>
                <a:ea typeface="ＭＳ Ｐゴシック" charset="0"/>
              </a:rPr>
              <a:t>for an item cached</a:t>
            </a:r>
          </a:p>
          <a:p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3926210" y="3426990"/>
            <a:ext cx="6477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924622" y="3355553"/>
            <a:ext cx="7858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small, </a:t>
            </a:r>
          </a:p>
          <a:p>
            <a:pPr eaLnBrk="1" hangingPunct="1"/>
            <a:r>
              <a:rPr lang="en-US" dirty="0"/>
              <a:t>fast</a:t>
            </a:r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6229672" y="3139653"/>
            <a:ext cx="1943100" cy="1081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7164710" y="3428578"/>
            <a:ext cx="7604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large, </a:t>
            </a:r>
          </a:p>
          <a:p>
            <a:pPr eaLnBrk="1" hangingPunct="1"/>
            <a:r>
              <a:rPr lang="en-US"/>
              <a:t>slow</a:t>
            </a:r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 flipH="1">
            <a:off x="4500885" y="371591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5005710" y="3644478"/>
            <a:ext cx="968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caching</a:t>
            </a: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3419797" y="4717628"/>
            <a:ext cx="1844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Hardware cache</a:t>
            </a:r>
            <a:br>
              <a:rPr lang="en-US"/>
            </a:br>
            <a:r>
              <a:rPr lang="en-US"/>
              <a:t>L1, L2, etc</a:t>
            </a: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6247135" y="4862090"/>
            <a:ext cx="156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Main Memory</a:t>
            </a: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3765872" y="4285828"/>
            <a:ext cx="1209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Registers </a:t>
            </a:r>
          </a:p>
        </p:txBody>
      </p:sp>
      <p:sp>
        <p:nvSpPr>
          <p:cNvPr id="17421" name="Text Box 15"/>
          <p:cNvSpPr txBox="1">
            <a:spLocks noChangeArrowheads="1"/>
          </p:cNvSpPr>
          <p:nvPr/>
        </p:nvSpPr>
        <p:spPr bwMode="auto">
          <a:xfrm>
            <a:off x="6228085" y="4285828"/>
            <a:ext cx="156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Main Memory</a:t>
            </a:r>
          </a:p>
        </p:txBody>
      </p:sp>
      <p:sp>
        <p:nvSpPr>
          <p:cNvPr id="17422" name="Text Box 16"/>
          <p:cNvSpPr txBox="1">
            <a:spLocks noChangeArrowheads="1"/>
          </p:cNvSpPr>
          <p:nvPr/>
        </p:nvSpPr>
        <p:spPr bwMode="auto">
          <a:xfrm>
            <a:off x="6412235" y="5438353"/>
            <a:ext cx="1184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Hard Disk</a:t>
            </a:r>
          </a:p>
        </p:txBody>
      </p:sp>
      <p:sp>
        <p:nvSpPr>
          <p:cNvPr id="17423" name="Text Box 17"/>
          <p:cNvSpPr txBox="1">
            <a:spLocks noChangeArrowheads="1"/>
          </p:cNvSpPr>
          <p:nvPr/>
        </p:nvSpPr>
        <p:spPr bwMode="auto">
          <a:xfrm>
            <a:off x="3564260" y="5438353"/>
            <a:ext cx="156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Main Memory</a:t>
            </a:r>
          </a:p>
        </p:txBody>
      </p:sp>
      <p:sp>
        <p:nvSpPr>
          <p:cNvPr id="17424" name="Text Box 18"/>
          <p:cNvSpPr txBox="1">
            <a:spLocks noChangeArrowheads="1"/>
          </p:cNvSpPr>
          <p:nvPr/>
        </p:nvSpPr>
        <p:spPr bwMode="auto">
          <a:xfrm>
            <a:off x="6607497" y="6014615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Tape</a:t>
            </a:r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3637285" y="6014615"/>
            <a:ext cx="1184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Hard Disk</a:t>
            </a:r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>
            <a:off x="2627313" y="4862513"/>
            <a:ext cx="5761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27" name="Line 21"/>
          <p:cNvSpPr>
            <a:spLocks noChangeShapeType="1"/>
          </p:cNvSpPr>
          <p:nvPr/>
        </p:nvSpPr>
        <p:spPr bwMode="auto">
          <a:xfrm>
            <a:off x="2987997" y="5366915"/>
            <a:ext cx="5761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28" name="Line 22"/>
          <p:cNvSpPr>
            <a:spLocks noChangeShapeType="1"/>
          </p:cNvSpPr>
          <p:nvPr/>
        </p:nvSpPr>
        <p:spPr bwMode="auto">
          <a:xfrm>
            <a:off x="3059435" y="5943178"/>
            <a:ext cx="5761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CDA13D-9B11-814F-80F4-5680DC48C405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2345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Computer System Architecture</a:t>
            </a:r>
          </a:p>
        </p:txBody>
      </p:sp>
      <p:sp>
        <p:nvSpPr>
          <p:cNvPr id="2345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39F2D7-E978-9645-A2A9-C98E11782179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Computer System Architecture: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Single processor systems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 lot of systems use a </a:t>
            </a:r>
            <a:r>
              <a:rPr lang="en-US" b="1" dirty="0" smtClean="0">
                <a:cs typeface="+mn-cs"/>
              </a:rPr>
              <a:t>single general-purpose processor</a:t>
            </a:r>
            <a:r>
              <a:rPr lang="en-US" dirty="0" smtClean="0"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(PDAs through mainframes)</a:t>
            </a:r>
          </a:p>
          <a:p>
            <a:pPr lvl="1" eaLnBrk="1" hangingPunct="1">
              <a:defRPr/>
            </a:pPr>
            <a:r>
              <a:rPr lang="en-US" sz="1800" dirty="0" smtClean="0"/>
              <a:t>Most systems have special-purpose processors as well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  <p:pic>
        <p:nvPicPr>
          <p:cNvPr id="19461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781300"/>
            <a:ext cx="42354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0CDD2C-7BA0-CD47-899A-016470A7BDDE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Computer System Architecture: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Multiprocessor systems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3333CC"/>
                </a:solidFill>
                <a:latin typeface="Arial" charset="0"/>
                <a:ea typeface="ＭＳ Ｐゴシック" charset="0"/>
              </a:rPr>
              <a:t>Multiprocessor</a:t>
            </a:r>
            <a:r>
              <a:rPr lang="en-US" sz="1800" b="1" dirty="0">
                <a:solidFill>
                  <a:srgbClr val="3366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800" b="1" dirty="0">
                <a:latin typeface="Arial" charset="0"/>
                <a:ea typeface="ＭＳ Ｐゴシック" charset="0"/>
              </a:rPr>
              <a:t>systems</a:t>
            </a:r>
            <a:r>
              <a:rPr lang="en-US" sz="1800" dirty="0">
                <a:latin typeface="Arial" charset="0"/>
                <a:ea typeface="ＭＳ Ｐゴシック" charset="0"/>
              </a:rPr>
              <a:t> growing in use and importance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</a:rPr>
              <a:t>They are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ＭＳ Ｐゴシック" charset="0"/>
              </a:rPr>
              <a:t>parallel systems</a:t>
            </a:r>
            <a:endParaRPr lang="en-US" sz="1800" dirty="0" smtClean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ＭＳ Ｐゴシック" charset="0"/>
              </a:rPr>
              <a:t>Tightly</a:t>
            </a:r>
            <a:r>
              <a:rPr lang="en-US" sz="1800" dirty="0">
                <a:solidFill>
                  <a:srgbClr val="3333CC"/>
                </a:solidFill>
                <a:latin typeface="Arial" charset="0"/>
                <a:ea typeface="ＭＳ Ｐゴシック" charset="0"/>
              </a:rPr>
              <a:t>-coupled systems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solidFill>
                <a:srgbClr val="3333CC"/>
              </a:solidFill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Advantages include</a:t>
            </a:r>
          </a:p>
          <a:p>
            <a:pPr lvl="2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Increased throughput</a:t>
            </a:r>
          </a:p>
          <a:p>
            <a:pPr lvl="2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Economy of scale (cheaper than using multiple computers)</a:t>
            </a:r>
          </a:p>
          <a:p>
            <a:pPr lvl="2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Increased reliability – graceful degradation or fault tolerance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Two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types of multiprocessor architecture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lvl="2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ＭＳ Ｐゴシック" charset="0"/>
              </a:rPr>
              <a:t>Asymmetric Multiprocessing</a:t>
            </a:r>
          </a:p>
          <a:p>
            <a:pPr lvl="2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ＭＳ Ｐゴシック" charset="0"/>
              </a:rPr>
              <a:t>Symmetric Multiprocessing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solidFill>
                <a:srgbClr val="3333CC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BC3D60-0F06-F241-A220-A94F60777BC2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Outline and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b="1" dirty="0" smtClean="0">
                <a:cs typeface="+mn-cs"/>
              </a:rPr>
              <a:t>Outline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What Operating Systems Do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Computer-System Organization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OS structure and operation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Major OS Functions</a:t>
            </a:r>
          </a:p>
          <a:p>
            <a:pPr lvl="1" eaLnBrk="1" hangingPunct="1">
              <a:defRPr/>
            </a:pPr>
            <a:r>
              <a:rPr lang="en-US" sz="1800" dirty="0" smtClean="0"/>
              <a:t>Process Management</a:t>
            </a:r>
          </a:p>
          <a:p>
            <a:pPr lvl="1" eaLnBrk="1" hangingPunct="1">
              <a:defRPr/>
            </a:pPr>
            <a:r>
              <a:rPr lang="en-US" sz="1800" dirty="0" smtClean="0"/>
              <a:t>Memory Management</a:t>
            </a:r>
          </a:p>
          <a:p>
            <a:pPr lvl="1" eaLnBrk="1" hangingPunct="1">
              <a:defRPr/>
            </a:pPr>
            <a:r>
              <a:rPr lang="en-US" sz="1800" dirty="0" smtClean="0"/>
              <a:t>Storage Management</a:t>
            </a:r>
          </a:p>
          <a:p>
            <a:pPr lvl="1" eaLnBrk="1" hangingPunct="1">
              <a:defRPr/>
            </a:pPr>
            <a:r>
              <a:rPr lang="en-US" sz="1800" dirty="0" smtClean="0"/>
              <a:t>Protection and Security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Computing Environments</a:t>
            </a:r>
          </a:p>
          <a:p>
            <a:pPr lvl="1" eaLnBrk="1" hangingPunct="1">
              <a:defRPr/>
            </a:pPr>
            <a:endParaRPr lang="en-US" sz="1800" dirty="0" smtClean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b="1" dirty="0" smtClean="0">
                <a:cs typeface="+mn-cs"/>
              </a:rPr>
              <a:t>Objectives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To provide a grand tour of the major operating systems </a:t>
            </a:r>
            <a:r>
              <a:rPr lang="en-US" sz="1800" dirty="0" smtClean="0">
                <a:solidFill>
                  <a:srgbClr val="0000CC"/>
                </a:solidFill>
                <a:cs typeface="+mn-cs"/>
              </a:rPr>
              <a:t>components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To provide coverage of basic </a:t>
            </a:r>
            <a:r>
              <a:rPr lang="en-US" sz="1800" dirty="0" smtClean="0">
                <a:solidFill>
                  <a:srgbClr val="0000CC"/>
                </a:solidFill>
                <a:cs typeface="+mn-cs"/>
              </a:rPr>
              <a:t>computer system 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E52F92-30CB-8346-83C6-CE8FEA9AF8CC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Symmetric Multiprocessing Architecture</a:t>
            </a:r>
          </a:p>
        </p:txBody>
      </p:sp>
      <p:pic>
        <p:nvPicPr>
          <p:cNvPr id="21508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319837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53099" y="5304194"/>
            <a:ext cx="367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memory (RAM) is shared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1628800"/>
            <a:ext cx="398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Each CPU has equal role</a:t>
            </a:r>
          </a:p>
          <a:p>
            <a:r>
              <a:rPr lang="en-US" dirty="0" smtClean="0"/>
              <a:t>(can execute user program or kernel)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AFE3D9-0EB9-F446-A85E-5BF69AE56749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 Dual Core Design</a:t>
            </a:r>
          </a:p>
        </p:txBody>
      </p:sp>
      <p:pic>
        <p:nvPicPr>
          <p:cNvPr id="22532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4824"/>
            <a:ext cx="4783137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1484784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chip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Clustered Systems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Like multiprocessor systems, but </a:t>
            </a:r>
            <a:r>
              <a:rPr lang="en-US" sz="1800" b="1" dirty="0" smtClean="0">
                <a:cs typeface="+mn-cs"/>
              </a:rPr>
              <a:t>multiple systems</a:t>
            </a:r>
            <a:r>
              <a:rPr lang="en-US" sz="1800" dirty="0" smtClean="0">
                <a:cs typeface="+mn-cs"/>
              </a:rPr>
              <a:t> working together</a:t>
            </a:r>
          </a:p>
          <a:p>
            <a:pPr lvl="1" eaLnBrk="1" hangingPunct="1">
              <a:defRPr/>
            </a:pPr>
            <a:r>
              <a:rPr lang="en-US" sz="1800" dirty="0" smtClean="0"/>
              <a:t>Usually sharing storage via a storage-area network (SAN)</a:t>
            </a:r>
          </a:p>
          <a:p>
            <a:pPr lvl="1" eaLnBrk="1" hangingPunct="1">
              <a:defRPr/>
            </a:pPr>
            <a:r>
              <a:rPr lang="en-US" sz="1800" dirty="0" smtClean="0"/>
              <a:t>Provides a </a:t>
            </a:r>
            <a:r>
              <a:rPr lang="en-US" sz="1800" b="1" dirty="0" smtClean="0"/>
              <a:t>high-availability</a:t>
            </a:r>
            <a:r>
              <a:rPr lang="en-US" sz="1800" dirty="0" smtClean="0"/>
              <a:t> service which survives failures</a:t>
            </a:r>
          </a:p>
          <a:p>
            <a:pPr lvl="2" eaLnBrk="1" hangingPunct="1">
              <a:defRPr/>
            </a:pPr>
            <a:r>
              <a:rPr lang="en-US" sz="1800" dirty="0" smtClean="0">
                <a:solidFill>
                  <a:srgbClr val="3333CC"/>
                </a:solidFill>
              </a:rPr>
              <a:t>Asymmetric clustering</a:t>
            </a:r>
            <a:r>
              <a:rPr lang="en-US" sz="1800" dirty="0" smtClean="0">
                <a:solidFill>
                  <a:srgbClr val="3366FF"/>
                </a:solidFill>
              </a:rPr>
              <a:t> </a:t>
            </a:r>
            <a:r>
              <a:rPr lang="en-US" sz="1800" dirty="0" smtClean="0"/>
              <a:t>has one machine in </a:t>
            </a:r>
            <a:r>
              <a:rPr lang="en-US" sz="1800" dirty="0" smtClean="0">
                <a:solidFill>
                  <a:schemeClr val="hlink"/>
                </a:solidFill>
              </a:rPr>
              <a:t>hot-standby</a:t>
            </a:r>
            <a:r>
              <a:rPr lang="en-US" sz="1800" dirty="0" smtClean="0"/>
              <a:t> mode</a:t>
            </a:r>
          </a:p>
          <a:p>
            <a:pPr lvl="2" eaLnBrk="1" hangingPunct="1">
              <a:defRPr/>
            </a:pPr>
            <a:r>
              <a:rPr lang="en-US" sz="1800" dirty="0" smtClean="0">
                <a:solidFill>
                  <a:srgbClr val="3333CC"/>
                </a:solidFill>
              </a:rPr>
              <a:t>Symmetric clustering</a:t>
            </a:r>
            <a:r>
              <a:rPr lang="en-US" sz="1800" dirty="0" smtClean="0">
                <a:solidFill>
                  <a:srgbClr val="3366FF"/>
                </a:solidFill>
              </a:rPr>
              <a:t> </a:t>
            </a:r>
            <a:r>
              <a:rPr lang="en-US" sz="1800" dirty="0" smtClean="0"/>
              <a:t>has multiple nodes running applications, monitoring each other</a:t>
            </a:r>
          </a:p>
          <a:p>
            <a:pPr lvl="1" eaLnBrk="1" hangingPunct="1">
              <a:defRPr/>
            </a:pPr>
            <a:r>
              <a:rPr lang="en-US" sz="1800" dirty="0" smtClean="0"/>
              <a:t>Some clusters are for </a:t>
            </a:r>
            <a:r>
              <a:rPr lang="en-US" sz="1800" dirty="0" smtClean="0">
                <a:solidFill>
                  <a:srgbClr val="3333CC"/>
                </a:solidFill>
              </a:rPr>
              <a:t>high-performance computing (HPC)</a:t>
            </a:r>
          </a:p>
          <a:p>
            <a:pPr lvl="2" eaLnBrk="1" hangingPunct="1">
              <a:defRPr/>
            </a:pPr>
            <a:r>
              <a:rPr lang="en-US" sz="1800" dirty="0" smtClean="0"/>
              <a:t>Applications must be written to use </a:t>
            </a:r>
            <a:r>
              <a:rPr lang="en-US" sz="1800" dirty="0" smtClean="0">
                <a:solidFill>
                  <a:srgbClr val="3333CC"/>
                </a:solidFill>
              </a:rPr>
              <a:t>parallelization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  <p:sp>
        <p:nvSpPr>
          <p:cNvPr id="23556" name="Oval 5"/>
          <p:cNvSpPr>
            <a:spLocks noChangeArrowheads="1"/>
          </p:cNvSpPr>
          <p:nvPr/>
        </p:nvSpPr>
        <p:spPr bwMode="auto">
          <a:xfrm>
            <a:off x="2916015" y="4582145"/>
            <a:ext cx="2808287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SAN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2339752" y="4509120"/>
            <a:ext cx="8651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PC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2411190" y="5374308"/>
            <a:ext cx="8651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PC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5579840" y="4366245"/>
            <a:ext cx="8651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PC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5579840" y="5229845"/>
            <a:ext cx="8651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PC</a:t>
            </a:r>
          </a:p>
        </p:txBody>
      </p:sp>
      <p:sp>
        <p:nvSpPr>
          <p:cNvPr id="23561" name="AutoShape 10"/>
          <p:cNvSpPr>
            <a:spLocks noChangeArrowheads="1"/>
          </p:cNvSpPr>
          <p:nvPr/>
        </p:nvSpPr>
        <p:spPr bwMode="auto">
          <a:xfrm>
            <a:off x="4284663" y="6092825"/>
            <a:ext cx="792162" cy="64928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Disk</a:t>
            </a:r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4814665" y="6022008"/>
            <a:ext cx="981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E4DD86-7654-0F43-A6AB-C4F8E2792570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Operating System and Functionalities</a:t>
            </a:r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CA855E-3E6B-FA40-AB57-46FCD2844483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Operating Systems: providing multiprogramming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7338"/>
            <a:ext cx="5472113" cy="467995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buFontTx/>
              <a:buChar char="•"/>
            </a:pPr>
            <a:r>
              <a:rPr lang="en-US" sz="1800" b="1" dirty="0" smtClean="0">
                <a:latin typeface="Arial" charset="0"/>
                <a:ea typeface="ＭＳ Ｐゴシック" charset="0"/>
              </a:rPr>
              <a:t>Multiprogramming: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 multiple programs can be started and loaded. 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latin typeface="Arial" charset="0"/>
                <a:ea typeface="ＭＳ Ｐゴシック" charset="0"/>
              </a:rPr>
              <a:t>A </a:t>
            </a:r>
            <a:r>
              <a:rPr lang="en-US" sz="1800" dirty="0">
                <a:latin typeface="Arial" charset="0"/>
                <a:ea typeface="ＭＳ Ｐゴシック" charset="0"/>
              </a:rPr>
              <a:t>subset of total jobs in system is kept in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memory. 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latin typeface="Arial" charset="0"/>
                <a:ea typeface="ＭＳ Ｐゴシック" charset="0"/>
              </a:rPr>
              <a:t>It is Convenient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latin typeface="Arial" charset="0"/>
                <a:ea typeface="ＭＳ Ｐゴシック" charset="0"/>
              </a:rPr>
              <a:t>It is Efficient: 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</a:rPr>
              <a:t>Single </a:t>
            </a:r>
            <a:r>
              <a:rPr lang="en-US" sz="1800" dirty="0">
                <a:latin typeface="Arial" charset="0"/>
                <a:ea typeface="ＭＳ Ｐゴシック" charset="0"/>
              </a:rPr>
              <a:t>user cannot keep CPU and I/O devices </a:t>
            </a:r>
            <a:r>
              <a:rPr lang="en-US" sz="1800" b="1" dirty="0">
                <a:latin typeface="Arial" charset="0"/>
                <a:ea typeface="ＭＳ Ｐゴシック" charset="0"/>
              </a:rPr>
              <a:t>busy</a:t>
            </a:r>
            <a:r>
              <a:rPr lang="en-US" sz="1800" dirty="0">
                <a:latin typeface="Arial" charset="0"/>
                <a:ea typeface="ＭＳ Ｐゴシック" charset="0"/>
              </a:rPr>
              <a:t> at all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times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</a:rPr>
              <a:t>One </a:t>
            </a:r>
            <a:r>
              <a:rPr lang="en-US" sz="1800" dirty="0">
                <a:latin typeface="Arial" charset="0"/>
                <a:ea typeface="ＭＳ Ｐゴシック" charset="0"/>
              </a:rPr>
              <a:t>job selected and run via </a:t>
            </a:r>
            <a:r>
              <a:rPr lang="en-US" sz="1800" b="1" dirty="0">
                <a:solidFill>
                  <a:srgbClr val="3333CC"/>
                </a:solidFill>
                <a:latin typeface="Arial" charset="0"/>
                <a:ea typeface="ＭＳ Ｐゴシック" charset="0"/>
              </a:rPr>
              <a:t>job scheduling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OS selects which job</a:t>
            </a:r>
            <a:r>
              <a:rPr lang="en-US" sz="1800" b="1" dirty="0">
                <a:solidFill>
                  <a:srgbClr val="FF9900"/>
                </a:solidFill>
                <a:latin typeface="Arial" charset="0"/>
                <a:ea typeface="ＭＳ Ｐゴシック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When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the job </a:t>
            </a:r>
            <a:r>
              <a:rPr lang="en-US" sz="1800" dirty="0">
                <a:latin typeface="Arial" charset="0"/>
                <a:ea typeface="ＭＳ Ｐゴシック" charset="0"/>
              </a:rPr>
              <a:t>has to wait (for I/O for example),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CP is given to </a:t>
            </a:r>
            <a:r>
              <a:rPr lang="en-US" sz="1800" dirty="0">
                <a:latin typeface="Arial" charset="0"/>
                <a:ea typeface="ＭＳ Ｐゴシック" charset="0"/>
              </a:rPr>
              <a:t>another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job. 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</a:rPr>
              <a:t>“Job”, “process”, “running program” will be used interchangeably. </a:t>
            </a:r>
            <a:endParaRPr lang="en-US" sz="1800" dirty="0">
              <a:latin typeface="Arial" charset="0"/>
              <a:ea typeface="ＭＳ Ｐゴシック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596188" y="2276475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Job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596188" y="28527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Job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596188" y="34290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Job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7380288" y="2133600"/>
            <a:ext cx="1295400" cy="2519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7308850" y="1773238"/>
            <a:ext cx="156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Main Memory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5724525" y="1557338"/>
            <a:ext cx="3095625" cy="395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716588" y="5157788"/>
            <a:ext cx="942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System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7667625" y="48688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Job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6084888" y="2133600"/>
            <a:ext cx="8636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6084888" y="3141663"/>
            <a:ext cx="863600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I/O</a:t>
            </a:r>
            <a:br>
              <a:rPr lang="en-US"/>
            </a:br>
            <a:r>
              <a:rPr lang="en-US"/>
              <a:t>device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084888" y="3716338"/>
            <a:ext cx="863600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I/O</a:t>
            </a:r>
            <a:br>
              <a:rPr lang="en-US"/>
            </a:br>
            <a:r>
              <a:rPr lang="en-US"/>
              <a:t>device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084888" y="4292600"/>
            <a:ext cx="8636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I/O</a:t>
            </a:r>
            <a:br>
              <a:rPr lang="en-US"/>
            </a:br>
            <a:r>
              <a:rPr lang="en-US"/>
              <a:t>device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7524750" y="4076700"/>
            <a:ext cx="10080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600" b="1"/>
              <a:t>Operating</a:t>
            </a:r>
          </a:p>
          <a:p>
            <a:pPr algn="ctr"/>
            <a:r>
              <a:rPr lang="en-US" sz="1600" b="1"/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BA5C3B-1733-3943-9881-568EC85BAFB5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Operating Systems: providing time sharing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064500" cy="467995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 dirty="0" smtClean="0">
                <a:solidFill>
                  <a:srgbClr val="3333CC"/>
                </a:solidFill>
                <a:cs typeface="+mn-cs"/>
              </a:rPr>
              <a:t>Timesharing (Multitasking)</a:t>
            </a:r>
            <a:r>
              <a:rPr lang="en-US" sz="1800" b="1" dirty="0" smtClean="0">
                <a:solidFill>
                  <a:srgbClr val="3366FF"/>
                </a:solidFill>
                <a:cs typeface="+mn-cs"/>
              </a:rPr>
              <a:t> </a:t>
            </a:r>
            <a:r>
              <a:rPr lang="en-US" sz="1800" dirty="0" smtClean="0">
                <a:cs typeface="+mn-cs"/>
              </a:rPr>
              <a:t>is logical extension in which CPU switches jobs so </a:t>
            </a:r>
            <a:r>
              <a:rPr lang="en-US" sz="1800" dirty="0" smtClean="0">
                <a:solidFill>
                  <a:srgbClr val="FF0000"/>
                </a:solidFill>
                <a:cs typeface="+mn-cs"/>
              </a:rPr>
              <a:t>frequently</a:t>
            </a:r>
            <a:r>
              <a:rPr lang="en-US" sz="1800" dirty="0" smtClean="0">
                <a:cs typeface="+mn-cs"/>
              </a:rPr>
              <a:t> that users can </a:t>
            </a:r>
            <a:r>
              <a:rPr lang="en-US" sz="1800" dirty="0" smtClean="0">
                <a:solidFill>
                  <a:srgbClr val="FF0000"/>
                </a:solidFill>
                <a:cs typeface="+mn-cs"/>
              </a:rPr>
              <a:t>interact</a:t>
            </a:r>
            <a:r>
              <a:rPr lang="en-US" sz="1800" dirty="0" smtClean="0">
                <a:cs typeface="+mn-cs"/>
              </a:rPr>
              <a:t> with each job while it is running, creating </a:t>
            </a: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interactive</a:t>
            </a:r>
            <a:r>
              <a:rPr lang="en-US" sz="1800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en-US" sz="1800" dirty="0" smtClean="0">
                <a:cs typeface="+mn-cs"/>
              </a:rPr>
              <a:t>computing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1800" b="1" dirty="0" smtClean="0">
                <a:solidFill>
                  <a:srgbClr val="3333CC"/>
                </a:solidFill>
              </a:rPr>
              <a:t>Response time</a:t>
            </a:r>
            <a:r>
              <a:rPr lang="en-US" sz="1800" b="1" dirty="0" smtClean="0">
                <a:solidFill>
                  <a:srgbClr val="3366FF"/>
                </a:solidFill>
              </a:rPr>
              <a:t> </a:t>
            </a:r>
            <a:r>
              <a:rPr lang="en-US" sz="1800" dirty="0" smtClean="0"/>
              <a:t>should be &lt; 1 second</a:t>
            </a:r>
          </a:p>
          <a:p>
            <a:pPr lvl="1" eaLnBrk="1" hangingPunct="1">
              <a:defRPr/>
            </a:pPr>
            <a:endParaRPr lang="en-US" sz="1800" dirty="0" smtClean="0"/>
          </a:p>
          <a:p>
            <a:pPr lvl="1" eaLnBrk="1" hangingPunct="1">
              <a:defRPr/>
            </a:pPr>
            <a:r>
              <a:rPr lang="en-US" sz="1800" dirty="0" smtClean="0"/>
              <a:t>program loaded in memory </a:t>
            </a:r>
            <a:r>
              <a:rPr lang="en-US" sz="1800" dirty="0" smtClean="0">
                <a:sym typeface="Wingdings 3" charset="0"/>
              </a:rPr>
              <a:t></a:t>
            </a:r>
            <a:r>
              <a:rPr lang="en-US" sz="1800" b="1" dirty="0" smtClean="0">
                <a:solidFill>
                  <a:srgbClr val="3333CC"/>
                </a:solidFill>
                <a:sym typeface="Wingdings 3" charset="0"/>
              </a:rPr>
              <a:t>process</a:t>
            </a:r>
          </a:p>
          <a:p>
            <a:pPr lvl="1" eaLnBrk="1" hangingPunct="1">
              <a:defRPr/>
            </a:pPr>
            <a:endParaRPr lang="en-US" sz="1800" dirty="0" smtClean="0">
              <a:sym typeface="Wingdings 3" charset="0"/>
            </a:endParaRPr>
          </a:p>
          <a:p>
            <a:pPr lvl="1" eaLnBrk="1" hangingPunct="1">
              <a:defRPr/>
            </a:pPr>
            <a:r>
              <a:rPr lang="en-US" sz="1800" dirty="0" smtClean="0">
                <a:sym typeface="Wingdings 3" charset="0"/>
              </a:rPr>
              <a:t>If several processes ready to run at the same time  </a:t>
            </a:r>
            <a:r>
              <a:rPr lang="en-US" sz="1800" b="1" dirty="0" smtClean="0">
                <a:solidFill>
                  <a:srgbClr val="3333CC"/>
                </a:solidFill>
                <a:sym typeface="Wingdings 3" charset="0"/>
              </a:rPr>
              <a:t>CPU scheduling</a:t>
            </a:r>
          </a:p>
          <a:p>
            <a:pPr lvl="1" eaLnBrk="1" hangingPunct="1">
              <a:defRPr/>
            </a:pPr>
            <a:endParaRPr lang="en-US" sz="1800" b="1" dirty="0" smtClean="0">
              <a:solidFill>
                <a:srgbClr val="3333CC"/>
              </a:solidFill>
              <a:sym typeface="Wingdings 3" charset="0"/>
            </a:endParaRP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9893D-4AE6-8D47-B311-0B4BF0BD8C66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Operating System: how it operates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>
                <a:cs typeface="+mn-cs"/>
              </a:rPr>
              <a:t>is interrupt driven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Hardware interrupt causes ISR to run (which is a routine of OS)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Software error or request creates </a:t>
            </a:r>
            <a:r>
              <a:rPr lang="en-US" sz="1800" b="1" dirty="0" smtClean="0">
                <a:solidFill>
                  <a:srgbClr val="3333CC"/>
                </a:solidFill>
              </a:rPr>
              <a:t>exception</a:t>
            </a:r>
            <a:r>
              <a:rPr lang="en-US" sz="1800" b="1" dirty="0" smtClean="0">
                <a:solidFill>
                  <a:srgbClr val="3366FF"/>
                </a:solidFill>
              </a:rPr>
              <a:t> </a:t>
            </a:r>
            <a:r>
              <a:rPr lang="en-US" sz="1800" dirty="0" smtClean="0"/>
              <a:t>or </a:t>
            </a:r>
            <a:r>
              <a:rPr lang="en-US" sz="1800" b="1" dirty="0" smtClean="0">
                <a:solidFill>
                  <a:srgbClr val="3333CC"/>
                </a:solidFill>
              </a:rPr>
              <a:t>trap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Division by zero, for example (</a:t>
            </a:r>
            <a:r>
              <a:rPr lang="en-US" sz="1800" dirty="0" smtClean="0">
                <a:solidFill>
                  <a:srgbClr val="3333CC"/>
                </a:solidFill>
              </a:rPr>
              <a:t>exception</a:t>
            </a:r>
            <a:r>
              <a:rPr lang="en-US" sz="1800" dirty="0" smtClean="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request for an operating system service (</a:t>
            </a:r>
            <a:r>
              <a:rPr lang="en-US" sz="1800" dirty="0" smtClean="0">
                <a:solidFill>
                  <a:srgbClr val="3333CC"/>
                </a:solidFill>
              </a:rPr>
              <a:t>trap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997075" y="4078288"/>
            <a:ext cx="4897438" cy="2374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3438525" y="6015409"/>
            <a:ext cx="504825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2141538" y="6016997"/>
            <a:ext cx="504825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2789238" y="6015409"/>
            <a:ext cx="504825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4086225" y="6015409"/>
            <a:ext cx="504825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2789238" y="4221163"/>
            <a:ext cx="504825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3365500" y="4221163"/>
            <a:ext cx="504825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4013200" y="4221163"/>
            <a:ext cx="504825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4660900" y="4221163"/>
            <a:ext cx="504825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4876800" y="4799013"/>
            <a:ext cx="504825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63" name="Rectangle 14"/>
          <p:cNvSpPr>
            <a:spLocks noChangeArrowheads="1"/>
          </p:cNvSpPr>
          <p:nvPr/>
        </p:nvSpPr>
        <p:spPr bwMode="auto">
          <a:xfrm>
            <a:off x="5453063" y="4797425"/>
            <a:ext cx="504825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64" name="Rectangle 15"/>
          <p:cNvSpPr>
            <a:spLocks noChangeArrowheads="1"/>
          </p:cNvSpPr>
          <p:nvPr/>
        </p:nvSpPr>
        <p:spPr bwMode="auto">
          <a:xfrm>
            <a:off x="6100763" y="4797425"/>
            <a:ext cx="504825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395288" y="5321300"/>
            <a:ext cx="1603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OS Code</a:t>
            </a:r>
          </a:p>
          <a:p>
            <a:pPr algn="ctr" eaLnBrk="1" hangingPunct="1"/>
            <a:r>
              <a:rPr lang="en-US"/>
              <a:t>(Kernel Code)</a:t>
            </a:r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4716016" y="5942607"/>
            <a:ext cx="197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Interrupt handlers</a:t>
            </a: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5238750" y="4221163"/>
            <a:ext cx="22463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System call routines</a:t>
            </a:r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6586538" y="4781550"/>
            <a:ext cx="2124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Exception handlers</a:t>
            </a:r>
          </a:p>
        </p:txBody>
      </p:sp>
      <p:sp>
        <p:nvSpPr>
          <p:cNvPr id="27669" name="Rectangle 20"/>
          <p:cNvSpPr>
            <a:spLocks noChangeArrowheads="1"/>
          </p:cNvSpPr>
          <p:nvPr/>
        </p:nvSpPr>
        <p:spPr bwMode="auto">
          <a:xfrm>
            <a:off x="2359025" y="5230813"/>
            <a:ext cx="4318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70" name="Rectangle 21"/>
          <p:cNvSpPr>
            <a:spLocks noChangeArrowheads="1"/>
          </p:cNvSpPr>
          <p:nvPr/>
        </p:nvSpPr>
        <p:spPr bwMode="auto">
          <a:xfrm>
            <a:off x="2935288" y="5230813"/>
            <a:ext cx="4318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71" name="Rectangle 22"/>
          <p:cNvSpPr>
            <a:spLocks noChangeArrowheads="1"/>
          </p:cNvSpPr>
          <p:nvPr/>
        </p:nvSpPr>
        <p:spPr bwMode="auto">
          <a:xfrm>
            <a:off x="3511550" y="5230813"/>
            <a:ext cx="4318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72" name="Rectangle 23"/>
          <p:cNvSpPr>
            <a:spLocks noChangeArrowheads="1"/>
          </p:cNvSpPr>
          <p:nvPr/>
        </p:nvSpPr>
        <p:spPr bwMode="auto">
          <a:xfrm>
            <a:off x="4086225" y="5230813"/>
            <a:ext cx="4318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4589463" y="5229225"/>
            <a:ext cx="1628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Other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EAD9E2-829D-AC43-8B53-68621ECBDAC1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Operating System: how it operates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b="1" dirty="0" smtClean="0">
                <a:solidFill>
                  <a:srgbClr val="3333CC"/>
                </a:solidFill>
                <a:cs typeface="+mn-cs"/>
              </a:rPr>
              <a:t>Dual-mode </a:t>
            </a:r>
            <a:r>
              <a:rPr lang="en-US" sz="1800" dirty="0" smtClean="0">
                <a:cs typeface="+mn-cs"/>
              </a:rPr>
              <a:t>operation allows OS to </a:t>
            </a:r>
            <a:r>
              <a:rPr lang="en-US" sz="1800" dirty="0" smtClean="0">
                <a:solidFill>
                  <a:srgbClr val="FF0000"/>
                </a:solidFill>
                <a:cs typeface="+mn-cs"/>
              </a:rPr>
              <a:t>protect</a:t>
            </a:r>
            <a:r>
              <a:rPr lang="en-US" sz="1800" dirty="0" smtClean="0">
                <a:cs typeface="+mn-cs"/>
              </a:rPr>
              <a:t> itself and programs and  other system components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1800" b="1" dirty="0" smtClean="0">
                <a:solidFill>
                  <a:srgbClr val="3333CC"/>
                </a:solidFill>
              </a:rPr>
              <a:t>User mode</a:t>
            </a:r>
            <a:r>
              <a:rPr lang="en-US" sz="1800" b="1" dirty="0" smtClean="0">
                <a:solidFill>
                  <a:srgbClr val="3366FF"/>
                </a:solidFill>
              </a:rPr>
              <a:t>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3333CC"/>
                </a:solidFill>
              </a:rPr>
              <a:t>kernel mode </a:t>
            </a:r>
          </a:p>
          <a:p>
            <a:pPr lvl="1" eaLnBrk="1" hangingPunct="1">
              <a:defRPr/>
            </a:pPr>
            <a:endParaRPr lang="en-US" sz="1800" b="1" dirty="0" smtClean="0">
              <a:solidFill>
                <a:srgbClr val="3333CC"/>
              </a:solidFill>
            </a:endParaRPr>
          </a:p>
          <a:p>
            <a:pPr lvl="1" eaLnBrk="1" hangingPunct="1">
              <a:defRPr/>
            </a:pPr>
            <a:r>
              <a:rPr lang="en-US" sz="1800" b="1" dirty="0" smtClean="0">
                <a:solidFill>
                  <a:srgbClr val="3333CC"/>
                </a:solidFill>
              </a:rPr>
              <a:t>Mode bit</a:t>
            </a:r>
            <a:r>
              <a:rPr lang="en-US" sz="1800" b="1" dirty="0" smtClean="0">
                <a:solidFill>
                  <a:srgbClr val="3366FF"/>
                </a:solidFill>
              </a:rPr>
              <a:t> </a:t>
            </a:r>
            <a:r>
              <a:rPr lang="en-US" sz="1800" dirty="0" smtClean="0"/>
              <a:t>provided by hardware (CPU)</a:t>
            </a:r>
          </a:p>
          <a:p>
            <a:pPr lvl="2" eaLnBrk="1" hangingPunct="1">
              <a:defRPr/>
            </a:pPr>
            <a:endParaRPr lang="en-US" sz="1800" dirty="0" smtClean="0"/>
          </a:p>
          <a:p>
            <a:pPr lvl="2" eaLnBrk="1" hangingPunct="1">
              <a:defRPr/>
            </a:pPr>
            <a:r>
              <a:rPr lang="en-US" sz="1800" dirty="0" smtClean="0"/>
              <a:t>user code or kernel code in different modes</a:t>
            </a:r>
          </a:p>
          <a:p>
            <a:pPr lvl="2" eaLnBrk="1" hangingPunct="1">
              <a:defRPr/>
            </a:pPr>
            <a:endParaRPr lang="en-US" sz="1800" dirty="0" smtClean="0"/>
          </a:p>
          <a:p>
            <a:pPr lvl="2" eaLnBrk="1" hangingPunct="1">
              <a:defRPr/>
            </a:pPr>
            <a:r>
              <a:rPr lang="en-US" sz="1800" dirty="0" smtClean="0"/>
              <a:t>Some machine instructions designated as </a:t>
            </a:r>
            <a:r>
              <a:rPr lang="en-US" sz="1800" b="1" dirty="0" smtClean="0">
                <a:solidFill>
                  <a:srgbClr val="3333CC"/>
                </a:solidFill>
              </a:rPr>
              <a:t>privileged</a:t>
            </a:r>
            <a:r>
              <a:rPr lang="en-US" sz="1800" dirty="0" smtClean="0"/>
              <a:t>, only executable in kernel mode</a:t>
            </a:r>
          </a:p>
          <a:p>
            <a:pPr lvl="2" eaLnBrk="1" hangingPunct="1">
              <a:defRPr/>
            </a:pPr>
            <a:endParaRPr lang="en-US" sz="1800" dirty="0" smtClean="0"/>
          </a:p>
          <a:p>
            <a:pPr lvl="2" eaLnBrk="1" hangingPunct="1">
              <a:defRPr/>
            </a:pPr>
            <a:r>
              <a:rPr lang="en-US" sz="1800" i="1" dirty="0"/>
              <a:t>s</a:t>
            </a:r>
            <a:r>
              <a:rPr lang="en-US" sz="1800" i="1" dirty="0" smtClean="0"/>
              <a:t>ystem-call </a:t>
            </a:r>
            <a:r>
              <a:rPr lang="en-US" sz="1800" dirty="0" smtClean="0"/>
              <a:t>instruction</a:t>
            </a:r>
            <a:r>
              <a:rPr lang="en-US" sz="1800" i="1" dirty="0" smtClean="0"/>
              <a:t> </a:t>
            </a:r>
            <a:r>
              <a:rPr lang="en-US" sz="1800" dirty="0" smtClean="0"/>
              <a:t>changes mode to kernel, </a:t>
            </a:r>
            <a:br>
              <a:rPr lang="en-US" sz="1800" dirty="0" smtClean="0"/>
            </a:br>
            <a:r>
              <a:rPr lang="en-US" sz="1800" dirty="0" smtClean="0"/>
              <a:t>return-from-system-call instruction resets it to user mode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5C2E3E-33CA-A849-83CE-251E5EDC2BCB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Operating System: how it operates</a:t>
            </a: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708275"/>
            <a:ext cx="8496300" cy="2622550"/>
          </a:xfrm>
          <a:noFill/>
        </p:spPr>
      </p:pic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95288" y="1484313"/>
            <a:ext cx="3651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99"/>
                </a:solidFill>
              </a:rPr>
              <a:t>Dual mode system operation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1814513" y="2341563"/>
            <a:ext cx="5832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Transition from User to Kernel Mode and Vice Versa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4BE6CA-65F3-6E45-828C-5485376B45A7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Operating System: how it operates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7338"/>
            <a:ext cx="8496300" cy="4608512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 dirty="0" smtClean="0">
                <a:cs typeface="+mn-cs"/>
              </a:rPr>
              <a:t>Timer</a:t>
            </a:r>
            <a:r>
              <a:rPr lang="en-US" sz="1800" dirty="0" smtClean="0">
                <a:cs typeface="+mn-cs"/>
              </a:rPr>
              <a:t> </a:t>
            </a:r>
            <a:r>
              <a:rPr lang="en-US" sz="1800" b="1" dirty="0" smtClean="0">
                <a:cs typeface="+mn-cs"/>
              </a:rPr>
              <a:t>device</a:t>
            </a:r>
            <a:r>
              <a:rPr lang="en-US" sz="1800" dirty="0" smtClean="0">
                <a:cs typeface="+mn-cs"/>
              </a:rPr>
              <a:t> to prevent infinite loop / process hogging resources</a:t>
            </a:r>
          </a:p>
          <a:p>
            <a:pPr lvl="1" eaLnBrk="1" hangingPunct="1">
              <a:defRPr/>
            </a:pPr>
            <a:r>
              <a:rPr lang="en-US" sz="1800" dirty="0" smtClean="0"/>
              <a:t>1) Set the timer device to interrupt after a while </a:t>
            </a:r>
          </a:p>
          <a:p>
            <a:pPr lvl="2" eaLnBrk="1" hangingPunct="1">
              <a:defRPr/>
            </a:pPr>
            <a:r>
              <a:rPr lang="en-US" sz="1800" dirty="0" smtClean="0"/>
              <a:t>Can be a fixed or variable time period</a:t>
            </a:r>
          </a:p>
          <a:p>
            <a:pPr lvl="1" eaLnBrk="1" hangingPunct="1">
              <a:defRPr/>
            </a:pPr>
            <a:r>
              <a:rPr lang="en-US" sz="1800" dirty="0" smtClean="0"/>
              <a:t>2) CPU executes a program (a process)</a:t>
            </a:r>
          </a:p>
          <a:p>
            <a:pPr lvl="1" eaLnBrk="1" hangingPunct="1"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3) Timer device sends an interrupt after that period</a:t>
            </a:r>
          </a:p>
          <a:p>
            <a:pPr lvl="1" eaLnBrk="1" hangingPunct="1">
              <a:defRPr/>
            </a:pPr>
            <a:r>
              <a:rPr lang="en-US" sz="1800" dirty="0" smtClean="0"/>
              <a:t>4) CPU starts executing timer handler: OS gains control </a:t>
            </a:r>
          </a:p>
          <a:p>
            <a:pPr lvl="1" eaLnBrk="1" hangingPunct="1">
              <a:defRPr/>
            </a:pPr>
            <a:r>
              <a:rPr lang="en-US" sz="1800" dirty="0" smtClean="0"/>
              <a:t>5) OS can schedule the same process or other process</a:t>
            </a:r>
          </a:p>
          <a:p>
            <a:pPr lvl="1" eaLnBrk="1" hangingPunct="1">
              <a:defRPr/>
            </a:pPr>
            <a:r>
              <a:rPr lang="en-US" sz="1800" dirty="0" smtClean="0"/>
              <a:t>6) OS sets the timer again before giving the CPU to the scheduled process</a:t>
            </a:r>
          </a:p>
          <a:p>
            <a:pPr lvl="1"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186F79-F232-104C-9F49-70EB650C0707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Basic components of a computer system: place of OS</a:t>
            </a:r>
          </a:p>
        </p:txBody>
      </p:sp>
      <p:sp>
        <p:nvSpPr>
          <p:cNvPr id="21522" name="Rectangle 18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sz="1600" smtClean="0">
              <a:cs typeface="+mn-cs"/>
            </a:endParaRPr>
          </a:p>
        </p:txBody>
      </p:sp>
      <p:sp>
        <p:nvSpPr>
          <p:cNvPr id="4101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557338"/>
            <a:ext cx="4392612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Arial" charset="0"/>
                <a:ea typeface="ＭＳ Ｐゴシック" charset="0"/>
              </a:rPr>
              <a:t>A computer system can be divided into four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Hardware</a:t>
            </a:r>
            <a:r>
              <a:rPr lang="en-US" sz="1600" dirty="0">
                <a:latin typeface="Arial" charset="0"/>
                <a:ea typeface="ＭＳ Ｐゴシック" charset="0"/>
              </a:rPr>
              <a:t> – provides basic computing </a:t>
            </a:r>
            <a:r>
              <a:rPr lang="en-US" sz="1600" dirty="0" smtClean="0">
                <a:latin typeface="Arial" charset="0"/>
                <a:ea typeface="ＭＳ Ｐゴシック" charset="0"/>
              </a:rPr>
              <a:t>and storage resources</a:t>
            </a:r>
            <a:endParaRPr lang="en-US" sz="1600" dirty="0">
              <a:latin typeface="Arial" charset="0"/>
              <a:ea typeface="ＭＳ Ｐゴシック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Arial" charset="0"/>
                <a:ea typeface="ＭＳ Ｐゴシック" charset="0"/>
              </a:rPr>
              <a:t>CPU, memory, I/O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Operating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Controls and coordinates use of hardware among various applications and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Application programs</a:t>
            </a:r>
            <a:r>
              <a:rPr lang="en-US" sz="1600" dirty="0">
                <a:latin typeface="Arial" charset="0"/>
                <a:ea typeface="ＭＳ Ｐゴシック" charset="0"/>
              </a:rPr>
              <a:t> –solve the problems of the users: use system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Arial" charset="0"/>
                <a:ea typeface="ＭＳ Ｐゴシック" charset="0"/>
              </a:rPr>
              <a:t>Word processors, compilers, web browsers, database systems, video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Arial" charset="0"/>
                <a:ea typeface="ＭＳ Ｐゴシック" charset="0"/>
              </a:rPr>
              <a:t>People, machines, other computers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Arial" charset="0"/>
              <a:ea typeface="ＭＳ Ｐゴシック" charset="0"/>
            </a:endParaRPr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31" y="1989138"/>
            <a:ext cx="4873625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9B20F6-AAE2-6741-A164-A659C9AF434B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Major OS Functionalities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b="1" dirty="0" smtClean="0">
                <a:cs typeface="+mn-cs"/>
              </a:rPr>
              <a:t>Process Management</a:t>
            </a:r>
          </a:p>
          <a:p>
            <a:pPr eaLnBrk="1" hangingPunct="1">
              <a:defRPr/>
            </a:pPr>
            <a:r>
              <a:rPr lang="en-US" sz="1800" b="1" dirty="0" smtClean="0">
                <a:cs typeface="+mn-cs"/>
              </a:rPr>
              <a:t>Memory management</a:t>
            </a:r>
          </a:p>
          <a:p>
            <a:pPr eaLnBrk="1" hangingPunct="1">
              <a:defRPr/>
            </a:pPr>
            <a:r>
              <a:rPr lang="en-US" sz="1800" b="1" dirty="0" smtClean="0">
                <a:cs typeface="+mn-cs"/>
              </a:rPr>
              <a:t>Storage (disk) management</a:t>
            </a:r>
          </a:p>
          <a:p>
            <a:pPr lvl="1" eaLnBrk="1" hangingPunct="1">
              <a:defRPr/>
            </a:pPr>
            <a:r>
              <a:rPr lang="en-US" sz="1800" dirty="0" smtClean="0"/>
              <a:t>File concept, file mapping to disk blocks, disk scheduling</a:t>
            </a:r>
          </a:p>
          <a:p>
            <a:pPr eaLnBrk="1" hangingPunct="1">
              <a:defRPr/>
            </a:pPr>
            <a:r>
              <a:rPr lang="en-US" sz="1800" b="1" dirty="0" smtClean="0">
                <a:cs typeface="+mn-cs"/>
              </a:rPr>
              <a:t>I/O control and management</a:t>
            </a:r>
          </a:p>
          <a:p>
            <a:pPr lvl="1" eaLnBrk="1" hangingPunct="1">
              <a:defRPr/>
            </a:pPr>
            <a:r>
              <a:rPr lang="en-US" sz="1800" dirty="0" smtClean="0"/>
              <a:t>Device derivers (doing I/O), </a:t>
            </a:r>
            <a:br>
              <a:rPr lang="en-US" sz="1800" dirty="0" smtClean="0"/>
            </a:br>
            <a:r>
              <a:rPr lang="en-US" sz="1800" dirty="0" smtClean="0"/>
              <a:t>buffering, </a:t>
            </a:r>
            <a:br>
              <a:rPr lang="en-US" sz="1800" dirty="0" smtClean="0"/>
            </a:br>
            <a:r>
              <a:rPr lang="en-US" sz="1800" dirty="0" smtClean="0"/>
              <a:t>providing uniform access interface</a:t>
            </a:r>
          </a:p>
          <a:p>
            <a:pPr eaLnBrk="1" hangingPunct="1">
              <a:defRPr/>
            </a:pPr>
            <a:r>
              <a:rPr lang="en-US" sz="1800" b="1" dirty="0" smtClean="0">
                <a:cs typeface="+mn-cs"/>
              </a:rPr>
              <a:t>Protection and security</a:t>
            </a:r>
          </a:p>
          <a:p>
            <a:pPr lvl="1" eaLnBrk="1" hangingPunct="1">
              <a:defRPr/>
            </a:pPr>
            <a:r>
              <a:rPr lang="en-US" sz="1800" dirty="0" smtClean="0"/>
              <a:t>Controlled access to resources, </a:t>
            </a:r>
            <a:br>
              <a:rPr lang="en-US" sz="1800" dirty="0" smtClean="0"/>
            </a:br>
            <a:r>
              <a:rPr lang="en-US" sz="1800" dirty="0" smtClean="0"/>
              <a:t>preventing processes interfering with each other and OS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A17B93-BE97-C649-8AC5-943283A5BE77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Process Management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7338"/>
            <a:ext cx="4752975" cy="467995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 dirty="0" smtClean="0">
                <a:cs typeface="+mn-cs"/>
              </a:rPr>
              <a:t>A process is a program in execution</a:t>
            </a:r>
            <a:r>
              <a:rPr lang="en-US" sz="1800" dirty="0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1800" b="1" dirty="0" smtClean="0"/>
              <a:t>Unit of work</a:t>
            </a:r>
            <a:r>
              <a:rPr lang="en-US" sz="1800" dirty="0" smtClean="0"/>
              <a:t> in the system</a:t>
            </a:r>
          </a:p>
          <a:p>
            <a:pPr lvl="1" eaLnBrk="1" hangingPunct="1">
              <a:defRPr/>
            </a:pPr>
            <a:r>
              <a:rPr lang="en-US" sz="1800" dirty="0" smtClean="0"/>
              <a:t>Process is </a:t>
            </a:r>
            <a:r>
              <a:rPr lang="en-US" sz="1800" dirty="0" smtClean="0">
                <a:solidFill>
                  <a:srgbClr val="000099"/>
                </a:solidFill>
              </a:rPr>
              <a:t>an </a:t>
            </a:r>
            <a:r>
              <a:rPr lang="en-US" sz="1800" i="1" dirty="0" smtClean="0">
                <a:solidFill>
                  <a:srgbClr val="000099"/>
                </a:solidFill>
              </a:rPr>
              <a:t>active entity</a:t>
            </a:r>
            <a:r>
              <a:rPr lang="en-US" sz="1800" dirty="0" smtClean="0"/>
              <a:t> (a program is passive). 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Process executes instructions </a:t>
            </a:r>
            <a:r>
              <a:rPr lang="en-US" sz="1800" b="1" dirty="0" smtClean="0">
                <a:cs typeface="+mn-cs"/>
              </a:rPr>
              <a:t>sequentially</a:t>
            </a:r>
            <a:r>
              <a:rPr lang="en-US" sz="1800" dirty="0" smtClean="0">
                <a:cs typeface="+mn-cs"/>
              </a:rPr>
              <a:t>, one at a time, until completion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Process </a:t>
            </a:r>
            <a:r>
              <a:rPr lang="en-US" sz="1800" b="1" dirty="0" smtClean="0">
                <a:cs typeface="+mn-cs"/>
              </a:rPr>
              <a:t>needs resources</a:t>
            </a:r>
            <a:r>
              <a:rPr lang="en-US" sz="1800" dirty="0" smtClean="0">
                <a:cs typeface="+mn-cs"/>
              </a:rPr>
              <a:t> to accomplish its task</a:t>
            </a:r>
          </a:p>
          <a:p>
            <a:pPr lvl="1" eaLnBrk="1" hangingPunct="1">
              <a:defRPr/>
            </a:pPr>
            <a:r>
              <a:rPr lang="en-US" sz="1800" dirty="0" smtClean="0"/>
              <a:t>CPU, memory, I/O, files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Typically system has </a:t>
            </a:r>
            <a:r>
              <a:rPr lang="en-US" sz="1800" b="1" dirty="0" smtClean="0">
                <a:cs typeface="+mn-cs"/>
              </a:rPr>
              <a:t>many processes</a:t>
            </a:r>
            <a:r>
              <a:rPr lang="en-US" sz="1800" dirty="0" smtClean="0">
                <a:cs typeface="+mn-cs"/>
              </a:rPr>
              <a:t> running </a:t>
            </a:r>
            <a:r>
              <a:rPr lang="en-US" sz="1800" b="1" dirty="0" smtClean="0">
                <a:cs typeface="+mn-cs"/>
              </a:rPr>
              <a:t>concurrently</a:t>
            </a:r>
          </a:p>
          <a:p>
            <a:pPr lvl="1" eaLnBrk="1" hangingPunct="1">
              <a:defRPr/>
            </a:pPr>
            <a:r>
              <a:rPr lang="en-US" sz="1800" dirty="0" smtClean="0"/>
              <a:t>Some of them may be OS processes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Upon termination,  </a:t>
            </a:r>
            <a:r>
              <a:rPr lang="en-US" sz="1800" b="1" dirty="0" smtClean="0">
                <a:cs typeface="+mn-cs"/>
              </a:rPr>
              <a:t>resources are released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endParaRPr lang="en-US" sz="1600" dirty="0" smtClean="0">
              <a:cs typeface="+mn-cs"/>
            </a:endParaRP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76825" y="1557338"/>
            <a:ext cx="3816350" cy="467995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dirty="0" smtClean="0">
                <a:cs typeface="+mn-cs"/>
              </a:rPr>
              <a:t>For process management: </a:t>
            </a:r>
          </a:p>
          <a:p>
            <a:pPr eaLnBrk="1" hangingPunct="1">
              <a:defRPr/>
            </a:pPr>
            <a:r>
              <a:rPr lang="en-US" sz="1800" b="1" dirty="0" smtClean="0">
                <a:cs typeface="+mn-cs"/>
              </a:rPr>
              <a:t>Creating </a:t>
            </a:r>
            <a:r>
              <a:rPr lang="en-US" sz="1800" dirty="0" smtClean="0">
                <a:cs typeface="+mn-cs"/>
              </a:rPr>
              <a:t>and</a:t>
            </a:r>
            <a:r>
              <a:rPr lang="en-US" sz="1800" b="1" dirty="0" smtClean="0">
                <a:cs typeface="+mn-cs"/>
              </a:rPr>
              <a:t> deleting</a:t>
            </a:r>
            <a:r>
              <a:rPr lang="en-US" sz="1800" dirty="0" smtClean="0">
                <a:cs typeface="+mn-cs"/>
              </a:rPr>
              <a:t> both user and system processes and</a:t>
            </a:r>
            <a:r>
              <a:rPr lang="en-US" sz="1800" b="1" dirty="0" smtClean="0">
                <a:cs typeface="+mn-cs"/>
              </a:rPr>
              <a:t> </a:t>
            </a: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b="1" dirty="0" smtClean="0">
                <a:cs typeface="+mn-cs"/>
              </a:rPr>
              <a:t>Suspending resuming</a:t>
            </a:r>
            <a:r>
              <a:rPr lang="en-US" sz="1800" dirty="0" smtClean="0">
                <a:cs typeface="+mn-cs"/>
              </a:rPr>
              <a:t> processes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Providing mechanisms for process </a:t>
            </a:r>
            <a:r>
              <a:rPr lang="en-US" sz="1800" b="1" dirty="0" smtClean="0">
                <a:cs typeface="+mn-cs"/>
              </a:rPr>
              <a:t>synchronization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Providing mechanisms for process </a:t>
            </a:r>
            <a:r>
              <a:rPr lang="en-US" sz="1800" b="1" dirty="0" smtClean="0">
                <a:cs typeface="+mn-cs"/>
              </a:rPr>
              <a:t>communication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Providing mechanisms for </a:t>
            </a:r>
            <a:r>
              <a:rPr lang="en-US" sz="1800" b="1" dirty="0" smtClean="0">
                <a:cs typeface="+mn-cs"/>
              </a:rPr>
              <a:t>deadlock</a:t>
            </a:r>
            <a:r>
              <a:rPr lang="en-US" sz="1800" dirty="0" smtClean="0">
                <a:cs typeface="+mn-cs"/>
              </a:rPr>
              <a:t> handling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61F746-EFF6-D149-BD31-4482BEC8B579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Memory Management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All data in memory before and after processing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All instructions in memory in order to execute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Memory management determines what is in memory, where and when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Memory management activities</a:t>
            </a:r>
          </a:p>
          <a:p>
            <a:pPr lvl="1" eaLnBrk="1" hangingPunct="1">
              <a:defRPr/>
            </a:pPr>
            <a:r>
              <a:rPr lang="en-US" sz="1800" b="1" dirty="0" smtClean="0"/>
              <a:t>Keeping track</a:t>
            </a:r>
            <a:r>
              <a:rPr lang="en-US" sz="1800" dirty="0" smtClean="0"/>
              <a:t> of which parts of memory are currently being used and by whom</a:t>
            </a:r>
          </a:p>
          <a:p>
            <a:pPr lvl="1" eaLnBrk="1" hangingPunct="1">
              <a:defRPr/>
            </a:pPr>
            <a:r>
              <a:rPr lang="en-US" sz="1800" dirty="0" smtClean="0"/>
              <a:t>Deciding </a:t>
            </a:r>
            <a:r>
              <a:rPr lang="en-US" sz="1800" b="1" dirty="0" smtClean="0"/>
              <a:t>which processes</a:t>
            </a:r>
            <a:r>
              <a:rPr lang="en-US" sz="1800" dirty="0" smtClean="0"/>
              <a:t> (or parts of a process) and data to move into and out of memory</a:t>
            </a:r>
          </a:p>
          <a:p>
            <a:pPr lvl="1" eaLnBrk="1" hangingPunct="1">
              <a:defRPr/>
            </a:pPr>
            <a:r>
              <a:rPr lang="en-US" sz="1800" b="1" dirty="0" smtClean="0"/>
              <a:t>Allocating</a:t>
            </a:r>
            <a:r>
              <a:rPr lang="en-US" sz="1800" dirty="0" smtClean="0"/>
              <a:t> and </a:t>
            </a:r>
            <a:r>
              <a:rPr lang="en-US" sz="1800" b="1" dirty="0" err="1" smtClean="0"/>
              <a:t>deallocating</a:t>
            </a:r>
            <a:r>
              <a:rPr lang="en-US" sz="1800" dirty="0" smtClean="0"/>
              <a:t> memory space as needed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548F6F-F612-AC41-8A9B-1673CF2B7D8D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Process Address Space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900113" y="2565400"/>
            <a:ext cx="1655762" cy="2016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a process</a:t>
            </a:r>
          </a:p>
          <a:p>
            <a:pPr algn="ctr"/>
            <a:r>
              <a:rPr lang="en-US"/>
              <a:t>(running</a:t>
            </a:r>
            <a:br>
              <a:rPr lang="en-US"/>
            </a:br>
            <a:r>
              <a:rPr lang="en-US"/>
              <a:t>application)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563888" y="1916113"/>
            <a:ext cx="1512887" cy="3529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2339975" y="2924175"/>
            <a:ext cx="10795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492500" y="5516563"/>
            <a:ext cx="166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address space</a:t>
            </a:r>
          </a:p>
          <a:p>
            <a:pPr eaLnBrk="1" hangingPunct="1"/>
            <a:r>
              <a:rPr lang="en-US" dirty="0"/>
              <a:t>of the process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635375" y="4365625"/>
            <a:ext cx="136842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dirty="0"/>
              <a:t>instructions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3635375" y="3284538"/>
            <a:ext cx="1368425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3635375" y="1989138"/>
            <a:ext cx="1368425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6586538" y="2205038"/>
            <a:ext cx="2089150" cy="2736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Physical </a:t>
            </a:r>
          </a:p>
          <a:p>
            <a:pPr algn="ctr">
              <a:defRPr/>
            </a:pPr>
            <a:r>
              <a:rPr lang="en-US">
                <a:cs typeface="+mn-cs"/>
              </a:rPr>
              <a:t>Main Memory</a:t>
            </a:r>
          </a:p>
          <a:p>
            <a:pPr algn="ctr">
              <a:defRPr/>
            </a:pPr>
            <a:r>
              <a:rPr lang="en-US">
                <a:cs typeface="+mn-cs"/>
              </a:rPr>
              <a:t>RAM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5292725" y="37893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292725" y="3789363"/>
            <a:ext cx="1057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Mapping</a:t>
            </a:r>
          </a:p>
          <a:p>
            <a:pPr algn="ctr" eaLnBrk="1" hangingPunct="1"/>
            <a:r>
              <a:rPr lang="en-US"/>
              <a:t>(by OS)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255963" y="5248275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987675" y="1700213"/>
            <a:ext cx="612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max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00050" y="4543425"/>
            <a:ext cx="26447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a process has an </a:t>
            </a:r>
          </a:p>
          <a:p>
            <a:pPr algn="ctr" eaLnBrk="1" hangingPunct="1"/>
            <a:r>
              <a:rPr lang="en-US" dirty="0"/>
              <a:t>address space</a:t>
            </a:r>
          </a:p>
          <a:p>
            <a:pPr algn="ctr" eaLnBrk="1" hangingPunct="1"/>
            <a:r>
              <a:rPr lang="en-US" dirty="0"/>
              <a:t>(set of logical addresses</a:t>
            </a:r>
            <a:br>
              <a:rPr lang="en-US" dirty="0"/>
            </a:br>
            <a:r>
              <a:rPr lang="en-US" dirty="0"/>
              <a:t>process is using)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B02F8B-2DAD-C94E-BCA5-C596375E6602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Storage Management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>
                <a:cs typeface="+mn-cs"/>
              </a:rPr>
              <a:t>OS provides </a:t>
            </a:r>
            <a:r>
              <a:rPr lang="en-US" sz="1800" b="1" dirty="0" smtClean="0">
                <a:cs typeface="+mn-cs"/>
              </a:rPr>
              <a:t>uniform</a:t>
            </a:r>
            <a:r>
              <a:rPr lang="en-US" sz="1800" dirty="0" smtClean="0">
                <a:cs typeface="+mn-cs"/>
              </a:rPr>
              <a:t>, </a:t>
            </a:r>
            <a:r>
              <a:rPr lang="en-US" sz="1800" b="1" dirty="0" smtClean="0">
                <a:cs typeface="+mn-cs"/>
              </a:rPr>
              <a:t>logical view of information storage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Abstracts physical storage to </a:t>
            </a:r>
            <a:r>
              <a:rPr lang="en-US" sz="1800" b="1" u="sng" dirty="0" smtClean="0"/>
              <a:t>logical storage unit  - </a:t>
            </a:r>
            <a:r>
              <a:rPr lang="en-US" sz="1800" b="1" u="sng" dirty="0" smtClean="0">
                <a:solidFill>
                  <a:schemeClr val="hlink"/>
                </a:solidFill>
              </a:rPr>
              <a:t>file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b="1" dirty="0" smtClean="0"/>
              <a:t>Various storage types</a:t>
            </a:r>
            <a:r>
              <a:rPr lang="en-US" sz="1800" dirty="0" smtClean="0"/>
              <a:t> varying in medium type, access speed, capacity, data-transfer rate, access method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 smtClean="0">
                <a:cs typeface="+mn-cs"/>
              </a:rPr>
              <a:t>File-System management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Files usually organized into </a:t>
            </a:r>
            <a:r>
              <a:rPr lang="en-US" sz="1800" b="1" dirty="0" smtClean="0"/>
              <a:t>directories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dirty="0" smtClean="0"/>
              <a:t>Access control</a:t>
            </a:r>
            <a:r>
              <a:rPr lang="en-US" sz="1800" dirty="0" smtClean="0"/>
              <a:t> on most systems to determine who can access what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>
                <a:cs typeface="+mn-cs"/>
              </a:rPr>
              <a:t>OS activities include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b="1" dirty="0" smtClean="0"/>
              <a:t>Creating </a:t>
            </a:r>
            <a:r>
              <a:rPr lang="en-US" sz="1800" dirty="0" smtClean="0"/>
              <a:t>and</a:t>
            </a:r>
            <a:r>
              <a:rPr lang="en-US" sz="1800" b="1" dirty="0" smtClean="0"/>
              <a:t> deleting files</a:t>
            </a:r>
            <a:r>
              <a:rPr lang="en-US" sz="1800" dirty="0" smtClean="0"/>
              <a:t> and </a:t>
            </a:r>
            <a:r>
              <a:rPr lang="en-US" sz="1800" b="1" dirty="0" smtClean="0"/>
              <a:t>directories</a:t>
            </a:r>
            <a:r>
              <a:rPr lang="en-US" sz="1800" dirty="0" smtClean="0"/>
              <a:t>;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Primitives to </a:t>
            </a:r>
            <a:r>
              <a:rPr lang="en-US" sz="1800" b="1" dirty="0" smtClean="0"/>
              <a:t>manipulate files/</a:t>
            </a:r>
            <a:r>
              <a:rPr lang="en-US" sz="1800" b="1" dirty="0" err="1" smtClean="0"/>
              <a:t>dirs</a:t>
            </a:r>
            <a:r>
              <a:rPr lang="en-US" sz="1800" dirty="0" smtClean="0"/>
              <a:t>;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b="1" dirty="0" smtClean="0"/>
              <a:t>Mapping files onto secondary storage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800" b="1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57B288-C944-E84B-B6E7-17F05F6CA9DB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Mass-Storage Management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Mass Storage: 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 disk (secondary);  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 tapes, 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 CDs, etc. (tertiary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)</a:t>
            </a:r>
            <a:br>
              <a:rPr lang="en-US" sz="1800" dirty="0" smtClean="0">
                <a:latin typeface="Arial" charset="0"/>
                <a:ea typeface="ＭＳ Ｐゴシック" charset="0"/>
              </a:rPr>
            </a:br>
            <a:endParaRPr lang="en-US" sz="1800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Proper management of mass storage devices is of central importance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For improving </a:t>
            </a:r>
            <a:r>
              <a:rPr lang="en-US" sz="1800" b="1" dirty="0">
                <a:latin typeface="Arial" charset="0"/>
                <a:ea typeface="ＭＳ Ｐゴシック" charset="0"/>
              </a:rPr>
              <a:t>performance</a:t>
            </a:r>
            <a:r>
              <a:rPr lang="en-US" sz="1800" dirty="0">
                <a:latin typeface="Arial" charset="0"/>
                <a:ea typeface="ＭＳ Ｐゴシック" charset="0"/>
              </a:rPr>
              <a:t> of the computer system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Since they are </a:t>
            </a:r>
            <a:r>
              <a:rPr lang="en-US" sz="1800" b="1" dirty="0">
                <a:latin typeface="Arial" charset="0"/>
                <a:ea typeface="ＭＳ Ｐゴシック" charset="0"/>
              </a:rPr>
              <a:t>slow </a:t>
            </a:r>
            <a:r>
              <a:rPr lang="en-US" sz="1800" b="1" dirty="0" smtClean="0">
                <a:latin typeface="Arial" charset="0"/>
                <a:ea typeface="ＭＳ Ｐゴシック" charset="0"/>
              </a:rPr>
              <a:t>devices</a:t>
            </a:r>
            <a:br>
              <a:rPr lang="en-US" sz="1800" b="1" dirty="0" smtClean="0">
                <a:latin typeface="Arial" charset="0"/>
                <a:ea typeface="ＭＳ Ｐゴシック" charset="0"/>
              </a:rPr>
            </a:br>
            <a:endParaRPr lang="en-US" sz="1800" b="1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OS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activities</a:t>
            </a:r>
            <a:endParaRPr lang="en-US" sz="1800" b="1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1800" b="1" dirty="0">
                <a:latin typeface="Arial" charset="0"/>
                <a:ea typeface="ＭＳ Ｐゴシック" charset="0"/>
              </a:rPr>
              <a:t>Free-space management</a:t>
            </a:r>
            <a:r>
              <a:rPr lang="en-US" sz="1800" dirty="0">
                <a:latin typeface="Arial" charset="0"/>
                <a:ea typeface="ＭＳ Ｐゴシック" charset="0"/>
              </a:rPr>
              <a:t>; </a:t>
            </a:r>
            <a:r>
              <a:rPr lang="en-US" sz="1800" b="1" dirty="0">
                <a:latin typeface="Arial" charset="0"/>
                <a:ea typeface="ＭＳ Ｐゴシック" charset="0"/>
              </a:rPr>
              <a:t>Storage </a:t>
            </a:r>
            <a:r>
              <a:rPr lang="en-US" sz="1800" b="1" dirty="0" smtClean="0">
                <a:latin typeface="Arial" charset="0"/>
                <a:ea typeface="ＭＳ Ｐゴシック" charset="0"/>
              </a:rPr>
              <a:t>allocation</a:t>
            </a:r>
            <a:endParaRPr lang="en-US" sz="1800" b="1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1800" b="1" dirty="0">
                <a:latin typeface="Arial" charset="0"/>
                <a:ea typeface="ＭＳ Ｐゴシック" charset="0"/>
              </a:rPr>
              <a:t>Disk </a:t>
            </a:r>
            <a:r>
              <a:rPr lang="en-US" sz="1800" b="1" dirty="0" smtClean="0">
                <a:latin typeface="Arial" charset="0"/>
                <a:ea typeface="ＭＳ Ｐゴシック" charset="0"/>
              </a:rPr>
              <a:t>scheduling</a:t>
            </a:r>
            <a:endParaRPr lang="en-US" sz="1800" b="1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1800" b="1" dirty="0">
                <a:latin typeface="Arial" charset="0"/>
                <a:ea typeface="ＭＳ Ｐゴシック" charset="0"/>
              </a:rPr>
              <a:t>Uniform naming ….</a:t>
            </a:r>
          </a:p>
          <a:p>
            <a:pPr lvl="1" eaLnBrk="1" hangingPunct="1"/>
            <a:endParaRPr lang="en-US" sz="1600" b="1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11AA59-57BB-B041-AD0E-7EE64FA6BF52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Performance of various levels of storage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smtClean="0">
                <a:cs typeface="+mn-cs"/>
              </a:rPr>
              <a:t>Movement between levels of storage hierarchy can be explicit or implicit.</a:t>
            </a:r>
          </a:p>
          <a:p>
            <a:pPr eaLnBrk="1" hangingPunct="1">
              <a:defRPr/>
            </a:pPr>
            <a:endParaRPr lang="en-US" sz="1800" smtClean="0">
              <a:cs typeface="+mn-cs"/>
            </a:endParaRP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632700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10B95-0421-C64E-B8A4-53DBEF4DF897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38915" name="Rectangle 9"/>
          <p:cNvSpPr>
            <a:spLocks noChangeArrowheads="1"/>
          </p:cNvSpPr>
          <p:nvPr/>
        </p:nvSpPr>
        <p:spPr bwMode="auto">
          <a:xfrm>
            <a:off x="6012184" y="3500438"/>
            <a:ext cx="2808288" cy="223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6155059" y="4005263"/>
            <a:ext cx="25209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Input/Output Subsystem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One purpose of OS is to </a:t>
            </a:r>
            <a:r>
              <a:rPr lang="en-US" sz="1800" b="1" dirty="0" smtClean="0">
                <a:cs typeface="+mn-cs"/>
              </a:rPr>
              <a:t>hide peculiarities of hardware</a:t>
            </a:r>
            <a:r>
              <a:rPr lang="en-US" sz="1800" dirty="0" smtClean="0">
                <a:cs typeface="+mn-cs"/>
              </a:rPr>
              <a:t> devices from the user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I/O subsystem responsible for</a:t>
            </a:r>
          </a:p>
          <a:p>
            <a:pPr lvl="1" eaLnBrk="1" hangingPunct="1">
              <a:defRPr/>
            </a:pPr>
            <a:r>
              <a:rPr lang="en-US" sz="1800" b="1" dirty="0" smtClean="0"/>
              <a:t>Buffering</a:t>
            </a:r>
            <a:r>
              <a:rPr lang="en-US" sz="1800" dirty="0" smtClean="0"/>
              <a:t>, </a:t>
            </a:r>
            <a:r>
              <a:rPr lang="en-US" sz="1800" b="1" dirty="0" smtClean="0"/>
              <a:t>caching</a:t>
            </a:r>
            <a:r>
              <a:rPr lang="en-US" sz="1800" dirty="0" smtClean="0"/>
              <a:t>, </a:t>
            </a:r>
          </a:p>
          <a:p>
            <a:pPr lvl="1" eaLnBrk="1" hangingPunct="1">
              <a:defRPr/>
            </a:pPr>
            <a:r>
              <a:rPr lang="en-US" sz="1800" dirty="0" smtClean="0"/>
              <a:t>General </a:t>
            </a:r>
            <a:r>
              <a:rPr lang="en-US" sz="1800" b="1" u="sng" dirty="0" smtClean="0"/>
              <a:t>device-driver interface</a:t>
            </a:r>
          </a:p>
          <a:p>
            <a:pPr lvl="1" eaLnBrk="1" hangingPunct="1">
              <a:defRPr/>
            </a:pPr>
            <a:r>
              <a:rPr lang="en-US" sz="1800" b="1" u="sng" dirty="0" smtClean="0"/>
              <a:t>Drivers</a:t>
            </a:r>
            <a:r>
              <a:rPr lang="en-US" sz="1800" dirty="0" smtClean="0"/>
              <a:t> for specific hardware devices</a:t>
            </a:r>
            <a:br>
              <a:rPr lang="en-US" sz="1800" dirty="0" smtClean="0"/>
            </a:br>
            <a:r>
              <a:rPr lang="en-US" sz="1800" dirty="0" smtClean="0"/>
              <a:t>- </a:t>
            </a:r>
            <a:r>
              <a:rPr lang="en-US" sz="1800" b="1" dirty="0" smtClean="0"/>
              <a:t>Interacting with the device and doing I/O</a:t>
            </a:r>
          </a:p>
          <a:p>
            <a:pPr eaLnBrk="1" hangingPunct="1">
              <a:defRPr/>
            </a:pPr>
            <a:endParaRPr lang="en-US" sz="1800" b="1" dirty="0" smtClean="0">
              <a:cs typeface="+mn-cs"/>
            </a:endParaRP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6932934" y="4011613"/>
            <a:ext cx="1311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Buffering</a:t>
            </a:r>
          </a:p>
          <a:p>
            <a:pPr eaLnBrk="1" hangingPunct="1"/>
            <a:r>
              <a:rPr lang="en-US" dirty="0"/>
              <a:t>Caching….</a:t>
            </a:r>
          </a:p>
        </p:txBody>
      </p:sp>
      <p:sp>
        <p:nvSpPr>
          <p:cNvPr id="38920" name="Rectangle 5"/>
          <p:cNvSpPr>
            <a:spLocks noChangeArrowheads="1"/>
          </p:cNvSpPr>
          <p:nvPr/>
        </p:nvSpPr>
        <p:spPr bwMode="auto">
          <a:xfrm>
            <a:off x="6155059" y="5156200"/>
            <a:ext cx="25209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dirty="0"/>
              <a:t>Device Derivers</a:t>
            </a:r>
          </a:p>
        </p:txBody>
      </p:sp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6155059" y="4795838"/>
            <a:ext cx="25209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dirty="0"/>
              <a:t>uniform driver interface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203848" y="4509120"/>
            <a:ext cx="27209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I/O sub-system of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BAE272-2F4A-9D49-815C-EBDC9326D393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I/O Structure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5903913" cy="467995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Application programs do I/O via OS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1800" dirty="0" smtClean="0"/>
              <a:t>The request is done by calling a </a:t>
            </a:r>
            <a:r>
              <a:rPr lang="en-US" sz="1800" dirty="0" smtClean="0">
                <a:solidFill>
                  <a:srgbClr val="3333CC"/>
                </a:solidFill>
              </a:rPr>
              <a:t>System Call</a:t>
            </a:r>
            <a:r>
              <a:rPr lang="en-US" sz="1800" dirty="0" smtClean="0"/>
              <a:t> (OS routine)</a:t>
            </a:r>
          </a:p>
          <a:p>
            <a:pPr lvl="1" eaLnBrk="1" hangingPunct="1">
              <a:defRPr/>
            </a:pPr>
            <a:endParaRPr lang="en-US" sz="1800" dirty="0" smtClean="0"/>
          </a:p>
          <a:p>
            <a:pPr lvl="1" eaLnBrk="1" hangingPunct="1">
              <a:defRPr/>
            </a:pPr>
            <a:r>
              <a:rPr lang="en-US" sz="1800" dirty="0" smtClean="0"/>
              <a:t>System call routine in OS performs the I/O via the help of device driver routines in OS. </a:t>
            </a:r>
          </a:p>
          <a:p>
            <a:pPr lvl="1" eaLnBrk="1" hangingPunct="1">
              <a:defRPr/>
            </a:pPr>
            <a:endParaRPr lang="en-US" sz="1800" dirty="0" smtClean="0"/>
          </a:p>
          <a:p>
            <a:pPr lvl="1" eaLnBrk="1" hangingPunct="1">
              <a:defRPr/>
            </a:pPr>
            <a:r>
              <a:rPr lang="en-US" sz="1800" dirty="0" smtClean="0"/>
              <a:t>After issuing a system call, an application may wait for the call to finish (blocking call) or may continue to do something else (non-blocking call)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659563" y="3141663"/>
            <a:ext cx="1873250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6877050" y="3213100"/>
            <a:ext cx="1400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System Call</a:t>
            </a:r>
          </a:p>
          <a:p>
            <a:pPr algn="ctr" eaLnBrk="1" hangingPunct="1"/>
            <a:r>
              <a:rPr lang="en-US"/>
              <a:t>Routines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6804025" y="4149725"/>
            <a:ext cx="1552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Device Driver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6659563" y="4724400"/>
            <a:ext cx="1873250" cy="5762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Device Controller</a:t>
            </a:r>
          </a:p>
        </p:txBody>
      </p:sp>
      <p:sp>
        <p:nvSpPr>
          <p:cNvPr id="39945" name="AutoShape 8"/>
          <p:cNvSpPr>
            <a:spLocks noChangeArrowheads="1"/>
          </p:cNvSpPr>
          <p:nvPr/>
        </p:nvSpPr>
        <p:spPr bwMode="auto">
          <a:xfrm>
            <a:off x="6515100" y="5445125"/>
            <a:ext cx="1944688" cy="504825"/>
          </a:xfrm>
          <a:prstGeom prst="parallelogram">
            <a:avLst>
              <a:gd name="adj" fmla="val 9630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Device</a:t>
            </a:r>
          </a:p>
        </p:txBody>
      </p:sp>
      <p:sp>
        <p:nvSpPr>
          <p:cNvPr id="39946" name="Oval 9"/>
          <p:cNvSpPr>
            <a:spLocks noChangeArrowheads="1"/>
          </p:cNvSpPr>
          <p:nvPr/>
        </p:nvSpPr>
        <p:spPr bwMode="auto">
          <a:xfrm>
            <a:off x="6659563" y="2133600"/>
            <a:ext cx="1873250" cy="790575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7596188" y="27082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>
            <a:off x="7596188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>
            <a:off x="7596188" y="45085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7596188" y="51577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8172450" y="3716338"/>
            <a:ext cx="841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307B9D-FB80-3344-9D40-D3DD16FF4443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Protection and Security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Protection</a:t>
            </a:r>
            <a:r>
              <a:rPr lang="en-US" sz="1800" b="1" dirty="0">
                <a:solidFill>
                  <a:srgbClr val="3366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800" dirty="0">
                <a:latin typeface="Arial" charset="0"/>
                <a:ea typeface="ＭＳ Ｐゴシック" charset="0"/>
              </a:rPr>
              <a:t>– any mechanism for controlling access of processes or users to resources defined by the OS</a:t>
            </a:r>
          </a:p>
          <a:p>
            <a:pPr eaLnBrk="1" hangingPunct="1"/>
            <a:r>
              <a:rPr lang="en-US" sz="1800" b="1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Security</a:t>
            </a:r>
            <a:r>
              <a:rPr lang="en-US" sz="1800" b="1" dirty="0">
                <a:solidFill>
                  <a:srgbClr val="3366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800" dirty="0">
                <a:latin typeface="Arial" charset="0"/>
                <a:ea typeface="ＭＳ Ｐゴシック" charset="0"/>
              </a:rPr>
              <a:t>– defense of the system against internal and external attacks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Huge range, including denial-of-service, worms, viruses, identity theft, theft of service</a:t>
            </a: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Systems generally first distinguish among users, to determine who can do what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User identities (</a:t>
            </a:r>
            <a:r>
              <a:rPr lang="en-US" sz="1800" b="1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user IDs</a:t>
            </a:r>
            <a:r>
              <a:rPr lang="en-US" sz="1800" dirty="0">
                <a:latin typeface="Arial" charset="0"/>
                <a:ea typeface="ＭＳ Ｐゴシック" charset="0"/>
              </a:rPr>
              <a:t>, security IDs) include name and associated number, one per user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User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ID of the user is  then </a:t>
            </a:r>
            <a:r>
              <a:rPr lang="en-US" sz="1800" dirty="0">
                <a:latin typeface="Arial" charset="0"/>
                <a:ea typeface="ＭＳ Ｐゴシック" charset="0"/>
              </a:rPr>
              <a:t>associated with all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the files and processes of the user </a:t>
            </a:r>
            <a:r>
              <a:rPr lang="en-US" sz="1800" dirty="0">
                <a:latin typeface="Arial" charset="0"/>
                <a:ea typeface="ＭＳ Ｐゴシック" charset="0"/>
              </a:rPr>
              <a:t>to determine access control</a:t>
            </a:r>
          </a:p>
          <a:p>
            <a:pPr lvl="1" eaLnBrk="1" hangingPunct="1"/>
            <a:endParaRPr lang="en-US" sz="1800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24BBA3-A383-3E4D-A3DA-BB22D0F11580}" type="slidenum">
              <a:rPr lang="en-US"/>
              <a:pPr eaLnBrk="1" hangingPunct="1"/>
              <a:t>4</a:t>
            </a:fld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What is an operating system?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6119813" cy="4751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dirty="0" smtClean="0">
                <a:cs typeface="+mn-cs"/>
              </a:rPr>
              <a:t>A program that acts as an </a:t>
            </a:r>
            <a:r>
              <a:rPr lang="en-US" sz="1800" i="1" dirty="0" smtClean="0">
                <a:cs typeface="+mn-cs"/>
              </a:rPr>
              <a:t>intermediary </a:t>
            </a:r>
            <a:r>
              <a:rPr lang="en-US" sz="1800" dirty="0" smtClean="0">
                <a:cs typeface="+mn-cs"/>
              </a:rPr>
              <a:t>between a </a:t>
            </a:r>
            <a:r>
              <a:rPr lang="en-US" sz="1800" u="sng" dirty="0" smtClean="0">
                <a:cs typeface="+mn-cs"/>
              </a:rPr>
              <a:t>users/applications</a:t>
            </a:r>
            <a:r>
              <a:rPr lang="en-US" sz="1800" dirty="0" smtClean="0">
                <a:cs typeface="+mn-cs"/>
              </a:rPr>
              <a:t> and the </a:t>
            </a:r>
            <a:r>
              <a:rPr lang="en-US" sz="1800" u="sng" dirty="0" smtClean="0">
                <a:cs typeface="+mn-cs"/>
              </a:rPr>
              <a:t>computer hardware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 smtClean="0">
                <a:cs typeface="+mn-cs"/>
              </a:rPr>
              <a:t>Operating system functionalities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Start, terminate, control executing user programs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Make system convenient to use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Control and coordinate use of hardware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Perform I/O; setup devices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Allocate resources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Use hardware efficiently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Implement common services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800" b="1" dirty="0" smtClean="0">
                <a:cs typeface="+mn-cs"/>
              </a:rPr>
              <a:t>“operating system” term: </a:t>
            </a:r>
            <a:r>
              <a:rPr lang="en-US" sz="1800" dirty="0" smtClean="0">
                <a:cs typeface="+mn-cs"/>
              </a:rPr>
              <a:t>s</a:t>
            </a:r>
            <a:r>
              <a:rPr lang="en-US" sz="1800" i="1" dirty="0" smtClean="0">
                <a:cs typeface="+mn-cs"/>
              </a:rPr>
              <a:t>oftware helping operators of computers to run jobs (applications) and to operate the computer. 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732588" y="1844675"/>
            <a:ext cx="1295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User/</a:t>
            </a:r>
          </a:p>
          <a:p>
            <a:pPr algn="ctr"/>
            <a:r>
              <a:rPr lang="en-US"/>
              <a:t>Application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6804025" y="2636838"/>
            <a:ext cx="1295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6804025" y="3429000"/>
            <a:ext cx="1295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dirty="0"/>
              <a:t>HW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6948488" y="1700213"/>
            <a:ext cx="1295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User/</a:t>
            </a:r>
          </a:p>
          <a:p>
            <a:pPr algn="ctr"/>
            <a:r>
              <a:rPr lang="en-US"/>
              <a:t>Application</a:t>
            </a:r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7237413" y="1557338"/>
            <a:ext cx="1295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dirty="0"/>
              <a:t>User/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>
            <a:off x="7019925" y="39338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7308850" y="39338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7596188" y="39338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7885113" y="39338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6713538" y="4600575"/>
            <a:ext cx="1743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CPU, Memory, </a:t>
            </a:r>
            <a:br>
              <a:rPr lang="en-US"/>
            </a:br>
            <a:r>
              <a:rPr lang="en-US"/>
              <a:t>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Lists</a:t>
            </a:r>
          </a:p>
          <a:p>
            <a:pPr lvl="1"/>
            <a:r>
              <a:rPr lang="en-US" sz="2000" dirty="0" smtClean="0"/>
              <a:t>Singly linked lists</a:t>
            </a:r>
          </a:p>
          <a:p>
            <a:pPr lvl="1"/>
            <a:r>
              <a:rPr lang="en-US" sz="2000" dirty="0" smtClean="0"/>
              <a:t>Double linked lists</a:t>
            </a:r>
          </a:p>
          <a:p>
            <a:pPr lvl="1"/>
            <a:r>
              <a:rPr lang="en-US" sz="2000" dirty="0" smtClean="0"/>
              <a:t>Circular linked lists</a:t>
            </a:r>
          </a:p>
          <a:p>
            <a:r>
              <a:rPr lang="en-US" sz="2000" dirty="0" smtClean="0"/>
              <a:t>Queues</a:t>
            </a:r>
          </a:p>
          <a:p>
            <a:r>
              <a:rPr lang="en-US" sz="2000" dirty="0" smtClean="0"/>
              <a:t>Stacks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Trees</a:t>
            </a:r>
          </a:p>
          <a:p>
            <a:pPr lvl="1"/>
            <a:r>
              <a:rPr lang="en-US" sz="2000" dirty="0"/>
              <a:t>Binary search tree</a:t>
            </a:r>
          </a:p>
          <a:p>
            <a:pPr lvl="1"/>
            <a:r>
              <a:rPr lang="en-US" sz="2000" dirty="0"/>
              <a:t>Balanced binary search tree</a:t>
            </a:r>
          </a:p>
          <a:p>
            <a:r>
              <a:rPr lang="en-US" sz="2000" dirty="0"/>
              <a:t>Hash functions and hash tables</a:t>
            </a:r>
          </a:p>
          <a:p>
            <a:r>
              <a:rPr lang="en-US" sz="2000" dirty="0"/>
              <a:t>Bitmaps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5D781-6119-0342-B52A-DDD6AF882D3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17032"/>
            <a:ext cx="72584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32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F5C33D-3B0C-F54B-89C8-382A229BCDFB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Different Types of Computer Systems and Applications 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(Computing Environments)</a:t>
            </a:r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166B91-DD35-A640-A1D6-0B66227A8C6B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Computing Environments: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Distributing Computing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6335713" cy="4679950"/>
          </a:xfrm>
        </p:spPr>
        <p:txBody>
          <a:bodyPr/>
          <a:lstStyle/>
          <a:p>
            <a:pPr indent="-285750" eaLnBrk="1" hangingPunct="1">
              <a:defRPr/>
            </a:pPr>
            <a:r>
              <a:rPr lang="en-US" sz="1800" dirty="0" smtClean="0"/>
              <a:t>Earlier systems executed tasks on a single system</a:t>
            </a:r>
          </a:p>
          <a:p>
            <a:pPr lvl="1" eaLnBrk="1" hangingPunct="1">
              <a:defRPr/>
            </a:pPr>
            <a:r>
              <a:rPr lang="en-US" sz="1800" dirty="0" smtClean="0"/>
              <a:t>Now we have systems interconnected (networked) together </a:t>
            </a:r>
          </a:p>
          <a:p>
            <a:pPr lvl="2" eaLnBrk="1" hangingPunct="1">
              <a:defRPr/>
            </a:pPr>
            <a:r>
              <a:rPr lang="en-US" sz="1800" dirty="0" smtClean="0"/>
              <a:t>Enabling distributed computing, resource sharing, etc. </a:t>
            </a:r>
          </a:p>
          <a:p>
            <a:pPr lvl="1"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1800" b="1" dirty="0" smtClean="0">
                <a:cs typeface="+mn-cs"/>
              </a:rPr>
              <a:t>Operating systems have now support for networking multiple systems, </a:t>
            </a:r>
          </a:p>
          <a:p>
            <a:pPr lvl="1" eaLnBrk="1" hangingPunct="1">
              <a:defRPr/>
            </a:pPr>
            <a:r>
              <a:rPr lang="en-US" sz="1800" dirty="0" smtClean="0"/>
              <a:t>enabling data communication </a:t>
            </a:r>
          </a:p>
          <a:p>
            <a:pPr lvl="1" eaLnBrk="1" hangingPunct="1">
              <a:defRPr/>
            </a:pPr>
            <a:r>
              <a:rPr lang="en-US" sz="1800" dirty="0" smtClean="0"/>
              <a:t>enabling distributing file storage, </a:t>
            </a:r>
          </a:p>
          <a:p>
            <a:pPr lvl="1" eaLnBrk="1" hangingPunct="1">
              <a:defRPr/>
            </a:pPr>
            <a:r>
              <a:rPr lang="en-US" sz="1800" dirty="0" smtClean="0"/>
              <a:t>enabling accessing remote resources, etc. </a:t>
            </a:r>
          </a:p>
          <a:p>
            <a:pPr eaLnBrk="1" hangingPunct="1">
              <a:defRPr/>
            </a:pPr>
            <a:endParaRPr lang="en-US" sz="1800" b="1" dirty="0" smtClean="0">
              <a:cs typeface="+mn-cs"/>
            </a:endParaRPr>
          </a:p>
          <a:p>
            <a:pPr lvl="2" eaLnBrk="1" hangingPunct="1">
              <a:defRPr/>
            </a:pPr>
            <a:r>
              <a:rPr lang="en-US" sz="1800" dirty="0" smtClean="0"/>
              <a:t>Hence the computing environment is no longer a single system. 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1800" dirty="0" smtClean="0">
              <a:cs typeface="+mn-cs"/>
            </a:endParaRPr>
          </a:p>
        </p:txBody>
      </p:sp>
      <p:pic>
        <p:nvPicPr>
          <p:cNvPr id="43013" name="Picture 4" descr="BD1819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477963"/>
            <a:ext cx="865188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10"/>
          <p:cNvSpPr>
            <a:spLocks noChangeShapeType="1"/>
          </p:cNvSpPr>
          <p:nvPr/>
        </p:nvSpPr>
        <p:spPr bwMode="auto">
          <a:xfrm>
            <a:off x="7054850" y="328612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3015" name="Line 11"/>
          <p:cNvSpPr>
            <a:spLocks noChangeShapeType="1"/>
          </p:cNvSpPr>
          <p:nvPr/>
        </p:nvSpPr>
        <p:spPr bwMode="auto">
          <a:xfrm flipV="1">
            <a:off x="7127875" y="3933825"/>
            <a:ext cx="6477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3016" name="Line 12"/>
          <p:cNvSpPr>
            <a:spLocks noChangeShapeType="1"/>
          </p:cNvSpPr>
          <p:nvPr/>
        </p:nvSpPr>
        <p:spPr bwMode="auto">
          <a:xfrm>
            <a:off x="7991475" y="4005263"/>
            <a:ext cx="71913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43017" name="Picture 5" descr="BD1819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2997200"/>
            <a:ext cx="6842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6" descr="BD1819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3070225"/>
            <a:ext cx="684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7" descr="BD1819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4294188"/>
            <a:ext cx="6842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Picture 8" descr="BD1819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4294188"/>
            <a:ext cx="6842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1" name="Line 13"/>
          <p:cNvSpPr>
            <a:spLocks noChangeShapeType="1"/>
          </p:cNvSpPr>
          <p:nvPr/>
        </p:nvSpPr>
        <p:spPr bwMode="auto">
          <a:xfrm flipH="1">
            <a:off x="7918450" y="3357563"/>
            <a:ext cx="4333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3022" name="Oval 9"/>
          <p:cNvSpPr>
            <a:spLocks noChangeArrowheads="1"/>
          </p:cNvSpPr>
          <p:nvPr/>
        </p:nvSpPr>
        <p:spPr bwMode="auto">
          <a:xfrm>
            <a:off x="7054850" y="3717925"/>
            <a:ext cx="14398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network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283A41-00B8-0246-973A-9B128CE5DD02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Computing Environments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496300" cy="71913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Traditionally</a:t>
            </a:r>
          </a:p>
        </p:txBody>
      </p:sp>
      <p:pic>
        <p:nvPicPr>
          <p:cNvPr id="44037" name="Picture 6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848"/>
            <a:ext cx="1216025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323850" y="3363913"/>
            <a:ext cx="3140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/>
              <a:t>a single system with a user</a:t>
            </a:r>
          </a:p>
          <a:p>
            <a:pPr eaLnBrk="1" hangingPunct="1"/>
            <a:endParaRPr lang="en-US" b="1" dirty="0"/>
          </a:p>
        </p:txBody>
      </p:sp>
      <p:pic>
        <p:nvPicPr>
          <p:cNvPr id="44039" name="Picture 9" descr="BD18219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48431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AutoShape 11"/>
          <p:cNvSpPr>
            <a:spLocks noChangeArrowheads="1"/>
          </p:cNvSpPr>
          <p:nvPr/>
        </p:nvSpPr>
        <p:spPr bwMode="auto">
          <a:xfrm>
            <a:off x="4140200" y="4076700"/>
            <a:ext cx="863600" cy="719138"/>
          </a:xfrm>
          <a:prstGeom prst="parallelogram">
            <a:avLst>
              <a:gd name="adj" fmla="val 30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041" name="AutoShape 13"/>
          <p:cNvSpPr>
            <a:spLocks noChangeArrowheads="1"/>
          </p:cNvSpPr>
          <p:nvPr/>
        </p:nvSpPr>
        <p:spPr bwMode="auto">
          <a:xfrm>
            <a:off x="3708400" y="4868863"/>
            <a:ext cx="1295400" cy="71437"/>
          </a:xfrm>
          <a:prstGeom prst="parallelogram">
            <a:avLst>
              <a:gd name="adj" fmla="val 4533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042" name="AutoShape 14"/>
          <p:cNvSpPr>
            <a:spLocks noChangeArrowheads="1"/>
          </p:cNvSpPr>
          <p:nvPr/>
        </p:nvSpPr>
        <p:spPr bwMode="auto">
          <a:xfrm>
            <a:off x="5435600" y="4941888"/>
            <a:ext cx="863600" cy="719137"/>
          </a:xfrm>
          <a:prstGeom prst="parallelogram">
            <a:avLst>
              <a:gd name="adj" fmla="val 30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043" name="AutoShape 15"/>
          <p:cNvSpPr>
            <a:spLocks noChangeArrowheads="1"/>
          </p:cNvSpPr>
          <p:nvPr/>
        </p:nvSpPr>
        <p:spPr bwMode="auto">
          <a:xfrm>
            <a:off x="5003800" y="5734050"/>
            <a:ext cx="1295400" cy="71438"/>
          </a:xfrm>
          <a:prstGeom prst="parallelogram">
            <a:avLst>
              <a:gd name="adj" fmla="val 4533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044" name="AutoShape 16"/>
          <p:cNvSpPr>
            <a:spLocks noChangeArrowheads="1"/>
          </p:cNvSpPr>
          <p:nvPr/>
        </p:nvSpPr>
        <p:spPr bwMode="auto">
          <a:xfrm>
            <a:off x="7380288" y="4652963"/>
            <a:ext cx="863600" cy="719137"/>
          </a:xfrm>
          <a:prstGeom prst="parallelogram">
            <a:avLst>
              <a:gd name="adj" fmla="val 30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045" name="AutoShape 17"/>
          <p:cNvSpPr>
            <a:spLocks noChangeArrowheads="1"/>
          </p:cNvSpPr>
          <p:nvPr/>
        </p:nvSpPr>
        <p:spPr bwMode="auto">
          <a:xfrm>
            <a:off x="6948488" y="5445125"/>
            <a:ext cx="1295400" cy="71438"/>
          </a:xfrm>
          <a:prstGeom prst="parallelogram">
            <a:avLst>
              <a:gd name="adj" fmla="val 4533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046" name="Line 18"/>
          <p:cNvSpPr>
            <a:spLocks noChangeShapeType="1"/>
          </p:cNvSpPr>
          <p:nvPr/>
        </p:nvSpPr>
        <p:spPr bwMode="auto">
          <a:xfrm flipV="1">
            <a:off x="5076825" y="3068638"/>
            <a:ext cx="1439863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047" name="Line 19"/>
          <p:cNvSpPr>
            <a:spLocks noChangeShapeType="1"/>
          </p:cNvSpPr>
          <p:nvPr/>
        </p:nvSpPr>
        <p:spPr bwMode="auto">
          <a:xfrm flipV="1">
            <a:off x="6372225" y="3500438"/>
            <a:ext cx="64770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048" name="Line 20"/>
          <p:cNvSpPr>
            <a:spLocks noChangeShapeType="1"/>
          </p:cNvSpPr>
          <p:nvPr/>
        </p:nvSpPr>
        <p:spPr bwMode="auto">
          <a:xfrm flipV="1">
            <a:off x="7812088" y="3357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4049" name="Text Box 21"/>
          <p:cNvSpPr txBox="1">
            <a:spLocks noChangeArrowheads="1"/>
          </p:cNvSpPr>
          <p:nvPr/>
        </p:nvSpPr>
        <p:spPr bwMode="auto">
          <a:xfrm>
            <a:off x="5219700" y="4581525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dumb terminals</a:t>
            </a:r>
          </a:p>
        </p:txBody>
      </p:sp>
      <p:sp>
        <p:nvSpPr>
          <p:cNvPr id="44050" name="Text Box 22"/>
          <p:cNvSpPr txBox="1">
            <a:spLocks noChangeArrowheads="1"/>
          </p:cNvSpPr>
          <p:nvPr/>
        </p:nvSpPr>
        <p:spPr bwMode="auto">
          <a:xfrm>
            <a:off x="4456113" y="1916113"/>
            <a:ext cx="2276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mainframe computer</a:t>
            </a:r>
          </a:p>
        </p:txBody>
      </p:sp>
      <p:sp>
        <p:nvSpPr>
          <p:cNvPr id="44051" name="Text Box 23"/>
          <p:cNvSpPr txBox="1">
            <a:spLocks noChangeArrowheads="1"/>
          </p:cNvSpPr>
          <p:nvPr/>
        </p:nvSpPr>
        <p:spPr bwMode="auto">
          <a:xfrm>
            <a:off x="827088" y="5516563"/>
            <a:ext cx="2289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99"/>
                </a:solidFill>
              </a:rPr>
              <a:t>Computing and OS</a:t>
            </a:r>
            <a:br>
              <a:rPr lang="en-US" b="1" dirty="0">
                <a:solidFill>
                  <a:srgbClr val="000099"/>
                </a:solidFill>
              </a:rPr>
            </a:br>
            <a:r>
              <a:rPr lang="en-US" b="1" dirty="0">
                <a:solidFill>
                  <a:srgbClr val="000099"/>
                </a:solidFill>
              </a:rPr>
              <a:t>in a single machine</a:t>
            </a:r>
          </a:p>
        </p:txBody>
      </p:sp>
      <p:sp>
        <p:nvSpPr>
          <p:cNvPr id="44052" name="Text Box 24"/>
          <p:cNvSpPr txBox="1">
            <a:spLocks noChangeArrowheads="1"/>
          </p:cNvSpPr>
          <p:nvPr/>
        </p:nvSpPr>
        <p:spPr bwMode="auto">
          <a:xfrm>
            <a:off x="6227763" y="5516563"/>
            <a:ext cx="2263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 computation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58C494-242D-504E-9DF5-322C7C21CF1F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Computing Environments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dirty="0" smtClean="0">
                <a:cs typeface="+mn-cs"/>
              </a:rPr>
              <a:t>Client-Server Computing</a:t>
            </a:r>
          </a:p>
          <a:p>
            <a:pPr lvl="1" eaLnBrk="1" hangingPunct="1">
              <a:defRPr/>
            </a:pPr>
            <a:r>
              <a:rPr kumimoji="1" lang="en-US" sz="1800" dirty="0" smtClean="0"/>
              <a:t>Dumb terminals replaced by smart PCs</a:t>
            </a:r>
          </a:p>
          <a:p>
            <a:pPr lvl="1" eaLnBrk="1" hangingPunct="1">
              <a:defRPr/>
            </a:pPr>
            <a:r>
              <a:rPr kumimoji="1" lang="en-US" sz="1800" dirty="0" smtClean="0"/>
              <a:t>Many systems now </a:t>
            </a:r>
            <a:r>
              <a:rPr kumimoji="1" lang="en-US" sz="1800" b="1" dirty="0" smtClean="0">
                <a:solidFill>
                  <a:srgbClr val="000099"/>
                </a:solidFill>
              </a:rPr>
              <a:t>servers</a:t>
            </a:r>
            <a:r>
              <a:rPr kumimoji="1" lang="en-US" sz="1800" dirty="0" smtClean="0"/>
              <a:t>, responding to requests generated by </a:t>
            </a:r>
            <a:r>
              <a:rPr kumimoji="1" lang="en-US" sz="1800" b="1" dirty="0" smtClean="0">
                <a:solidFill>
                  <a:srgbClr val="000099"/>
                </a:solidFill>
              </a:rPr>
              <a:t>clients</a:t>
            </a:r>
          </a:p>
          <a:p>
            <a:pPr lvl="2" eaLnBrk="1" hangingPunct="1">
              <a:defRPr/>
            </a:pPr>
            <a:r>
              <a:rPr kumimoji="1" lang="en-US" sz="1800" b="1" dirty="0" smtClean="0">
                <a:solidFill>
                  <a:srgbClr val="000099"/>
                </a:solidFill>
              </a:rPr>
              <a:t>Compute-server</a:t>
            </a:r>
            <a:r>
              <a:rPr kumimoji="1" lang="en-US" sz="1800" b="1" dirty="0" smtClean="0">
                <a:solidFill>
                  <a:srgbClr val="3366FF"/>
                </a:solidFill>
              </a:rPr>
              <a:t> </a:t>
            </a:r>
            <a:r>
              <a:rPr kumimoji="1" lang="en-US" sz="1800" dirty="0" smtClean="0"/>
              <a:t>provides an interface to client to request services (i.e., database)</a:t>
            </a:r>
          </a:p>
          <a:p>
            <a:pPr lvl="2" eaLnBrk="1" hangingPunct="1">
              <a:defRPr/>
            </a:pPr>
            <a:r>
              <a:rPr kumimoji="1" lang="en-US" sz="1800" b="1" dirty="0" smtClean="0">
                <a:solidFill>
                  <a:srgbClr val="000099"/>
                </a:solidFill>
              </a:rPr>
              <a:t>File-server</a:t>
            </a:r>
            <a:r>
              <a:rPr kumimoji="1" lang="en-US" sz="1800" b="1" dirty="0" smtClean="0">
                <a:solidFill>
                  <a:srgbClr val="3366FF"/>
                </a:solidFill>
              </a:rPr>
              <a:t> </a:t>
            </a:r>
            <a:r>
              <a:rPr kumimoji="1" lang="en-US" sz="1800" dirty="0" smtClean="0"/>
              <a:t>provides interface for clients to store and retrieve files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076700"/>
            <a:ext cx="68294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C69C7E-529D-FB40-9EFC-E2B66D66B018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Peer-To-Peer Computing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Another model of distributed system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P2P does not distinguish clients and servers</a:t>
            </a:r>
          </a:p>
          <a:p>
            <a:pPr lvl="1" eaLnBrk="1" hangingPunct="1">
              <a:defRPr/>
            </a:pPr>
            <a:r>
              <a:rPr lang="en-US" sz="1800" dirty="0" smtClean="0"/>
              <a:t>Instead all nodes are considered peers</a:t>
            </a:r>
          </a:p>
          <a:p>
            <a:pPr lvl="1" eaLnBrk="1" hangingPunct="1">
              <a:defRPr/>
            </a:pPr>
            <a:r>
              <a:rPr lang="en-US" sz="1800" dirty="0" smtClean="0"/>
              <a:t>Each may </a:t>
            </a:r>
            <a:r>
              <a:rPr lang="en-US" sz="1800" dirty="0" smtClean="0">
                <a:solidFill>
                  <a:srgbClr val="FF0000"/>
                </a:solidFill>
              </a:rPr>
              <a:t>act as a client, a server </a:t>
            </a:r>
            <a:r>
              <a:rPr lang="en-US" sz="1800" dirty="0" smtClean="0"/>
              <a:t>or both</a:t>
            </a:r>
          </a:p>
          <a:p>
            <a:pPr lvl="1" eaLnBrk="1" hangingPunct="1">
              <a:defRPr/>
            </a:pPr>
            <a:r>
              <a:rPr lang="en-US" sz="1800" dirty="0" smtClean="0"/>
              <a:t>A node must join P2P network</a:t>
            </a:r>
          </a:p>
          <a:p>
            <a:pPr lvl="2" eaLnBrk="1" hangingPunct="1"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Registers</a:t>
            </a:r>
            <a:r>
              <a:rPr lang="en-US" sz="1800" dirty="0" smtClean="0"/>
              <a:t> its service with central lookup service on network, or</a:t>
            </a:r>
          </a:p>
          <a:p>
            <a:pPr lvl="2" eaLnBrk="1" hangingPunct="1">
              <a:defRPr/>
            </a:pPr>
            <a:r>
              <a:rPr lang="en-US" sz="1800" dirty="0" smtClean="0"/>
              <a:t>Broadcast request for service and respond to requests for service via </a:t>
            </a:r>
            <a:r>
              <a:rPr lang="en-US" sz="1800" dirty="0" smtClean="0">
                <a:solidFill>
                  <a:srgbClr val="FF0000"/>
                </a:solidFill>
              </a:rPr>
              <a:t>resource discovery/lookup protocol</a:t>
            </a:r>
          </a:p>
          <a:p>
            <a:pPr lvl="1" eaLnBrk="1" hangingPunct="1">
              <a:defRPr/>
            </a:pPr>
            <a:r>
              <a:rPr lang="en-US" sz="1800" dirty="0" smtClean="0"/>
              <a:t>Examples include</a:t>
            </a:r>
            <a:r>
              <a:rPr lang="en-US" sz="1800" i="1" dirty="0" smtClean="0"/>
              <a:t> Napster </a:t>
            </a:r>
            <a:r>
              <a:rPr lang="en-US" sz="1800" dirty="0" smtClean="0"/>
              <a:t>and</a:t>
            </a:r>
            <a:r>
              <a:rPr lang="en-US" sz="1800" i="1" dirty="0" smtClean="0"/>
              <a:t> Gnutella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5FD2BC-441E-0C43-9897-7A498A9EED00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Web Based Computing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Web has become ubiquitous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More devices becoming networked to allow web access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OSs run web servers and web clients</a:t>
            </a:r>
          </a:p>
          <a:p>
            <a:pPr eaLnBrk="1" hangingPunct="1">
              <a:defRPr/>
            </a:pPr>
            <a:r>
              <a:rPr lang="en-US" sz="1800" dirty="0" smtClean="0">
                <a:solidFill>
                  <a:srgbClr val="FF0000"/>
                </a:solidFill>
                <a:cs typeface="+mn-cs"/>
              </a:rPr>
              <a:t>Web based applications </a:t>
            </a:r>
            <a:r>
              <a:rPr lang="en-US" sz="1800" dirty="0" smtClean="0">
                <a:cs typeface="+mn-cs"/>
              </a:rPr>
              <a:t>can be developed to </a:t>
            </a:r>
            <a:r>
              <a:rPr lang="en-US" sz="1800" dirty="0" smtClean="0">
                <a:solidFill>
                  <a:srgbClr val="FF0000"/>
                </a:solidFill>
                <a:cs typeface="+mn-cs"/>
              </a:rPr>
              <a:t>run over web servers</a:t>
            </a:r>
            <a:r>
              <a:rPr lang="en-US" sz="1800" dirty="0" smtClean="0">
                <a:cs typeface="+mn-cs"/>
              </a:rPr>
              <a:t> and </a:t>
            </a:r>
            <a:r>
              <a:rPr lang="en-US" sz="1800" dirty="0" smtClean="0">
                <a:solidFill>
                  <a:srgbClr val="FF0000"/>
                </a:solidFill>
                <a:cs typeface="+mn-cs"/>
              </a:rPr>
              <a:t>clients</a:t>
            </a:r>
            <a:r>
              <a:rPr lang="en-US" sz="1800" dirty="0" smtClean="0">
                <a:cs typeface="+mn-cs"/>
              </a:rPr>
              <a:t>. </a:t>
            </a:r>
          </a:p>
          <a:p>
            <a:pPr lvl="1" eaLnBrk="1" hangingPunct="1">
              <a:defRPr/>
            </a:pPr>
            <a:r>
              <a:rPr lang="en-US" sz="1800" dirty="0" smtClean="0"/>
              <a:t>Having a browser at the client is enough to run most of the applications</a:t>
            </a:r>
          </a:p>
          <a:p>
            <a:pPr lvl="1" eaLnBrk="1" hangingPunct="1">
              <a:defRPr/>
            </a:pPr>
            <a:r>
              <a:rPr lang="en-US" sz="1800" dirty="0" smtClean="0"/>
              <a:t>No special client software required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7109" name="AutoShape 4"/>
          <p:cNvSpPr>
            <a:spLocks noChangeArrowheads="1"/>
          </p:cNvSpPr>
          <p:nvPr/>
        </p:nvSpPr>
        <p:spPr bwMode="auto">
          <a:xfrm>
            <a:off x="1923207" y="4795962"/>
            <a:ext cx="1296988" cy="865187"/>
          </a:xfrm>
          <a:prstGeom prst="parallelogram">
            <a:avLst>
              <a:gd name="adj" fmla="val 37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2010520" y="4942012"/>
            <a:ext cx="993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Web </a:t>
            </a:r>
          </a:p>
          <a:p>
            <a:pPr algn="ctr" eaLnBrk="1" hangingPunct="1"/>
            <a:r>
              <a:rPr lang="en-US"/>
              <a:t>browser</a:t>
            </a:r>
          </a:p>
        </p:txBody>
      </p:sp>
      <p:sp>
        <p:nvSpPr>
          <p:cNvPr id="47111" name="Oval 6"/>
          <p:cNvSpPr>
            <a:spLocks noChangeArrowheads="1"/>
          </p:cNvSpPr>
          <p:nvPr/>
        </p:nvSpPr>
        <p:spPr bwMode="auto">
          <a:xfrm>
            <a:off x="5957045" y="4797549"/>
            <a:ext cx="1582737" cy="792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7112" name="Oval 7"/>
          <p:cNvSpPr>
            <a:spLocks noChangeArrowheads="1"/>
          </p:cNvSpPr>
          <p:nvPr/>
        </p:nvSpPr>
        <p:spPr bwMode="auto">
          <a:xfrm>
            <a:off x="7612807" y="4005387"/>
            <a:ext cx="8636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47113" name="Oval 8"/>
          <p:cNvSpPr>
            <a:spLocks noChangeArrowheads="1"/>
          </p:cNvSpPr>
          <p:nvPr/>
        </p:nvSpPr>
        <p:spPr bwMode="auto">
          <a:xfrm>
            <a:off x="7612807" y="4726112"/>
            <a:ext cx="8636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7114" name="Oval 9"/>
          <p:cNvSpPr>
            <a:spLocks noChangeArrowheads="1"/>
          </p:cNvSpPr>
          <p:nvPr/>
        </p:nvSpPr>
        <p:spPr bwMode="auto">
          <a:xfrm>
            <a:off x="7684245" y="5445249"/>
            <a:ext cx="8636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252445" y="3645024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applications</a:t>
            </a: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3075732" y="5229349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4156820" y="4862637"/>
            <a:ext cx="77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HTTP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259632" y="5013449"/>
            <a:ext cx="66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User</a:t>
            </a:r>
          </a:p>
        </p:txBody>
      </p: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6369795" y="5661149"/>
            <a:ext cx="80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Computing</a:t>
            </a:r>
            <a:r>
              <a:rPr lang="en-US" dirty="0" smtClean="0"/>
              <a:t> on  </a:t>
            </a:r>
            <a:r>
              <a:rPr lang="en-US" dirty="0" smtClean="0">
                <a:solidFill>
                  <a:srgbClr val="FF0000"/>
                </a:solidFill>
              </a:rPr>
              <a:t>smart phones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tablets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Potable</a:t>
            </a:r>
            <a:r>
              <a:rPr lang="en-US" dirty="0" smtClean="0"/>
              <a:t> and lightweight devices: mobile devices</a:t>
            </a:r>
          </a:p>
          <a:p>
            <a:r>
              <a:rPr lang="en-US" dirty="0" smtClean="0"/>
              <a:t>Many </a:t>
            </a:r>
            <a:r>
              <a:rPr lang="en-US" dirty="0" smtClean="0">
                <a:solidFill>
                  <a:srgbClr val="FF0000"/>
                </a:solidFill>
              </a:rPr>
              <a:t>sensors</a:t>
            </a:r>
            <a:r>
              <a:rPr lang="en-US" dirty="0" smtClean="0"/>
              <a:t>: GPS, accelerometers, gyroscope, etc. </a:t>
            </a:r>
          </a:p>
          <a:p>
            <a:r>
              <a:rPr lang="en-US" dirty="0" smtClean="0"/>
              <a:t>Small screen, </a:t>
            </a:r>
            <a:r>
              <a:rPr lang="en-US" dirty="0" smtClean="0">
                <a:solidFill>
                  <a:srgbClr val="FF0000"/>
                </a:solidFill>
              </a:rPr>
              <a:t>touch screen</a:t>
            </a:r>
            <a:r>
              <a:rPr lang="en-US" dirty="0" smtClean="0"/>
              <a:t>, no keyboard/mouse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Wireless</a:t>
            </a:r>
            <a:r>
              <a:rPr lang="en-US" dirty="0" smtClean="0"/>
              <a:t> interfaces (port): 3G/4G, </a:t>
            </a:r>
            <a:r>
              <a:rPr lang="en-US" dirty="0" err="1" smtClean="0"/>
              <a:t>WiFi</a:t>
            </a:r>
            <a:r>
              <a:rPr lang="en-US" dirty="0" smtClean="0"/>
              <a:t>, Bluetooth. </a:t>
            </a:r>
          </a:p>
          <a:p>
            <a:r>
              <a:rPr lang="en-US" dirty="0" smtClean="0"/>
              <a:t>Mobile OS: </a:t>
            </a:r>
            <a:r>
              <a:rPr lang="en-US" dirty="0" err="1" smtClean="0">
                <a:solidFill>
                  <a:srgbClr val="FF0000"/>
                </a:solidFill>
              </a:rPr>
              <a:t>iOS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Android</a:t>
            </a: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Applications: </a:t>
            </a:r>
            <a:endParaRPr lang="en-US" b="1" u="sng" dirty="0"/>
          </a:p>
          <a:p>
            <a:r>
              <a:rPr lang="en-US" dirty="0" smtClean="0"/>
              <a:t>New types: </a:t>
            </a:r>
          </a:p>
          <a:p>
            <a:pPr lvl="1"/>
            <a:r>
              <a:rPr lang="en-US" dirty="0" smtClean="0"/>
              <a:t>Applications that use sensors</a:t>
            </a:r>
          </a:p>
          <a:p>
            <a:pPr lvl="1"/>
            <a:r>
              <a:rPr lang="en-US" dirty="0" smtClean="0"/>
              <a:t>Location based applications</a:t>
            </a:r>
          </a:p>
          <a:p>
            <a:r>
              <a:rPr lang="en-US" dirty="0" smtClean="0"/>
              <a:t>How they developed and run:</a:t>
            </a:r>
          </a:p>
          <a:p>
            <a:pPr lvl="1"/>
            <a:r>
              <a:rPr lang="en-US" dirty="0" smtClean="0"/>
              <a:t>Web based applications or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ative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5D781-6119-0342-B52A-DDD6AF882D3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41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87C98-FA55-9E45-8A86-DFEF68DB3DBC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Virtual Machines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Hardware is abstracted </a:t>
            </a:r>
            <a:r>
              <a:rPr lang="en-US" dirty="0" smtClean="0">
                <a:cs typeface="+mn-cs"/>
              </a:rPr>
              <a:t>into several different execution environments</a:t>
            </a:r>
          </a:p>
          <a:p>
            <a:pPr lvl="1" eaLnBrk="1" hangingPunct="1">
              <a:defRPr/>
            </a:pPr>
            <a:r>
              <a:rPr lang="en-US" dirty="0" smtClean="0"/>
              <a:t>Virtual machines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Each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virtual machine </a:t>
            </a:r>
            <a:r>
              <a:rPr lang="en-US" dirty="0" smtClean="0">
                <a:cs typeface="+mn-cs"/>
              </a:rPr>
              <a:t>provides an interface that is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identical to the bare hardware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i="1" dirty="0" smtClean="0">
                <a:cs typeface="+mn-cs"/>
              </a:rPr>
              <a:t>guest</a:t>
            </a:r>
            <a:r>
              <a:rPr lang="en-US" dirty="0" smtClean="0">
                <a:cs typeface="+mn-cs"/>
              </a:rPr>
              <a:t> kernel (and processes) can run on top of a virtual machine. </a:t>
            </a:r>
          </a:p>
          <a:p>
            <a:pPr lvl="1" eaLnBrk="1" hangingPunct="1">
              <a:defRPr/>
            </a:pPr>
            <a:r>
              <a:rPr lang="en-US" dirty="0" smtClean="0"/>
              <a:t>We can run several operating systems on the same </a:t>
            </a:r>
            <a:r>
              <a:rPr lang="en-US" i="1" dirty="0" smtClean="0"/>
              <a:t>host</a:t>
            </a:r>
            <a:r>
              <a:rPr lang="en-US" dirty="0" smtClean="0"/>
              <a:t>. </a:t>
            </a:r>
          </a:p>
          <a:p>
            <a:pPr lvl="1" eaLnBrk="1" hangingPunct="1">
              <a:defRPr/>
            </a:pPr>
            <a:r>
              <a:rPr lang="en-US" dirty="0" smtClean="0"/>
              <a:t>Each virtual machine will run another operating system. </a:t>
            </a:r>
          </a:p>
        </p:txBody>
      </p:sp>
    </p:spTree>
    <p:extLst>
      <p:ext uri="{BB962C8B-B14F-4D97-AF65-F5344CB8AC3E}">
        <p14:creationId xmlns:p14="http://schemas.microsoft.com/office/powerpoint/2010/main" val="2244979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F7627E-54ED-9543-A265-1E32BF349698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Virtual Machines</a:t>
            </a:r>
          </a:p>
        </p:txBody>
      </p:sp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1258888" y="5446713"/>
            <a:ext cx="648176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Hardware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1258888" y="4870450"/>
            <a:ext cx="648176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Host Operating System</a:t>
            </a:r>
          </a:p>
        </p:txBody>
      </p:sp>
      <p:sp>
        <p:nvSpPr>
          <p:cNvPr id="330758" name="Rectangle 6"/>
          <p:cNvSpPr>
            <a:spLocks noChangeArrowheads="1"/>
          </p:cNvSpPr>
          <p:nvPr/>
        </p:nvSpPr>
        <p:spPr bwMode="auto">
          <a:xfrm>
            <a:off x="3276600" y="4294188"/>
            <a:ext cx="446405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Virtual Machine Implementation</a:t>
            </a:r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3275013" y="3717925"/>
            <a:ext cx="11525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VM1</a:t>
            </a:r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5003800" y="3717925"/>
            <a:ext cx="11525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VM2</a:t>
            </a:r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588125" y="3717925"/>
            <a:ext cx="11525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VM3</a:t>
            </a:r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3276600" y="3141663"/>
            <a:ext cx="115252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Guest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OS</a:t>
            </a:r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5003800" y="3141663"/>
            <a:ext cx="115252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Guest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OS</a:t>
            </a:r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6588125" y="3141663"/>
            <a:ext cx="115252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Guest OS</a:t>
            </a:r>
          </a:p>
        </p:txBody>
      </p:sp>
      <p:sp>
        <p:nvSpPr>
          <p:cNvPr id="330765" name="Oval 13"/>
          <p:cNvSpPr>
            <a:spLocks noChangeArrowheads="1"/>
          </p:cNvSpPr>
          <p:nvPr/>
        </p:nvSpPr>
        <p:spPr bwMode="auto">
          <a:xfrm>
            <a:off x="1476375" y="1844675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66" name="Oval 14"/>
          <p:cNvSpPr>
            <a:spLocks noChangeArrowheads="1"/>
          </p:cNvSpPr>
          <p:nvPr/>
        </p:nvSpPr>
        <p:spPr bwMode="auto">
          <a:xfrm>
            <a:off x="1835150" y="1844675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67" name="Oval 15"/>
          <p:cNvSpPr>
            <a:spLocks noChangeArrowheads="1"/>
          </p:cNvSpPr>
          <p:nvPr/>
        </p:nvSpPr>
        <p:spPr bwMode="auto">
          <a:xfrm>
            <a:off x="2197100" y="1844675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68" name="Oval 16"/>
          <p:cNvSpPr>
            <a:spLocks noChangeArrowheads="1"/>
          </p:cNvSpPr>
          <p:nvPr/>
        </p:nvSpPr>
        <p:spPr bwMode="auto">
          <a:xfrm>
            <a:off x="3346450" y="1917700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69" name="Oval 17"/>
          <p:cNvSpPr>
            <a:spLocks noChangeArrowheads="1"/>
          </p:cNvSpPr>
          <p:nvPr/>
        </p:nvSpPr>
        <p:spPr bwMode="auto">
          <a:xfrm>
            <a:off x="3705225" y="1917700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0" name="Oval 18"/>
          <p:cNvSpPr>
            <a:spLocks noChangeArrowheads="1"/>
          </p:cNvSpPr>
          <p:nvPr/>
        </p:nvSpPr>
        <p:spPr bwMode="auto">
          <a:xfrm>
            <a:off x="4067175" y="1917700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1" name="Oval 19"/>
          <p:cNvSpPr>
            <a:spLocks noChangeArrowheads="1"/>
          </p:cNvSpPr>
          <p:nvPr/>
        </p:nvSpPr>
        <p:spPr bwMode="auto">
          <a:xfrm>
            <a:off x="5075238" y="1917700"/>
            <a:ext cx="287337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2" name="Oval 20"/>
          <p:cNvSpPr>
            <a:spLocks noChangeArrowheads="1"/>
          </p:cNvSpPr>
          <p:nvPr/>
        </p:nvSpPr>
        <p:spPr bwMode="auto">
          <a:xfrm>
            <a:off x="5434013" y="1917700"/>
            <a:ext cx="287337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3" name="Oval 21"/>
          <p:cNvSpPr>
            <a:spLocks noChangeArrowheads="1"/>
          </p:cNvSpPr>
          <p:nvPr/>
        </p:nvSpPr>
        <p:spPr bwMode="auto">
          <a:xfrm>
            <a:off x="5795963" y="1917700"/>
            <a:ext cx="287337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4" name="Oval 22"/>
          <p:cNvSpPr>
            <a:spLocks noChangeArrowheads="1"/>
          </p:cNvSpPr>
          <p:nvPr/>
        </p:nvSpPr>
        <p:spPr bwMode="auto">
          <a:xfrm>
            <a:off x="6731000" y="1990725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5" name="Oval 23"/>
          <p:cNvSpPr>
            <a:spLocks noChangeArrowheads="1"/>
          </p:cNvSpPr>
          <p:nvPr/>
        </p:nvSpPr>
        <p:spPr bwMode="auto">
          <a:xfrm>
            <a:off x="7089775" y="1990725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6" name="Oval 24"/>
          <p:cNvSpPr>
            <a:spLocks noChangeArrowheads="1"/>
          </p:cNvSpPr>
          <p:nvPr/>
        </p:nvSpPr>
        <p:spPr bwMode="auto">
          <a:xfrm>
            <a:off x="7451725" y="1990725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7" name="Text Box 25"/>
          <p:cNvSpPr txBox="1">
            <a:spLocks noChangeArrowheads="1"/>
          </p:cNvSpPr>
          <p:nvPr/>
        </p:nvSpPr>
        <p:spPr bwMode="auto">
          <a:xfrm>
            <a:off x="1331913" y="1484313"/>
            <a:ext cx="1222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processes</a:t>
            </a:r>
          </a:p>
        </p:txBody>
      </p:sp>
      <p:sp>
        <p:nvSpPr>
          <p:cNvPr id="330778" name="Text Box 26"/>
          <p:cNvSpPr txBox="1">
            <a:spLocks noChangeArrowheads="1"/>
          </p:cNvSpPr>
          <p:nvPr/>
        </p:nvSpPr>
        <p:spPr bwMode="auto">
          <a:xfrm>
            <a:off x="3276600" y="1557338"/>
            <a:ext cx="1222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processes</a:t>
            </a:r>
          </a:p>
        </p:txBody>
      </p:sp>
      <p:sp>
        <p:nvSpPr>
          <p:cNvPr id="330779" name="Text Box 27"/>
          <p:cNvSpPr txBox="1">
            <a:spLocks noChangeArrowheads="1"/>
          </p:cNvSpPr>
          <p:nvPr/>
        </p:nvSpPr>
        <p:spPr bwMode="auto">
          <a:xfrm>
            <a:off x="4932363" y="1557338"/>
            <a:ext cx="1222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processes</a:t>
            </a:r>
          </a:p>
        </p:txBody>
      </p:sp>
      <p:sp>
        <p:nvSpPr>
          <p:cNvPr id="330780" name="Text Box 28"/>
          <p:cNvSpPr txBox="1">
            <a:spLocks noChangeArrowheads="1"/>
          </p:cNvSpPr>
          <p:nvPr/>
        </p:nvSpPr>
        <p:spPr bwMode="auto">
          <a:xfrm>
            <a:off x="6659563" y="1628775"/>
            <a:ext cx="1222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123814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2FAAB-3929-EF43-AFA9-450C2A4D19A5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6147" name="Oval 4"/>
          <p:cNvSpPr>
            <a:spLocks noChangeArrowheads="1"/>
          </p:cNvSpPr>
          <p:nvPr/>
        </p:nvSpPr>
        <p:spPr bwMode="auto">
          <a:xfrm>
            <a:off x="4400550" y="4076700"/>
            <a:ext cx="2447925" cy="2447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Operating System Definition (as a software)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No universally accepted definition</a:t>
            </a:r>
          </a:p>
          <a:p>
            <a:pPr lvl="1" eaLnBrk="1" hangingPunct="1"/>
            <a:r>
              <a:rPr lang="ja-JP" altLang="en-US" sz="18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1800" dirty="0">
                <a:latin typeface="Arial" charset="0"/>
                <a:ea typeface="ＭＳ Ｐゴシック" charset="0"/>
              </a:rPr>
              <a:t>Everything a vendor ships when you order an operating system</a:t>
            </a:r>
            <a:r>
              <a:rPr lang="ja-JP" altLang="en-US" sz="18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1800" dirty="0">
                <a:latin typeface="Arial" charset="0"/>
                <a:ea typeface="ＭＳ Ｐゴシック" charset="0"/>
              </a:rPr>
              <a:t> is good approximation</a:t>
            </a:r>
          </a:p>
          <a:p>
            <a:pPr lvl="2" eaLnBrk="1" hangingPunct="1"/>
            <a:r>
              <a:rPr lang="en-US" sz="1800" dirty="0">
                <a:latin typeface="Arial" charset="0"/>
                <a:ea typeface="ＭＳ Ｐゴシック" charset="0"/>
              </a:rPr>
              <a:t>But varies wildly</a:t>
            </a:r>
          </a:p>
          <a:p>
            <a:pPr eaLnBrk="1" hangingPunct="1"/>
            <a:r>
              <a:rPr lang="en-US" b="1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Kernel</a:t>
            </a:r>
            <a:r>
              <a:rPr lang="en-US" b="1" dirty="0">
                <a:latin typeface="Arial" charset="0"/>
                <a:ea typeface="ＭＳ Ｐゴシック" charset="0"/>
              </a:rPr>
              <a:t>: </a:t>
            </a:r>
            <a:r>
              <a:rPr lang="en-US" dirty="0">
                <a:latin typeface="Arial" charset="0"/>
                <a:ea typeface="ＭＳ Ｐゴシック" charset="0"/>
              </a:rPr>
              <a:t>running all the time; having most of the functionality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Everything else: either a </a:t>
            </a:r>
            <a:r>
              <a:rPr lang="en-US" b="1" dirty="0">
                <a:latin typeface="Arial" charset="0"/>
                <a:ea typeface="ＭＳ Ｐゴシック" charset="0"/>
              </a:rPr>
              <a:t>system program</a:t>
            </a:r>
            <a:r>
              <a:rPr lang="en-US" dirty="0">
                <a:latin typeface="Arial" charset="0"/>
                <a:ea typeface="ＭＳ Ｐゴシック" charset="0"/>
              </a:rPr>
              <a:t> (ships with the operating system) or an </a:t>
            </a:r>
            <a:r>
              <a:rPr lang="en-US" b="1" dirty="0">
                <a:latin typeface="Arial" charset="0"/>
                <a:ea typeface="ＭＳ Ｐゴシック" charset="0"/>
              </a:rPr>
              <a:t>application program</a:t>
            </a:r>
          </a:p>
          <a:p>
            <a:pPr eaLnBrk="1" hangingPunct="1"/>
            <a:endParaRPr lang="en-US" b="1" dirty="0">
              <a:latin typeface="Arial" charset="0"/>
              <a:ea typeface="ＭＳ Ｐゴシック" charset="0"/>
            </a:endParaRP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5191125" y="4292600"/>
            <a:ext cx="1146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system </a:t>
            </a:r>
          </a:p>
          <a:p>
            <a:pPr eaLnBrk="1" hangingPunct="1"/>
            <a:r>
              <a:rPr lang="en-US" dirty="0"/>
              <a:t>programs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4832350" y="5464175"/>
            <a:ext cx="1584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(Some application</a:t>
            </a:r>
            <a:br>
              <a:rPr lang="en-US" dirty="0"/>
            </a:br>
            <a:r>
              <a:rPr lang="en-US" dirty="0"/>
              <a:t> programs)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6446838" y="6019800"/>
            <a:ext cx="904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OS CD</a:t>
            </a:r>
          </a:p>
        </p:txBody>
      </p:sp>
      <p:sp>
        <p:nvSpPr>
          <p:cNvPr id="6153" name="Oval 10"/>
          <p:cNvSpPr>
            <a:spLocks noChangeArrowheads="1"/>
          </p:cNvSpPr>
          <p:nvPr/>
        </p:nvSpPr>
        <p:spPr bwMode="auto">
          <a:xfrm>
            <a:off x="5048250" y="5011738"/>
            <a:ext cx="10795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kernel</a:t>
            </a:r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250825" y="5445125"/>
            <a:ext cx="409278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 dirty="0"/>
              <a:t>System programs</a:t>
            </a:r>
            <a:r>
              <a:rPr lang="en-US" dirty="0"/>
              <a:t>: programs that are</a:t>
            </a:r>
            <a:br>
              <a:rPr lang="en-US" dirty="0"/>
            </a:br>
            <a:r>
              <a:rPr lang="en-US" dirty="0"/>
              <a:t>associated with the operating system</a:t>
            </a:r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6992938" y="4816475"/>
            <a:ext cx="197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+ you can install</a:t>
            </a:r>
            <a:br>
              <a:rPr lang="en-US" dirty="0"/>
            </a:br>
            <a:r>
              <a:rPr lang="en-US" dirty="0"/>
              <a:t>other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computing that delivers </a:t>
            </a:r>
            <a:r>
              <a:rPr lang="en-US" dirty="0" smtClean="0">
                <a:solidFill>
                  <a:srgbClr val="FF0000"/>
                </a:solidFill>
              </a:rPr>
              <a:t>computing, storage, applications as a service </a:t>
            </a:r>
            <a:r>
              <a:rPr lang="en-US" dirty="0" smtClean="0"/>
              <a:t>across a network.</a:t>
            </a:r>
          </a:p>
          <a:p>
            <a:r>
              <a:rPr lang="en-US" dirty="0" smtClean="0"/>
              <a:t>Network is given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Computing as a service</a:t>
            </a:r>
            <a:r>
              <a:rPr lang="en-US" dirty="0" smtClean="0"/>
              <a:t>: remote virtual machine instances or platforms-APIs (software stacks)  - </a:t>
            </a:r>
            <a:r>
              <a:rPr lang="en-US" dirty="0" err="1" smtClean="0">
                <a:solidFill>
                  <a:srgbClr val="FF0000"/>
                </a:solidFill>
              </a:rPr>
              <a:t>IaaS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rgbClr val="FF0000"/>
                </a:solidFill>
              </a:rPr>
              <a:t>PaaS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Storage as a service</a:t>
            </a:r>
            <a:r>
              <a:rPr lang="en-US" dirty="0" smtClean="0"/>
              <a:t>: block storage (remote virtual disks), object storage (blob storage).   - </a:t>
            </a:r>
            <a:r>
              <a:rPr lang="en-US" dirty="0" err="1" smtClean="0">
                <a:solidFill>
                  <a:srgbClr val="FF0000"/>
                </a:solidFill>
              </a:rPr>
              <a:t>IaaS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Software as a service</a:t>
            </a:r>
            <a:r>
              <a:rPr lang="en-US" dirty="0" smtClean="0"/>
              <a:t>: Internet services, web based services, </a:t>
            </a:r>
            <a:r>
              <a:rPr lang="is-IS" dirty="0" smtClean="0"/>
              <a:t>… - </a:t>
            </a:r>
            <a:r>
              <a:rPr lang="is-IS" dirty="0" smtClean="0">
                <a:solidFill>
                  <a:srgbClr val="FF0000"/>
                </a:solidFill>
              </a:rPr>
              <a:t>SaaS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Public Cloud: Can use anyone</a:t>
            </a:r>
          </a:p>
          <a:p>
            <a:r>
              <a:rPr lang="en-US" dirty="0" smtClean="0"/>
              <a:t>Private Cloud: internal to a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5D781-6119-0342-B52A-DDD6AF882D3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18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5D781-6119-0342-B52A-DDD6AF882D3F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16029" r="-16029"/>
          <a:stretch>
            <a:fillRect/>
          </a:stretch>
        </p:blipFill>
        <p:spPr>
          <a:xfrm>
            <a:off x="323850" y="1485354"/>
            <a:ext cx="8496300" cy="4679950"/>
          </a:xfrm>
        </p:spPr>
      </p:pic>
      <p:sp>
        <p:nvSpPr>
          <p:cNvPr id="10" name="TextBox 9"/>
          <p:cNvSpPr txBox="1"/>
          <p:nvPr/>
        </p:nvSpPr>
        <p:spPr>
          <a:xfrm>
            <a:off x="2699792" y="6093296"/>
            <a:ext cx="316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public cloud providing </a:t>
            </a:r>
            <a:r>
              <a:rPr lang="en-US" dirty="0" err="1" smtClean="0"/>
              <a:t>IaaS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29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Computing</a:t>
            </a:r>
          </a:p>
          <a:p>
            <a:r>
              <a:rPr lang="en-US" dirty="0" smtClean="0"/>
              <a:t>Embedded computers in car engines, robots,  microware ovens, 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They do </a:t>
            </a:r>
            <a:r>
              <a:rPr lang="en-US" b="1" dirty="0" smtClean="0"/>
              <a:t>specific tasks</a:t>
            </a:r>
          </a:p>
          <a:p>
            <a:r>
              <a:rPr lang="en-US" dirty="0" smtClean="0"/>
              <a:t>Little or no interface (no monitor)</a:t>
            </a:r>
          </a:p>
          <a:p>
            <a:r>
              <a:rPr lang="en-US" dirty="0" smtClean="0"/>
              <a:t>Some use general purpose processors (CPUs) and OSs (Linux)</a:t>
            </a:r>
          </a:p>
          <a:p>
            <a:r>
              <a:rPr lang="en-US" dirty="0" smtClean="0"/>
              <a:t>Some use ASICs – No OS</a:t>
            </a:r>
          </a:p>
          <a:p>
            <a:r>
              <a:rPr lang="en-US" dirty="0" smtClean="0"/>
              <a:t>OS is </a:t>
            </a:r>
            <a:r>
              <a:rPr lang="en-US" b="1" dirty="0" smtClean="0"/>
              <a:t>real time OS</a:t>
            </a:r>
          </a:p>
          <a:p>
            <a:pPr lvl="1"/>
            <a:r>
              <a:rPr lang="en-US" dirty="0" smtClean="0"/>
              <a:t>Rigid timing requirements for tasks to be performed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5D781-6119-0342-B52A-DDD6AF882D3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0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BB57C1-33CE-824D-9705-BFD830742508}" type="slidenum">
              <a:rPr lang="en-US"/>
              <a:pPr eaLnBrk="1" hangingPunct="1"/>
              <a:t>53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Open-Source Operating Systems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Some operating systems made available in </a:t>
            </a:r>
            <a:r>
              <a:rPr lang="en-US" b="1" dirty="0" smtClean="0">
                <a:cs typeface="+mn-cs"/>
              </a:rPr>
              <a:t>source-code </a:t>
            </a:r>
            <a:r>
              <a:rPr lang="en-US" dirty="0" smtClean="0">
                <a:cs typeface="+mn-cs"/>
              </a:rPr>
              <a:t>format rather than just binary closed-source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Counter to the copy protection movement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Examples include </a:t>
            </a:r>
          </a:p>
          <a:p>
            <a:pPr lvl="1" eaLnBrk="1" hangingPunct="1">
              <a:defRPr/>
            </a:pPr>
            <a:r>
              <a:rPr lang="en-US" b="1" dirty="0" smtClean="0"/>
              <a:t>GNU/Linux, </a:t>
            </a:r>
          </a:p>
          <a:p>
            <a:pPr lvl="1" eaLnBrk="1" hangingPunct="1">
              <a:defRPr/>
            </a:pPr>
            <a:r>
              <a:rPr lang="en-US" dirty="0" smtClean="0"/>
              <a:t>BSD UNIX (FreeBSD, etc.)</a:t>
            </a:r>
          </a:p>
          <a:p>
            <a:pPr lvl="1" eaLnBrk="1" hangingPunct="1">
              <a:defRPr/>
            </a:pPr>
            <a:r>
              <a:rPr lang="en-US" dirty="0" smtClean="0"/>
              <a:t>Sun Solaris</a:t>
            </a:r>
          </a:p>
          <a:p>
            <a:pPr eaLnBrk="1" hangingPunct="1">
              <a:defRPr/>
            </a:pPr>
            <a:r>
              <a:rPr lang="en-US" dirty="0" smtClean="0"/>
              <a:t>Closed source: Windows</a:t>
            </a:r>
          </a:p>
          <a:p>
            <a:pPr eaLnBrk="1" hangingPunct="1">
              <a:defRPr/>
            </a:pPr>
            <a:r>
              <a:rPr lang="en-US" dirty="0" smtClean="0"/>
              <a:t>Hybrid: Mac OS X, </a:t>
            </a:r>
            <a:r>
              <a:rPr lang="en-US" dirty="0" err="1" smtClean="0"/>
              <a:t>iOS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0C7270-C877-DB49-BA86-CCD4BBB9C442}" type="slidenum">
              <a:rPr lang="en-US"/>
              <a:pPr eaLnBrk="1" hangingPunct="1"/>
              <a:t>54</a:t>
            </a:fld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References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Operating System Concepts, 7</a:t>
            </a:r>
            <a:r>
              <a:rPr lang="en-US" sz="1800" baseline="30000" dirty="0" smtClean="0">
                <a:cs typeface="+mn-cs"/>
              </a:rPr>
              <a:t>th</a:t>
            </a:r>
            <a:r>
              <a:rPr lang="en-US" sz="1800" dirty="0" smtClean="0">
                <a:cs typeface="+mn-cs"/>
              </a:rPr>
              <a:t> , 8</a:t>
            </a:r>
            <a:r>
              <a:rPr lang="en-US" sz="1800" baseline="30000" dirty="0" smtClean="0">
                <a:cs typeface="+mn-cs"/>
              </a:rPr>
              <a:t>th</a:t>
            </a:r>
            <a:r>
              <a:rPr lang="en-US" sz="1800" dirty="0" smtClean="0">
                <a:cs typeface="+mn-cs"/>
              </a:rPr>
              <a:t> , 9</a:t>
            </a:r>
            <a:r>
              <a:rPr lang="en-US" sz="1800" baseline="30000" dirty="0" smtClean="0">
                <a:cs typeface="+mn-cs"/>
              </a:rPr>
              <a:t>th</a:t>
            </a:r>
            <a:r>
              <a:rPr lang="en-US" sz="1800" dirty="0" smtClean="0">
                <a:cs typeface="+mn-cs"/>
              </a:rPr>
              <a:t> editions, </a:t>
            </a:r>
            <a:r>
              <a:rPr lang="en-US" sz="1800" dirty="0" err="1" smtClean="0">
                <a:cs typeface="+mn-cs"/>
              </a:rPr>
              <a:t>Silberschatz</a:t>
            </a:r>
            <a:r>
              <a:rPr lang="en-US" sz="1800" dirty="0" smtClean="0">
                <a:cs typeface="+mn-cs"/>
              </a:rPr>
              <a:t> et al. Wiley. 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Modern Operating Systems, Andrew S. </a:t>
            </a:r>
            <a:r>
              <a:rPr lang="en-US" sz="1800" dirty="0" err="1" smtClean="0">
                <a:cs typeface="+mn-cs"/>
              </a:rPr>
              <a:t>Tanenbaum</a:t>
            </a:r>
            <a:r>
              <a:rPr lang="en-US" sz="1800" dirty="0" smtClean="0">
                <a:cs typeface="+mn-cs"/>
              </a:rPr>
              <a:t>, 3</a:t>
            </a:r>
            <a:r>
              <a:rPr lang="en-US" sz="1800" baseline="30000" dirty="0" smtClean="0">
                <a:cs typeface="+mn-cs"/>
              </a:rPr>
              <a:t>rd</a:t>
            </a:r>
            <a:r>
              <a:rPr lang="en-US" sz="1800" dirty="0" smtClean="0">
                <a:cs typeface="+mn-cs"/>
              </a:rPr>
              <a:t> edition, 2009.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These slides are adapted/modified from the textbook and its slides: </a:t>
            </a:r>
            <a:br>
              <a:rPr lang="en-US" sz="1800" dirty="0" smtClean="0">
                <a:cs typeface="+mn-cs"/>
              </a:rPr>
            </a:br>
            <a:r>
              <a:rPr lang="en-US" sz="1800" dirty="0" smtClean="0">
                <a:cs typeface="+mn-cs"/>
              </a:rPr>
              <a:t>Operating System Concepts, </a:t>
            </a:r>
            <a:r>
              <a:rPr lang="en-US" sz="1800" dirty="0" err="1" smtClean="0">
                <a:cs typeface="+mn-cs"/>
              </a:rPr>
              <a:t>Silberschatz</a:t>
            </a:r>
            <a:r>
              <a:rPr lang="en-US" sz="1800" dirty="0" smtClean="0">
                <a:cs typeface="+mn-cs"/>
              </a:rPr>
              <a:t>  et al., 7</a:t>
            </a:r>
            <a:r>
              <a:rPr lang="en-US" sz="1800" baseline="30000" dirty="0" smtClean="0">
                <a:cs typeface="+mn-cs"/>
              </a:rPr>
              <a:t>th</a:t>
            </a:r>
            <a:r>
              <a:rPr lang="en-US" sz="1800" dirty="0" smtClean="0">
                <a:cs typeface="+mn-cs"/>
              </a:rPr>
              <a:t>,  8</a:t>
            </a:r>
            <a:r>
              <a:rPr lang="en-US" sz="1800" baseline="30000" dirty="0" smtClean="0">
                <a:cs typeface="+mn-cs"/>
              </a:rPr>
              <a:t>th</a:t>
            </a:r>
            <a:r>
              <a:rPr lang="en-US" sz="1800" dirty="0" smtClean="0">
                <a:cs typeface="+mn-cs"/>
              </a:rPr>
              <a:t>, 9th editions,  Wiley. 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ACC8FC-DDEC-4E41-BD54-6BF0C2C46056}" type="slidenum">
              <a:rPr lang="en-US"/>
              <a:pPr eaLnBrk="1" hangingPunct="1"/>
              <a:t>55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Additional Study Material</a:t>
            </a: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B2B326-B41E-AD41-8B88-3B695E78CB9D}" type="slidenum">
              <a:rPr lang="en-US"/>
              <a:pPr eaLnBrk="1" hangingPunct="1"/>
              <a:t>56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Migration of Integer A from Disk to Register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Multitasking environments must be careful to use most recent value, no matter where it is stored in the storage hierarchy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endParaRPr lang="en-US" smtClean="0"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Multiprocessor environment must provide cache coherency in hardware such that all CPUs have the most recent value in their cache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541588"/>
            <a:ext cx="72564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2843213" y="4868863"/>
            <a:ext cx="8651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2843213" y="5300663"/>
            <a:ext cx="8651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Cache</a:t>
            </a:r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3922713" y="4868863"/>
            <a:ext cx="8651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3922713" y="5300663"/>
            <a:ext cx="8651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Cache</a:t>
            </a:r>
          </a:p>
        </p:txBody>
      </p:sp>
      <p:sp>
        <p:nvSpPr>
          <p:cNvPr id="51210" name="Rectangle 9"/>
          <p:cNvSpPr>
            <a:spLocks noChangeArrowheads="1"/>
          </p:cNvSpPr>
          <p:nvPr/>
        </p:nvSpPr>
        <p:spPr bwMode="auto">
          <a:xfrm>
            <a:off x="5003800" y="4868863"/>
            <a:ext cx="8651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51211" name="Rectangle 10"/>
          <p:cNvSpPr>
            <a:spLocks noChangeArrowheads="1"/>
          </p:cNvSpPr>
          <p:nvPr/>
        </p:nvSpPr>
        <p:spPr bwMode="auto">
          <a:xfrm>
            <a:off x="5003800" y="5300663"/>
            <a:ext cx="8651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Cache</a:t>
            </a:r>
          </a:p>
        </p:txBody>
      </p:sp>
      <p:sp>
        <p:nvSpPr>
          <p:cNvPr id="51212" name="Rectangle 11"/>
          <p:cNvSpPr>
            <a:spLocks noChangeArrowheads="1"/>
          </p:cNvSpPr>
          <p:nvPr/>
        </p:nvSpPr>
        <p:spPr bwMode="auto">
          <a:xfrm>
            <a:off x="2843213" y="5734050"/>
            <a:ext cx="3024187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9846FC-D03B-B74F-84F3-51AE01E2877E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Computer System Organization and Operation</a:t>
            </a:r>
          </a:p>
        </p:txBody>
      </p:sp>
      <p:sp>
        <p:nvSpPr>
          <p:cNvPr id="2324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DF0E01-EB6C-474B-A3D3-7B6C2B5F5A9B}" type="slidenum">
              <a:rPr lang="en-US"/>
              <a:pPr eaLnBrk="1" hangingPunct="1"/>
              <a:t>7</a:t>
            </a:fld>
            <a:endParaRPr lang="en-US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643313"/>
            <a:ext cx="5545137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Computer System Organization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Computer-system operation</a:t>
            </a:r>
          </a:p>
          <a:p>
            <a:pPr lvl="1" eaLnBrk="1" hangingPunct="1">
              <a:defRPr/>
            </a:pPr>
            <a:r>
              <a:rPr lang="en-US" sz="1800" dirty="0" smtClean="0"/>
              <a:t>One or more </a:t>
            </a:r>
            <a:r>
              <a:rPr lang="en-US" sz="1800" b="1" dirty="0" smtClean="0"/>
              <a:t>CPUs</a:t>
            </a:r>
            <a:r>
              <a:rPr lang="en-US" sz="1800" dirty="0" smtClean="0"/>
              <a:t>, </a:t>
            </a:r>
            <a:r>
              <a:rPr lang="en-US" sz="1800" b="1" dirty="0" smtClean="0"/>
              <a:t>device controllers</a:t>
            </a:r>
            <a:r>
              <a:rPr lang="en-US" sz="1800" dirty="0" smtClean="0"/>
              <a:t> connect through </a:t>
            </a:r>
            <a:r>
              <a:rPr lang="en-US" sz="1800" b="1" dirty="0" smtClean="0"/>
              <a:t>common bus </a:t>
            </a:r>
            <a:r>
              <a:rPr lang="en-US" sz="1800" dirty="0" smtClean="0"/>
              <a:t>providing access to </a:t>
            </a:r>
            <a:r>
              <a:rPr lang="en-US" sz="1800" b="1" dirty="0" smtClean="0"/>
              <a:t>shared memory</a:t>
            </a:r>
          </a:p>
          <a:p>
            <a:pPr lvl="1" eaLnBrk="1" hangingPunct="1">
              <a:defRPr/>
            </a:pPr>
            <a:r>
              <a:rPr lang="en-US" sz="1800" dirty="0" smtClean="0"/>
              <a:t>Concurrent execution of CPUs and devices competing for memory cycles</a:t>
            </a:r>
          </a:p>
          <a:p>
            <a:pPr lvl="1"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8198" name="Rectangle 22"/>
          <p:cNvSpPr>
            <a:spLocks noChangeArrowheads="1"/>
          </p:cNvSpPr>
          <p:nvPr/>
        </p:nvSpPr>
        <p:spPr bwMode="auto">
          <a:xfrm>
            <a:off x="6365875" y="481647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200"/>
              <a:t>Network</a:t>
            </a:r>
            <a:br>
              <a:rPr lang="en-US" sz="1200"/>
            </a:br>
            <a:r>
              <a:rPr lang="en-US" sz="1200"/>
              <a:t>adapter</a:t>
            </a:r>
          </a:p>
        </p:txBody>
      </p:sp>
      <p:sp>
        <p:nvSpPr>
          <p:cNvPr id="8199" name="Line 24"/>
          <p:cNvSpPr>
            <a:spLocks noChangeShapeType="1"/>
          </p:cNvSpPr>
          <p:nvPr/>
        </p:nvSpPr>
        <p:spPr bwMode="auto">
          <a:xfrm>
            <a:off x="5124450" y="5527675"/>
            <a:ext cx="2736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200" name="Line 25"/>
          <p:cNvSpPr>
            <a:spLocks noChangeShapeType="1"/>
          </p:cNvSpPr>
          <p:nvPr/>
        </p:nvSpPr>
        <p:spPr bwMode="auto">
          <a:xfrm>
            <a:off x="6726238" y="52276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201" name="Freeform 26"/>
          <p:cNvSpPr>
            <a:spLocks/>
          </p:cNvSpPr>
          <p:nvPr/>
        </p:nvSpPr>
        <p:spPr bwMode="auto">
          <a:xfrm>
            <a:off x="6342063" y="3643313"/>
            <a:ext cx="660400" cy="1150937"/>
          </a:xfrm>
          <a:custGeom>
            <a:avLst/>
            <a:gdLst>
              <a:gd name="T0" fmla="*/ 2147483647 w 416"/>
              <a:gd name="T1" fmla="*/ 2147483647 h 725"/>
              <a:gd name="T2" fmla="*/ 2147483647 w 416"/>
              <a:gd name="T3" fmla="*/ 2147483647 h 725"/>
              <a:gd name="T4" fmla="*/ 2147483647 w 416"/>
              <a:gd name="T5" fmla="*/ 2147483647 h 725"/>
              <a:gd name="T6" fmla="*/ 2147483647 w 416"/>
              <a:gd name="T7" fmla="*/ 0 h 725"/>
              <a:gd name="T8" fmla="*/ 0 60000 65536"/>
              <a:gd name="T9" fmla="*/ 0 60000 65536"/>
              <a:gd name="T10" fmla="*/ 0 60000 65536"/>
              <a:gd name="T11" fmla="*/ 0 60000 65536"/>
              <a:gd name="T12" fmla="*/ 0 w 416"/>
              <a:gd name="T13" fmla="*/ 0 h 725"/>
              <a:gd name="T14" fmla="*/ 416 w 416"/>
              <a:gd name="T15" fmla="*/ 725 h 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6" h="725">
                <a:moveTo>
                  <a:pt x="242" y="725"/>
                </a:moveTo>
                <a:cubicBezTo>
                  <a:pt x="329" y="668"/>
                  <a:pt x="416" y="612"/>
                  <a:pt x="378" y="544"/>
                </a:cubicBezTo>
                <a:cubicBezTo>
                  <a:pt x="340" y="476"/>
                  <a:pt x="30" y="408"/>
                  <a:pt x="15" y="317"/>
                </a:cubicBezTo>
                <a:cubicBezTo>
                  <a:pt x="0" y="226"/>
                  <a:pt x="143" y="113"/>
                  <a:pt x="287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202" name="Rectangle 27"/>
          <p:cNvSpPr>
            <a:spLocks noChangeArrowheads="1"/>
          </p:cNvSpPr>
          <p:nvPr/>
        </p:nvSpPr>
        <p:spPr bwMode="auto">
          <a:xfrm>
            <a:off x="6013450" y="3524250"/>
            <a:ext cx="738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sz="1200"/>
              <a:t>Network</a:t>
            </a:r>
            <a:br>
              <a:rPr lang="en-US" sz="1200"/>
            </a:br>
            <a:r>
              <a:rPr lang="en-US" sz="1200"/>
              <a:t>cable</a:t>
            </a:r>
          </a:p>
        </p:txBody>
      </p:sp>
      <p:sp>
        <p:nvSpPr>
          <p:cNvPr id="8203" name="Text Box 28"/>
          <p:cNvSpPr txBox="1">
            <a:spLocks noChangeArrowheads="1"/>
          </p:cNvSpPr>
          <p:nvPr/>
        </p:nvSpPr>
        <p:spPr bwMode="auto">
          <a:xfrm>
            <a:off x="7813675" y="534511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119E1D-1AB9-8649-B7FD-978405DBCF2E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Computer Startup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b="1" dirty="0" smtClean="0">
                <a:solidFill>
                  <a:srgbClr val="3333CC"/>
                </a:solidFill>
                <a:cs typeface="+mn-cs"/>
              </a:rPr>
              <a:t>bootstrap program</a:t>
            </a:r>
            <a:r>
              <a:rPr lang="en-US" sz="1800" dirty="0" smtClean="0">
                <a:solidFill>
                  <a:srgbClr val="3366FF"/>
                </a:solidFill>
                <a:cs typeface="+mn-cs"/>
              </a:rPr>
              <a:t> </a:t>
            </a:r>
            <a:r>
              <a:rPr lang="en-US" sz="1800" dirty="0" smtClean="0">
                <a:cs typeface="+mn-cs"/>
              </a:rPr>
              <a:t>is loaded at power-up or reboot</a:t>
            </a:r>
          </a:p>
          <a:p>
            <a:pPr lvl="1" eaLnBrk="1" hangingPunct="1">
              <a:defRPr/>
            </a:pPr>
            <a:r>
              <a:rPr lang="en-US" sz="1800" dirty="0" smtClean="0"/>
              <a:t>Typically stored in ROM or EPROM, </a:t>
            </a:r>
          </a:p>
          <a:p>
            <a:pPr lvl="1" eaLnBrk="1" hangingPunct="1">
              <a:defRPr/>
            </a:pPr>
            <a:r>
              <a:rPr lang="en-US" sz="1800" dirty="0" smtClean="0"/>
              <a:t>generally known as </a:t>
            </a:r>
            <a:r>
              <a:rPr lang="en-US" sz="1800" b="1" dirty="0" smtClean="0">
                <a:solidFill>
                  <a:srgbClr val="3333CC"/>
                </a:solidFill>
              </a:rPr>
              <a:t>firmware</a:t>
            </a:r>
          </a:p>
          <a:p>
            <a:pPr lvl="1" eaLnBrk="1" hangingPunct="1">
              <a:defRPr/>
            </a:pPr>
            <a:r>
              <a:rPr lang="en-US" sz="1800" dirty="0" smtClean="0"/>
              <a:t>Initializes all aspects of the system</a:t>
            </a:r>
          </a:p>
          <a:p>
            <a:pPr lvl="1" eaLnBrk="1" hangingPunct="1">
              <a:defRPr/>
            </a:pPr>
            <a:r>
              <a:rPr lang="en-US" sz="1800" dirty="0" smtClean="0">
                <a:solidFill>
                  <a:srgbClr val="3333CC"/>
                </a:solidFill>
              </a:rPr>
              <a:t>Loads</a:t>
            </a:r>
            <a:r>
              <a:rPr lang="en-US" sz="1800" dirty="0" smtClean="0"/>
              <a:t> operating system </a:t>
            </a:r>
            <a:r>
              <a:rPr lang="en-US" sz="1800" b="1" dirty="0" smtClean="0">
                <a:solidFill>
                  <a:srgbClr val="3333CC"/>
                </a:solidFill>
              </a:rPr>
              <a:t>kernel</a:t>
            </a:r>
            <a:r>
              <a:rPr lang="en-US" sz="1800" dirty="0" smtClean="0"/>
              <a:t> and starts execution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rgbClr val="000099"/>
                </a:solidFill>
                <a:cs typeface="+mn-cs"/>
              </a:rPr>
              <a:t>Kernel</a:t>
            </a:r>
            <a:r>
              <a:rPr lang="en-US" sz="1800" dirty="0" smtClean="0">
                <a:cs typeface="+mn-cs"/>
              </a:rPr>
              <a:t> runs and make the system ready for running applications</a:t>
            </a:r>
          </a:p>
          <a:p>
            <a:pPr lvl="1" eaLnBrk="1" hangingPunct="1">
              <a:defRPr/>
            </a:pPr>
            <a:r>
              <a:rPr lang="en-US" sz="1800" dirty="0" smtClean="0"/>
              <a:t>Kernel is always ready to run (always in memory)</a:t>
            </a:r>
          </a:p>
          <a:p>
            <a:pPr lvl="1" eaLnBrk="1" hangingPunct="1">
              <a:defRPr/>
            </a:pPr>
            <a:endParaRPr lang="en-US" sz="1800" dirty="0" smtClean="0"/>
          </a:p>
          <a:p>
            <a:pPr lvl="1"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EACCD2-CABD-D54B-933C-031CBCFEB032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Computer system operation: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I/O and device interaction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I/O devices and the CPU can execute </a:t>
            </a:r>
            <a:r>
              <a:rPr lang="en-US" sz="1800" dirty="0" smtClean="0">
                <a:solidFill>
                  <a:srgbClr val="3333CC"/>
                </a:solidFill>
                <a:cs typeface="+mn-cs"/>
              </a:rPr>
              <a:t>concurrently</a:t>
            </a: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Each device controller has a </a:t>
            </a:r>
            <a:r>
              <a:rPr lang="en-US" sz="1800" dirty="0" smtClean="0">
                <a:solidFill>
                  <a:srgbClr val="3333CC"/>
                </a:solidFill>
                <a:cs typeface="+mn-cs"/>
              </a:rPr>
              <a:t>local buffer	</a:t>
            </a:r>
          </a:p>
          <a:p>
            <a:pPr lvl="1" eaLnBrk="1" hangingPunct="1">
              <a:defRPr/>
            </a:pPr>
            <a:r>
              <a:rPr lang="en-US" sz="1800" dirty="0" smtClean="0"/>
              <a:t>Data movement (I/O) between device and local buffer (by device)</a:t>
            </a:r>
          </a:p>
          <a:p>
            <a:pPr lvl="1" eaLnBrk="1" hangingPunct="1">
              <a:defRPr/>
            </a:pPr>
            <a:r>
              <a:rPr lang="en-US" sz="1800" dirty="0" smtClean="0"/>
              <a:t>Data movement between memory and local buffer (by CPU) </a:t>
            </a:r>
          </a:p>
          <a:p>
            <a:pPr eaLnBrk="1" hangingPunct="1"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Device controller </a:t>
            </a:r>
            <a:br>
              <a:rPr lang="en-US" sz="1800" dirty="0" smtClean="0">
                <a:cs typeface="+mn-cs"/>
              </a:rPr>
            </a:br>
            <a:r>
              <a:rPr lang="en-US" sz="1800" dirty="0" smtClean="0">
                <a:cs typeface="+mn-cs"/>
              </a:rPr>
              <a:t>informs CPU that it </a:t>
            </a:r>
            <a:br>
              <a:rPr lang="en-US" sz="1800" dirty="0" smtClean="0">
                <a:cs typeface="+mn-cs"/>
              </a:rPr>
            </a:br>
            <a:r>
              <a:rPr lang="en-US" sz="1800" dirty="0" smtClean="0">
                <a:cs typeface="+mn-cs"/>
              </a:rPr>
              <a:t>has finished its </a:t>
            </a:r>
            <a:br>
              <a:rPr lang="en-US" sz="1800" dirty="0" smtClean="0">
                <a:cs typeface="+mn-cs"/>
              </a:rPr>
            </a:br>
            <a:r>
              <a:rPr lang="en-US" sz="1800" dirty="0" smtClean="0">
                <a:cs typeface="+mn-cs"/>
              </a:rPr>
              <a:t>current output operation </a:t>
            </a:r>
            <a:br>
              <a:rPr lang="en-US" sz="1800" dirty="0" smtClean="0">
                <a:cs typeface="+mn-cs"/>
              </a:rPr>
            </a:br>
            <a:r>
              <a:rPr lang="en-US" sz="1800" dirty="0" smtClean="0">
                <a:cs typeface="+mn-cs"/>
              </a:rPr>
              <a:t>or it has some input data </a:t>
            </a:r>
            <a:br>
              <a:rPr lang="en-US" sz="1800" dirty="0" smtClean="0">
                <a:cs typeface="+mn-cs"/>
              </a:rPr>
            </a:br>
            <a:r>
              <a:rPr lang="en-US" sz="1800" dirty="0" smtClean="0">
                <a:cs typeface="+mn-cs"/>
              </a:rPr>
              <a:t>by </a:t>
            </a:r>
            <a:r>
              <a:rPr lang="en-US" sz="1800" dirty="0">
                <a:cs typeface="+mn-cs"/>
              </a:rPr>
              <a:t> </a:t>
            </a:r>
            <a:r>
              <a:rPr lang="en-US" sz="1800" dirty="0" smtClean="0">
                <a:cs typeface="+mn-cs"/>
              </a:rPr>
              <a:t>causing </a:t>
            </a:r>
            <a:br>
              <a:rPr lang="en-US" sz="1800" dirty="0" smtClean="0">
                <a:cs typeface="+mn-cs"/>
              </a:rPr>
            </a:br>
            <a:r>
              <a:rPr lang="en-US" sz="1800" dirty="0" smtClean="0">
                <a:cs typeface="+mn-cs"/>
              </a:rPr>
              <a:t>an </a:t>
            </a:r>
            <a:r>
              <a:rPr lang="en-US" sz="1800" i="1" dirty="0" smtClean="0">
                <a:solidFill>
                  <a:srgbClr val="3333CC"/>
                </a:solidFill>
                <a:cs typeface="+mn-cs"/>
              </a:rPr>
              <a:t>interrupt</a:t>
            </a:r>
            <a:endParaRPr lang="en-US" sz="1800" dirty="0" smtClean="0">
              <a:solidFill>
                <a:srgbClr val="3333CC"/>
              </a:solidFill>
              <a:cs typeface="+mn-cs"/>
            </a:endParaRPr>
          </a:p>
          <a:p>
            <a:pPr eaLnBrk="1" hangingPunct="1">
              <a:defRPr/>
            </a:pPr>
            <a:endParaRPr lang="en-US" sz="1800" dirty="0" smtClean="0">
              <a:solidFill>
                <a:srgbClr val="3333CC"/>
              </a:solidFill>
              <a:cs typeface="+mn-cs"/>
            </a:endParaRP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3429000"/>
            <a:ext cx="5545137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Words>2708</Words>
  <Application>Microsoft Office PowerPoint</Application>
  <PresentationFormat>On-screen Show (4:3)</PresentationFormat>
  <Paragraphs>617</Paragraphs>
  <Slides>56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ＭＳ Ｐゴシック</vt:lpstr>
      <vt:lpstr>Arial</vt:lpstr>
      <vt:lpstr>Tahoma Small Cap</vt:lpstr>
      <vt:lpstr>Times New Roman</vt:lpstr>
      <vt:lpstr>Wingdings 3</vt:lpstr>
      <vt:lpstr>Default Design</vt:lpstr>
      <vt:lpstr>Chapter 1  Introduction</vt:lpstr>
      <vt:lpstr>Outline and Objectives</vt:lpstr>
      <vt:lpstr>Basic components of a computer system: place of OS</vt:lpstr>
      <vt:lpstr>What is an operating system?</vt:lpstr>
      <vt:lpstr>Operating System Definition (as a software)</vt:lpstr>
      <vt:lpstr>Computer System Organization and Operation</vt:lpstr>
      <vt:lpstr>Computer System Organization</vt:lpstr>
      <vt:lpstr>Computer Startup</vt:lpstr>
      <vt:lpstr>Computer system operation:  I/O and device interaction</vt:lpstr>
      <vt:lpstr>Hardware interrupts</vt:lpstr>
      <vt:lpstr>Direct Memory Access Structure</vt:lpstr>
      <vt:lpstr>Software interrupts</vt:lpstr>
      <vt:lpstr>Interrupt-Driven OS</vt:lpstr>
      <vt:lpstr>Storage Structure</vt:lpstr>
      <vt:lpstr>Storage Hierarchy</vt:lpstr>
      <vt:lpstr>Caching</vt:lpstr>
      <vt:lpstr>Computer System Architecture</vt:lpstr>
      <vt:lpstr>Computer System Architecture: Single processor systems</vt:lpstr>
      <vt:lpstr>Computer System Architecture: Multiprocessor systems</vt:lpstr>
      <vt:lpstr>Symmetric Multiprocessing Architecture</vt:lpstr>
      <vt:lpstr>A Dual Core Design</vt:lpstr>
      <vt:lpstr>Clustered Systems</vt:lpstr>
      <vt:lpstr>Operating System and Functionalities</vt:lpstr>
      <vt:lpstr>Operating Systems: providing multiprogramming</vt:lpstr>
      <vt:lpstr>Operating Systems: providing time sharing</vt:lpstr>
      <vt:lpstr>Operating System: how it operates</vt:lpstr>
      <vt:lpstr>Operating System: how it operates</vt:lpstr>
      <vt:lpstr>Operating System: how it operates</vt:lpstr>
      <vt:lpstr>Operating System: how it operates</vt:lpstr>
      <vt:lpstr>Major OS Functionalities</vt:lpstr>
      <vt:lpstr>Process Management</vt:lpstr>
      <vt:lpstr>Memory Management</vt:lpstr>
      <vt:lpstr>Process Address Space</vt:lpstr>
      <vt:lpstr>Storage Management</vt:lpstr>
      <vt:lpstr>Mass-Storage Management</vt:lpstr>
      <vt:lpstr>Performance of various levels of storage</vt:lpstr>
      <vt:lpstr>Input/Output Subsystem</vt:lpstr>
      <vt:lpstr>I/O Structure</vt:lpstr>
      <vt:lpstr>Protection and Security</vt:lpstr>
      <vt:lpstr>Kernel Data Structures</vt:lpstr>
      <vt:lpstr>Different Types of Computer Systems and Applications  (Computing Environments)</vt:lpstr>
      <vt:lpstr>Computing Environments: Distributing Computing</vt:lpstr>
      <vt:lpstr>Computing Environments</vt:lpstr>
      <vt:lpstr>Computing Environments</vt:lpstr>
      <vt:lpstr>Peer-To-Peer Computing</vt:lpstr>
      <vt:lpstr>Web Based Computing</vt:lpstr>
      <vt:lpstr>Mobile Computing</vt:lpstr>
      <vt:lpstr>Virtual Machines</vt:lpstr>
      <vt:lpstr>Virtual Machines</vt:lpstr>
      <vt:lpstr>Cloud Computing</vt:lpstr>
      <vt:lpstr>Cloud Computing</vt:lpstr>
      <vt:lpstr>Real Time Embedded Systems</vt:lpstr>
      <vt:lpstr>Open-Source Operating Systems</vt:lpstr>
      <vt:lpstr>References</vt:lpstr>
      <vt:lpstr>Additional Study Material</vt:lpstr>
      <vt:lpstr>Migration of Integer A from Disk to 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1286</cp:revision>
  <dcterms:created xsi:type="dcterms:W3CDTF">1601-01-01T00:00:00Z</dcterms:created>
  <dcterms:modified xsi:type="dcterms:W3CDTF">2021-01-15T18:46:53Z</dcterms:modified>
</cp:coreProperties>
</file>