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Override3.xml" ContentType="application/vnd.openxmlformats-officedocument.themeOverr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3" r:id="rId5"/>
    <p:sldId id="295" r:id="rId6"/>
    <p:sldId id="314" r:id="rId7"/>
    <p:sldId id="296" r:id="rId8"/>
    <p:sldId id="315" r:id="rId9"/>
    <p:sldId id="316" r:id="rId10"/>
    <p:sldId id="317" r:id="rId11"/>
    <p:sldId id="298" r:id="rId12"/>
    <p:sldId id="297" r:id="rId13"/>
    <p:sldId id="300" r:id="rId14"/>
    <p:sldId id="318" r:id="rId15"/>
    <p:sldId id="319" r:id="rId16"/>
    <p:sldId id="320" r:id="rId17"/>
    <p:sldId id="301" r:id="rId18"/>
    <p:sldId id="31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63" d="100"/>
          <a:sy n="63" d="100"/>
        </p:scale>
        <p:origin x="-138" y="-25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xmlns=""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pPr/>
              <a:t>4/22/2021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pPr/>
              <a:t>‹#›</a:t>
            </a:fld>
            <a:endParaRPr lang="en-US" dirty="0"/>
          </a:p>
        </p:txBody>
      </p:sp>
    </p:spTree>
    <p:extLst>
      <p:ext uri="{BB962C8B-B14F-4D97-AF65-F5344CB8AC3E}">
        <p14:creationId xmlns:p14="http://schemas.microsoft.com/office/powerpoint/2010/main" xmlns="" val="2471344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pPr/>
              <a:t>4/22/2021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pPr/>
              <a:t>‹#›</a:t>
            </a:fld>
            <a:endParaRPr lang="en-US" dirty="0"/>
          </a:p>
        </p:txBody>
      </p:sp>
    </p:spTree>
    <p:extLst>
      <p:ext uri="{BB962C8B-B14F-4D97-AF65-F5344CB8AC3E}">
        <p14:creationId xmlns:p14="http://schemas.microsoft.com/office/powerpoint/2010/main" xmlns="" val="1203008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pPr/>
              <a:t>4/22/2021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pPr/>
              <a:t>‹#›</a:t>
            </a:fld>
            <a:endParaRPr lang="en-US" dirty="0"/>
          </a:p>
        </p:txBody>
      </p:sp>
    </p:spTree>
    <p:extLst>
      <p:ext uri="{BB962C8B-B14F-4D97-AF65-F5344CB8AC3E}">
        <p14:creationId xmlns:p14="http://schemas.microsoft.com/office/powerpoint/2010/main" xmlns="" val="2899999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pPr/>
              <a:t>4/22/2021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pPr/>
              <a:t>‹#›</a:t>
            </a:fld>
            <a:endParaRPr lang="en-US" dirty="0"/>
          </a:p>
        </p:txBody>
      </p:sp>
    </p:spTree>
    <p:extLst>
      <p:ext uri="{BB962C8B-B14F-4D97-AF65-F5344CB8AC3E}">
        <p14:creationId xmlns:p14="http://schemas.microsoft.com/office/powerpoint/2010/main" xmlns="" val="3280400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xmlns=""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xmlns=""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pPr/>
              <a:t>4/22/2021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pPr/>
              <a:t>‹#›</a:t>
            </a:fld>
            <a:endParaRPr lang="en-US" dirty="0"/>
          </a:p>
        </p:txBody>
      </p:sp>
    </p:spTree>
    <p:extLst>
      <p:ext uri="{BB962C8B-B14F-4D97-AF65-F5344CB8AC3E}">
        <p14:creationId xmlns:p14="http://schemas.microsoft.com/office/powerpoint/2010/main" xmlns="" val="3157960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pPr/>
              <a:t>4/22/2021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pPr/>
              <a:t>‹#›</a:t>
            </a:fld>
            <a:endParaRPr lang="en-US" dirty="0"/>
          </a:p>
        </p:txBody>
      </p:sp>
    </p:spTree>
    <p:extLst>
      <p:ext uri="{BB962C8B-B14F-4D97-AF65-F5344CB8AC3E}">
        <p14:creationId xmlns:p14="http://schemas.microsoft.com/office/powerpoint/2010/main" xmlns="" val="1819987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pPr/>
              <a:t>4/22/2021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pPr/>
              <a:t>‹#›</a:t>
            </a:fld>
            <a:endParaRPr lang="en-US" dirty="0"/>
          </a:p>
        </p:txBody>
      </p:sp>
    </p:spTree>
    <p:extLst>
      <p:ext uri="{BB962C8B-B14F-4D97-AF65-F5344CB8AC3E}">
        <p14:creationId xmlns:p14="http://schemas.microsoft.com/office/powerpoint/2010/main" xmlns="" val="2537686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pPr/>
              <a:t>4/22/2021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pPr/>
              <a:t>‹#›</a:t>
            </a:fld>
            <a:endParaRPr lang="en-US" dirty="0"/>
          </a:p>
        </p:txBody>
      </p:sp>
    </p:spTree>
    <p:extLst>
      <p:ext uri="{BB962C8B-B14F-4D97-AF65-F5344CB8AC3E}">
        <p14:creationId xmlns:p14="http://schemas.microsoft.com/office/powerpoint/2010/main" xmlns="" val="1071967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pPr/>
              <a:t>4/22/2021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pPr/>
              <a:t>‹#›</a:t>
            </a:fld>
            <a:endParaRPr lang="en-US" dirty="0"/>
          </a:p>
        </p:txBody>
      </p:sp>
    </p:spTree>
    <p:extLst>
      <p:ext uri="{BB962C8B-B14F-4D97-AF65-F5344CB8AC3E}">
        <p14:creationId xmlns:p14="http://schemas.microsoft.com/office/powerpoint/2010/main" xmlns="" val="4097824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xmlns=""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pPr/>
              <a:t>4/22/2021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pPr/>
              <a:t>‹#›</a:t>
            </a:fld>
            <a:endParaRPr lang="en-US" dirty="0"/>
          </a:p>
        </p:txBody>
      </p:sp>
    </p:spTree>
    <p:extLst>
      <p:ext uri="{BB962C8B-B14F-4D97-AF65-F5344CB8AC3E}">
        <p14:creationId xmlns:p14="http://schemas.microsoft.com/office/powerpoint/2010/main" xmlns="" val="3268863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4/22/2021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pPr/>
              <a:t>‹#›</a:t>
            </a:fld>
            <a:endParaRPr lang="en-US" dirty="0"/>
          </a:p>
        </p:txBody>
      </p:sp>
      <p:sp>
        <p:nvSpPr>
          <p:cNvPr id="12" name="Rectangle 11">
            <a:extLst>
              <a:ext uri="{FF2B5EF4-FFF2-40B4-BE49-F238E27FC236}">
                <a16:creationId xmlns:a16="http://schemas.microsoft.com/office/drawing/2014/main" xmlns=""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xmlns="" val="4291304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pPr/>
              <a:t>4/22/2021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pPr/>
              <a:t>‹#›</a:t>
            </a:fld>
            <a:endParaRPr lang="en-US" dirty="0"/>
          </a:p>
        </p:txBody>
      </p:sp>
    </p:spTree>
    <p:extLst>
      <p:ext uri="{BB962C8B-B14F-4D97-AF65-F5344CB8AC3E}">
        <p14:creationId xmlns:p14="http://schemas.microsoft.com/office/powerpoint/2010/main" xmlns="" val="31132156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D9F73848-91FE-4D29-B0DC-BFC408416682}"/>
              </a:ext>
              <a:ext uri="{C183D7F6-B498-43B3-948B-1728B52AA6E4}">
                <adec:decorative xmlns:adec="http://schemas.microsoft.com/office/drawing/2017/decorative" xmlns="" val="1"/>
              </a:ext>
            </a:extLst>
          </p:cNvPr>
          <p:cNvPicPr>
            <a:picLocks noChangeAspect="1"/>
          </p:cNvPicPr>
          <p:nvPr/>
        </p:nvPicPr>
        <p:blipFill rotWithShape="1">
          <a:blip r:embed="rId3">
            <a:extLst>
              <a:ext uri="{28A0092B-C50C-407E-A947-70E740481C1C}">
                <a14:useLocalDpi xmlns:a14="http://schemas.microsoft.com/office/drawing/2010/main" xmlns="" val="0"/>
              </a:ext>
            </a:extLst>
          </a:blip>
          <a:srcRect/>
          <a:stretch/>
        </p:blipFill>
        <p:spPr>
          <a:xfrm>
            <a:off x="20" y="-839"/>
            <a:ext cx="12191980" cy="6858000"/>
          </a:xfrm>
          <a:prstGeom prst="rect">
            <a:avLst/>
          </a:prstGeom>
        </p:spPr>
      </p:pic>
      <p:sp>
        <p:nvSpPr>
          <p:cNvPr id="89" name="Rectangle 88">
            <a:extLst>
              <a:ext uri="{FF2B5EF4-FFF2-40B4-BE49-F238E27FC236}">
                <a16:creationId xmlns:a16="http://schemas.microsoft.com/office/drawing/2014/main" xmlns="" id="{2644B391-9BFE-445C-A9EC-F544BB85FB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91" name="Rectangle 90">
            <a:extLst>
              <a:ext uri="{FF2B5EF4-FFF2-40B4-BE49-F238E27FC236}">
                <a16:creationId xmlns:a16="http://schemas.microsoft.com/office/drawing/2014/main" xmlns="" id="{80F26E69-87D9-4655-AE7B-280A87AA3C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xmlns="" id="{18C3B467-088C-4F3D-A9A7-105C4E1E20CD}"/>
              </a:ext>
            </a:extLst>
          </p:cNvPr>
          <p:cNvSpPr>
            <a:spLocks noGrp="1"/>
          </p:cNvSpPr>
          <p:nvPr>
            <p:ph type="ctrTitle"/>
          </p:nvPr>
        </p:nvSpPr>
        <p:spPr>
          <a:xfrm>
            <a:off x="6033793" y="2080592"/>
            <a:ext cx="4775075" cy="1905774"/>
          </a:xfrm>
        </p:spPr>
        <p:txBody>
          <a:bodyPr>
            <a:normAutofit/>
          </a:bodyPr>
          <a:lstStyle/>
          <a:p>
            <a:r>
              <a:rPr lang="en-US" sz="4400" dirty="0" err="1" smtClean="0">
                <a:solidFill>
                  <a:schemeClr val="tx1"/>
                </a:solidFill>
              </a:rPr>
              <a:t>ClOUD</a:t>
            </a:r>
            <a:r>
              <a:rPr lang="en-US" sz="4400" dirty="0" smtClean="0">
                <a:solidFill>
                  <a:schemeClr val="tx1"/>
                </a:solidFill>
              </a:rPr>
              <a:t> COMPUTING</a:t>
            </a:r>
            <a:br>
              <a:rPr lang="en-US" sz="4400" dirty="0" smtClean="0">
                <a:solidFill>
                  <a:schemeClr val="tx1"/>
                </a:solidFill>
              </a:rPr>
            </a:br>
            <a:r>
              <a:rPr lang="en-US" sz="4400" dirty="0" smtClean="0">
                <a:solidFill>
                  <a:schemeClr val="tx1"/>
                </a:solidFill>
              </a:rPr>
              <a:t>OS</a:t>
            </a:r>
            <a:endParaRPr lang="en-US" sz="4400" dirty="0">
              <a:solidFill>
                <a:schemeClr val="tx1"/>
              </a:solidFill>
            </a:endParaRPr>
          </a:p>
        </p:txBody>
      </p:sp>
      <p:sp>
        <p:nvSpPr>
          <p:cNvPr id="3" name="Subtitle 2">
            <a:extLst>
              <a:ext uri="{FF2B5EF4-FFF2-40B4-BE49-F238E27FC236}">
                <a16:creationId xmlns:a16="http://schemas.microsoft.com/office/drawing/2014/main" xmlns="" id="{C8722DDC-8EEE-4A06-8DFE-B44871EAA2CF}"/>
              </a:ext>
            </a:extLst>
          </p:cNvPr>
          <p:cNvSpPr>
            <a:spLocks noGrp="1"/>
          </p:cNvSpPr>
          <p:nvPr>
            <p:ph type="subTitle" idx="1"/>
          </p:nvPr>
        </p:nvSpPr>
        <p:spPr>
          <a:xfrm>
            <a:off x="6033793" y="3995988"/>
            <a:ext cx="4775075" cy="761542"/>
          </a:xfrm>
        </p:spPr>
        <p:txBody>
          <a:bodyPr>
            <a:noAutofit/>
          </a:bodyPr>
          <a:lstStyle/>
          <a:p>
            <a:pPr>
              <a:spcAft>
                <a:spcPts val="600"/>
              </a:spcAft>
            </a:pPr>
            <a:r>
              <a:rPr lang="en-US" sz="900" dirty="0">
                <a:solidFill>
                  <a:schemeClr val="tx1"/>
                </a:solidFill>
              </a:rPr>
              <a:t>M UMAR KHAN 10619 </a:t>
            </a:r>
          </a:p>
          <a:p>
            <a:pPr>
              <a:spcAft>
                <a:spcPts val="600"/>
              </a:spcAft>
            </a:pPr>
            <a:r>
              <a:rPr lang="en-US" sz="900" dirty="0">
                <a:solidFill>
                  <a:schemeClr val="tx1"/>
                </a:solidFill>
              </a:rPr>
              <a:t>SHOAIB AHMED 10621</a:t>
            </a:r>
          </a:p>
          <a:p>
            <a:pPr>
              <a:spcAft>
                <a:spcPts val="600"/>
              </a:spcAft>
            </a:pPr>
            <a:r>
              <a:rPr lang="en-US" sz="900" dirty="0" smtClean="0">
                <a:solidFill>
                  <a:schemeClr val="tx1"/>
                </a:solidFill>
              </a:rPr>
              <a:t>MUSTUFA HASNAIN 10709</a:t>
            </a:r>
            <a:endParaRPr lang="en-US" sz="900" dirty="0">
              <a:solidFill>
                <a:schemeClr val="tx1"/>
              </a:solidFill>
            </a:endParaRPr>
          </a:p>
        </p:txBody>
      </p:sp>
    </p:spTree>
    <p:extLst>
      <p:ext uri="{BB962C8B-B14F-4D97-AF65-F5344CB8AC3E}">
        <p14:creationId xmlns:p14="http://schemas.microsoft.com/office/powerpoint/2010/main" xmlns="" val="42696815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0E1AD4-E718-4EB5-B72C-7D536498D048}"/>
              </a:ext>
            </a:extLst>
          </p:cNvPr>
          <p:cNvSpPr>
            <a:spLocks noGrp="1"/>
          </p:cNvSpPr>
          <p:nvPr>
            <p:ph type="title"/>
          </p:nvPr>
        </p:nvSpPr>
        <p:spPr>
          <a:xfrm>
            <a:off x="1066800" y="535914"/>
            <a:ext cx="10058400" cy="1371600"/>
          </a:xfrm>
        </p:spPr>
        <p:txBody>
          <a:bodyPr/>
          <a:lstStyle/>
          <a:p>
            <a:r>
              <a:rPr lang="en-US" dirty="0" smtClean="0"/>
              <a:t>DEAD LOCK IN CLOUD COMPUTING:</a:t>
            </a:r>
            <a:endParaRPr lang="x-none" dirty="0"/>
          </a:p>
        </p:txBody>
      </p:sp>
      <p:sp>
        <p:nvSpPr>
          <p:cNvPr id="3" name="Content Placeholder 2">
            <a:extLst>
              <a:ext uri="{FF2B5EF4-FFF2-40B4-BE49-F238E27FC236}">
                <a16:creationId xmlns:a16="http://schemas.microsoft.com/office/drawing/2014/main" xmlns="" id="{A1842885-3598-4446-B7E4-EDA6FA47D068}"/>
              </a:ext>
            </a:extLst>
          </p:cNvPr>
          <p:cNvSpPr>
            <a:spLocks noGrp="1"/>
          </p:cNvSpPr>
          <p:nvPr>
            <p:ph idx="1"/>
          </p:nvPr>
        </p:nvSpPr>
        <p:spPr>
          <a:xfrm>
            <a:off x="1051560" y="1905000"/>
            <a:ext cx="10058400" cy="3849624"/>
          </a:xfrm>
        </p:spPr>
        <p:txBody>
          <a:bodyPr>
            <a:noAutofit/>
          </a:bodyPr>
          <a:lstStyle/>
          <a:p>
            <a:pPr>
              <a:lnSpc>
                <a:spcPct val="250000"/>
              </a:lnSpc>
            </a:pPr>
            <a:r>
              <a:rPr lang="en-US" sz="1600" dirty="0" smtClean="0"/>
              <a:t>The state-of-art of the technology focuses on data processing to deal with massive amount of data. Cloud computing </a:t>
            </a:r>
            <a:r>
              <a:rPr lang="en-US" sz="1600" dirty="0" smtClean="0"/>
              <a:t>is </a:t>
            </a:r>
            <a:r>
              <a:rPr lang="en-US" sz="1600" dirty="0" smtClean="0"/>
              <a:t>an emerging technology, which enables one to accomplish the aforementioned objective, leading towards </a:t>
            </a:r>
            <a:r>
              <a:rPr lang="en-US" sz="1600" dirty="0" smtClean="0"/>
              <a:t>improved </a:t>
            </a:r>
            <a:r>
              <a:rPr lang="en-US" sz="1600" dirty="0" smtClean="0"/>
              <a:t>business performance. It comprises of users requesting for the services of diverse applications from </a:t>
            </a:r>
            <a:r>
              <a:rPr lang="en-US" sz="1600" dirty="0" smtClean="0"/>
              <a:t>various </a:t>
            </a:r>
            <a:r>
              <a:rPr lang="en-US" sz="1600" dirty="0" smtClean="0"/>
              <a:t>distributed virtual servers. The cloud should provide resources on demand to its clients with high </a:t>
            </a:r>
            <a:r>
              <a:rPr lang="en-US" sz="1600" dirty="0" smtClean="0"/>
              <a:t>availability</a:t>
            </a:r>
            <a:r>
              <a:rPr lang="en-US" sz="1600" dirty="0" smtClean="0"/>
              <a:t>, scalability and with reduced cost. Load balancing is one of the essential factors to enhance the working </a:t>
            </a:r>
            <a:r>
              <a:rPr lang="en-US" sz="1600" dirty="0" smtClean="0"/>
              <a:t>performance </a:t>
            </a:r>
            <a:r>
              <a:rPr lang="en-US" sz="1600" dirty="0" smtClean="0"/>
              <a:t>of the cloud service provider.</a:t>
            </a:r>
            <a:endParaRPr lang="en-US" sz="1600" dirty="0"/>
          </a:p>
        </p:txBody>
      </p:sp>
    </p:spTree>
    <p:extLst>
      <p:ext uri="{BB962C8B-B14F-4D97-AF65-F5344CB8AC3E}">
        <p14:creationId xmlns:p14="http://schemas.microsoft.com/office/powerpoint/2010/main" xmlns="" val="1831525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0E1AD4-E718-4EB5-B72C-7D536498D048}"/>
              </a:ext>
            </a:extLst>
          </p:cNvPr>
          <p:cNvSpPr>
            <a:spLocks noGrp="1"/>
          </p:cNvSpPr>
          <p:nvPr>
            <p:ph type="title"/>
          </p:nvPr>
        </p:nvSpPr>
        <p:spPr>
          <a:xfrm>
            <a:off x="1051560" y="246354"/>
            <a:ext cx="10058400" cy="1371600"/>
          </a:xfrm>
        </p:spPr>
        <p:txBody>
          <a:bodyPr/>
          <a:lstStyle/>
          <a:p>
            <a:r>
              <a:rPr lang="en-US" dirty="0" smtClean="0"/>
              <a:t> MEMORY MANAGEMENT IN CLOUD COMPUTING:</a:t>
            </a:r>
            <a:endParaRPr lang="x-none" dirty="0"/>
          </a:p>
        </p:txBody>
      </p:sp>
      <p:sp>
        <p:nvSpPr>
          <p:cNvPr id="3" name="Content Placeholder 2">
            <a:extLst>
              <a:ext uri="{FF2B5EF4-FFF2-40B4-BE49-F238E27FC236}">
                <a16:creationId xmlns:a16="http://schemas.microsoft.com/office/drawing/2014/main" xmlns="" id="{A1842885-3598-4446-B7E4-EDA6FA47D068}"/>
              </a:ext>
            </a:extLst>
          </p:cNvPr>
          <p:cNvSpPr>
            <a:spLocks noGrp="1"/>
          </p:cNvSpPr>
          <p:nvPr>
            <p:ph idx="1"/>
          </p:nvPr>
        </p:nvSpPr>
        <p:spPr>
          <a:xfrm>
            <a:off x="1143000" y="1203960"/>
            <a:ext cx="10058400" cy="5410200"/>
          </a:xfrm>
        </p:spPr>
        <p:txBody>
          <a:bodyPr>
            <a:noAutofit/>
          </a:bodyPr>
          <a:lstStyle/>
          <a:p>
            <a:pPr>
              <a:lnSpc>
                <a:spcPct val="250000"/>
              </a:lnSpc>
            </a:pPr>
            <a:r>
              <a:rPr lang="en-US" dirty="0" err="1" smtClean="0"/>
              <a:t>SaaS,IaaS</a:t>
            </a:r>
            <a:r>
              <a:rPr lang="en-US" dirty="0" smtClean="0"/>
              <a:t> </a:t>
            </a:r>
            <a:r>
              <a:rPr lang="en-US" dirty="0" smtClean="0"/>
              <a:t>etc are in need of smart memory management protocols to be integrated </a:t>
            </a:r>
            <a:r>
              <a:rPr lang="en-US" dirty="0" smtClean="0"/>
              <a:t>in </a:t>
            </a:r>
            <a:r>
              <a:rPr lang="en-US" dirty="0" smtClean="0"/>
              <a:t>Cloud </a:t>
            </a:r>
            <a:r>
              <a:rPr lang="en-US" dirty="0" smtClean="0"/>
              <a:t>in   order </a:t>
            </a:r>
            <a:r>
              <a:rPr lang="en-US" dirty="0" smtClean="0"/>
              <a:t>to get rid of the latency and load balancing issues</a:t>
            </a:r>
            <a:r>
              <a:rPr lang="en-US" dirty="0" smtClean="0"/>
              <a:t>.</a:t>
            </a:r>
          </a:p>
          <a:p>
            <a:pPr>
              <a:lnSpc>
                <a:spcPct val="250000"/>
              </a:lnSpc>
            </a:pPr>
            <a:r>
              <a:rPr lang="en-US" dirty="0" smtClean="0"/>
              <a:t>On demand resource allocation is the key in </a:t>
            </a:r>
            <a:r>
              <a:rPr lang="en-US" dirty="0" err="1" smtClean="0"/>
              <a:t>optimizingthe</a:t>
            </a:r>
            <a:r>
              <a:rPr lang="en-US" dirty="0" smtClean="0"/>
              <a:t> data efficiency of the Cloud</a:t>
            </a:r>
            <a:r>
              <a:rPr lang="en-US" dirty="0" smtClean="0"/>
              <a:t>.</a:t>
            </a:r>
            <a:endParaRPr lang="en-US" dirty="0" smtClean="0"/>
          </a:p>
          <a:p>
            <a:pPr>
              <a:lnSpc>
                <a:spcPct val="250000"/>
              </a:lnSpc>
            </a:pPr>
            <a:r>
              <a:rPr lang="en-US" dirty="0" smtClean="0"/>
              <a:t>There </a:t>
            </a:r>
            <a:r>
              <a:rPr lang="en-US" dirty="0" smtClean="0"/>
              <a:t>is a huge drainage of resources across the </a:t>
            </a:r>
            <a:r>
              <a:rPr lang="en-US" dirty="0" err="1" smtClean="0"/>
              <a:t>Cloudplatform</a:t>
            </a:r>
            <a:r>
              <a:rPr lang="en-US" dirty="0" smtClean="0"/>
              <a:t> if the resources </a:t>
            </a:r>
            <a:r>
              <a:rPr lang="en-US" dirty="0" smtClean="0"/>
              <a:t>are </a:t>
            </a:r>
            <a:r>
              <a:rPr lang="en-US" dirty="0" smtClean="0"/>
              <a:t>allocated and left idle.</a:t>
            </a:r>
          </a:p>
          <a:p>
            <a:pPr>
              <a:lnSpc>
                <a:spcPct val="250000"/>
              </a:lnSpc>
            </a:pPr>
            <a:r>
              <a:rPr lang="en-US" dirty="0" smtClean="0"/>
              <a:t>Continuous </a:t>
            </a:r>
            <a:r>
              <a:rPr lang="en-US" dirty="0" smtClean="0"/>
              <a:t>checks and monitoring is necessary </a:t>
            </a:r>
            <a:r>
              <a:rPr lang="en-US" dirty="0" err="1" smtClean="0"/>
              <a:t>toget</a:t>
            </a:r>
            <a:r>
              <a:rPr lang="en-US" dirty="0" smtClean="0"/>
              <a:t> hold of the idle resources.</a:t>
            </a:r>
          </a:p>
          <a:p>
            <a:pPr>
              <a:lnSpc>
                <a:spcPct val="250000"/>
              </a:lnSpc>
            </a:pPr>
            <a:r>
              <a:rPr lang="en-US" dirty="0" smtClean="0"/>
              <a:t>The </a:t>
            </a:r>
            <a:r>
              <a:rPr lang="en-US" dirty="0" smtClean="0"/>
              <a:t>best example in this domain is the Amazon’s Elastic Compute Cloud (EC2)</a:t>
            </a:r>
          </a:p>
          <a:p>
            <a:pPr>
              <a:lnSpc>
                <a:spcPct val="250000"/>
              </a:lnSpc>
            </a:pPr>
            <a:r>
              <a:rPr lang="en-US" dirty="0" smtClean="0"/>
              <a:t>EC2 </a:t>
            </a:r>
            <a:r>
              <a:rPr lang="en-US" dirty="0" smtClean="0"/>
              <a:t>Cloud only allocates the resources to the virtual or real entities on demand</a:t>
            </a:r>
            <a:r>
              <a:rPr lang="en-US" dirty="0" smtClean="0"/>
              <a:t>.</a:t>
            </a:r>
            <a:endParaRPr lang="en-US" dirty="0" smtClean="0"/>
          </a:p>
        </p:txBody>
      </p:sp>
    </p:spTree>
    <p:extLst>
      <p:ext uri="{BB962C8B-B14F-4D97-AF65-F5344CB8AC3E}">
        <p14:creationId xmlns:p14="http://schemas.microsoft.com/office/powerpoint/2010/main" xmlns="" val="1831525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0E1AD4-E718-4EB5-B72C-7D536498D048}"/>
              </a:ext>
            </a:extLst>
          </p:cNvPr>
          <p:cNvSpPr>
            <a:spLocks noGrp="1"/>
          </p:cNvSpPr>
          <p:nvPr>
            <p:ph type="title"/>
          </p:nvPr>
        </p:nvSpPr>
        <p:spPr>
          <a:xfrm>
            <a:off x="1051560" y="246354"/>
            <a:ext cx="10058400" cy="1371600"/>
          </a:xfrm>
        </p:spPr>
        <p:txBody>
          <a:bodyPr/>
          <a:lstStyle/>
          <a:p>
            <a:r>
              <a:rPr lang="en-US" dirty="0" smtClean="0"/>
              <a:t> </a:t>
            </a:r>
            <a:r>
              <a:rPr lang="en-US" dirty="0" smtClean="0"/>
              <a:t>MEMORY MANAGEMENT IN CLOUD COMPUTING:</a:t>
            </a:r>
            <a:endParaRPr lang="x-none" dirty="0"/>
          </a:p>
        </p:txBody>
      </p:sp>
      <p:sp>
        <p:nvSpPr>
          <p:cNvPr id="3" name="Content Placeholder 2">
            <a:extLst>
              <a:ext uri="{FF2B5EF4-FFF2-40B4-BE49-F238E27FC236}">
                <a16:creationId xmlns:a16="http://schemas.microsoft.com/office/drawing/2014/main" xmlns="" id="{A1842885-3598-4446-B7E4-EDA6FA47D068}"/>
              </a:ext>
            </a:extLst>
          </p:cNvPr>
          <p:cNvSpPr>
            <a:spLocks noGrp="1"/>
          </p:cNvSpPr>
          <p:nvPr>
            <p:ph idx="1"/>
          </p:nvPr>
        </p:nvSpPr>
        <p:spPr>
          <a:xfrm>
            <a:off x="1143000" y="1203960"/>
            <a:ext cx="10058400" cy="5410200"/>
          </a:xfrm>
        </p:spPr>
        <p:txBody>
          <a:bodyPr>
            <a:noAutofit/>
          </a:bodyPr>
          <a:lstStyle/>
          <a:p>
            <a:pPr>
              <a:lnSpc>
                <a:spcPct val="250000"/>
              </a:lnSpc>
            </a:pPr>
            <a:r>
              <a:rPr lang="en-US" sz="1800" dirty="0" smtClean="0"/>
              <a:t> </a:t>
            </a:r>
            <a:r>
              <a:rPr lang="en-US" sz="1800" dirty="0" smtClean="0"/>
              <a:t>As </a:t>
            </a:r>
            <a:r>
              <a:rPr lang="en-US" sz="1800" dirty="0" smtClean="0"/>
              <a:t>Cloud environment is dynamic and volatile, there is a strong need to inculcate the dynamic memory allocation trends in the Cloud based systems.</a:t>
            </a:r>
          </a:p>
          <a:p>
            <a:pPr>
              <a:lnSpc>
                <a:spcPct val="250000"/>
              </a:lnSpc>
            </a:pPr>
            <a:r>
              <a:rPr lang="en-US" sz="1800" dirty="0" smtClean="0"/>
              <a:t> T</a:t>
            </a:r>
            <a:r>
              <a:rPr lang="en-US" sz="1800" dirty="0" smtClean="0"/>
              <a:t>he </a:t>
            </a:r>
            <a:r>
              <a:rPr lang="en-US" sz="1800" dirty="0" smtClean="0"/>
              <a:t>memory allocation is done with a technique known as swapping.</a:t>
            </a:r>
          </a:p>
          <a:p>
            <a:pPr>
              <a:lnSpc>
                <a:spcPct val="250000"/>
              </a:lnSpc>
            </a:pPr>
            <a:r>
              <a:rPr lang="en-US" sz="1800" dirty="0" smtClean="0"/>
              <a:t> </a:t>
            </a:r>
            <a:r>
              <a:rPr lang="en-US" sz="1800" dirty="0" smtClean="0"/>
              <a:t>Virtual swap management mechanism (VSMM) is the most appropriate solution up till now for </a:t>
            </a:r>
            <a:r>
              <a:rPr lang="en-US" sz="1800" dirty="0" smtClean="0"/>
              <a:t>the dynamic </a:t>
            </a:r>
            <a:r>
              <a:rPr lang="en-US" sz="1800" dirty="0" smtClean="0"/>
              <a:t>environment where there is no static pre-allocation of the memory</a:t>
            </a:r>
          </a:p>
          <a:p>
            <a:pPr>
              <a:lnSpc>
                <a:spcPct val="250000"/>
              </a:lnSpc>
            </a:pPr>
            <a:endParaRPr lang="en-US" dirty="0" smtClean="0"/>
          </a:p>
        </p:txBody>
      </p:sp>
    </p:spTree>
    <p:extLst>
      <p:ext uri="{BB962C8B-B14F-4D97-AF65-F5344CB8AC3E}">
        <p14:creationId xmlns:p14="http://schemas.microsoft.com/office/powerpoint/2010/main" xmlns="" val="1831525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0E1AD4-E718-4EB5-B72C-7D536498D048}"/>
              </a:ext>
            </a:extLst>
          </p:cNvPr>
          <p:cNvSpPr>
            <a:spLocks noGrp="1"/>
          </p:cNvSpPr>
          <p:nvPr>
            <p:ph type="title"/>
          </p:nvPr>
        </p:nvSpPr>
        <p:spPr>
          <a:xfrm>
            <a:off x="1051560" y="246354"/>
            <a:ext cx="10058400" cy="1371600"/>
          </a:xfrm>
        </p:spPr>
        <p:txBody>
          <a:bodyPr/>
          <a:lstStyle/>
          <a:p>
            <a:r>
              <a:rPr lang="en-US" dirty="0" smtClean="0"/>
              <a:t> </a:t>
            </a:r>
            <a:r>
              <a:rPr lang="en-US" dirty="0" smtClean="0"/>
              <a:t>MEMORY MANAGEMENT TECHNQUES IN CLOUD   </a:t>
            </a:r>
            <a:br>
              <a:rPr lang="en-US" dirty="0" smtClean="0"/>
            </a:br>
            <a:r>
              <a:rPr lang="en-US" dirty="0" smtClean="0"/>
              <a:t> </a:t>
            </a:r>
            <a:r>
              <a:rPr lang="en-US" dirty="0" smtClean="0"/>
              <a:t>COMPUTING:</a:t>
            </a:r>
            <a:endParaRPr lang="x-none" dirty="0"/>
          </a:p>
        </p:txBody>
      </p:sp>
      <p:sp>
        <p:nvSpPr>
          <p:cNvPr id="3" name="Content Placeholder 2">
            <a:extLst>
              <a:ext uri="{FF2B5EF4-FFF2-40B4-BE49-F238E27FC236}">
                <a16:creationId xmlns:a16="http://schemas.microsoft.com/office/drawing/2014/main" xmlns="" id="{A1842885-3598-4446-B7E4-EDA6FA47D068}"/>
              </a:ext>
            </a:extLst>
          </p:cNvPr>
          <p:cNvSpPr>
            <a:spLocks noGrp="1"/>
          </p:cNvSpPr>
          <p:nvPr>
            <p:ph idx="1"/>
          </p:nvPr>
        </p:nvSpPr>
        <p:spPr>
          <a:xfrm>
            <a:off x="1097280" y="1447800"/>
            <a:ext cx="10058400" cy="5410200"/>
          </a:xfrm>
        </p:spPr>
        <p:txBody>
          <a:bodyPr>
            <a:noAutofit/>
          </a:bodyPr>
          <a:lstStyle/>
          <a:p>
            <a:pPr>
              <a:lnSpc>
                <a:spcPct val="250000"/>
              </a:lnSpc>
            </a:pPr>
            <a:r>
              <a:rPr lang="en-US" sz="2000" b="1" dirty="0" smtClean="0"/>
              <a:t>VSMM(Virtual swap management mechanism) consists of four levels</a:t>
            </a:r>
          </a:p>
          <a:p>
            <a:pPr>
              <a:lnSpc>
                <a:spcPct val="250000"/>
              </a:lnSpc>
            </a:pPr>
            <a:r>
              <a:rPr lang="en-US" sz="1600" b="1" dirty="0" smtClean="0"/>
              <a:t>-Memory watchdog </a:t>
            </a:r>
            <a:r>
              <a:rPr lang="en-US" sz="1600" dirty="0" smtClean="0"/>
              <a:t>( alerts the host about the memory leakage and out of space problems )</a:t>
            </a:r>
          </a:p>
          <a:p>
            <a:pPr>
              <a:lnSpc>
                <a:spcPct val="250000"/>
              </a:lnSpc>
            </a:pPr>
            <a:r>
              <a:rPr lang="en-US" sz="1600" b="1" dirty="0" smtClean="0"/>
              <a:t>-Swap manager </a:t>
            </a:r>
            <a:r>
              <a:rPr lang="en-US" sz="1600" dirty="0" smtClean="0"/>
              <a:t>( Swap manager keeps record of all the resources using the memory )</a:t>
            </a:r>
          </a:p>
          <a:p>
            <a:pPr>
              <a:lnSpc>
                <a:spcPct val="250000"/>
              </a:lnSpc>
            </a:pPr>
            <a:r>
              <a:rPr lang="en-US" sz="1600" b="1" dirty="0" smtClean="0"/>
              <a:t>-Data exporter </a:t>
            </a:r>
            <a:r>
              <a:rPr lang="en-US" sz="1600" dirty="0" smtClean="0"/>
              <a:t>( Communication channel to export data) also maintain logs</a:t>
            </a:r>
          </a:p>
          <a:p>
            <a:pPr>
              <a:lnSpc>
                <a:spcPct val="250000"/>
              </a:lnSpc>
            </a:pPr>
            <a:r>
              <a:rPr lang="en-US" sz="1600" b="1" dirty="0" smtClean="0"/>
              <a:t>-Data Importer </a:t>
            </a:r>
            <a:r>
              <a:rPr lang="en-US" sz="1600" dirty="0" smtClean="0"/>
              <a:t>( Communication channel to import data) also maintain logs</a:t>
            </a:r>
          </a:p>
        </p:txBody>
      </p:sp>
    </p:spTree>
    <p:extLst>
      <p:ext uri="{BB962C8B-B14F-4D97-AF65-F5344CB8AC3E}">
        <p14:creationId xmlns:p14="http://schemas.microsoft.com/office/powerpoint/2010/main" xmlns="" val="18315258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281AE2-5DE2-46C2-837D-EC385FC59D91}"/>
              </a:ext>
            </a:extLst>
          </p:cNvPr>
          <p:cNvSpPr>
            <a:spLocks noGrp="1"/>
          </p:cNvSpPr>
          <p:nvPr>
            <p:ph type="title"/>
          </p:nvPr>
        </p:nvSpPr>
        <p:spPr>
          <a:xfrm>
            <a:off x="4096247" y="502920"/>
            <a:ext cx="2882348" cy="1093441"/>
          </a:xfrm>
        </p:spPr>
        <p:txBody>
          <a:bodyPr>
            <a:normAutofit/>
          </a:bodyPr>
          <a:lstStyle/>
          <a:p>
            <a:r>
              <a:rPr lang="en-US" dirty="0" smtClean="0"/>
              <a:t>OVERVIEW:</a:t>
            </a:r>
            <a:endParaRPr lang="x-none" dirty="0"/>
          </a:p>
        </p:txBody>
      </p:sp>
      <p:sp>
        <p:nvSpPr>
          <p:cNvPr id="3" name="Content Placeholder 2">
            <a:extLst>
              <a:ext uri="{FF2B5EF4-FFF2-40B4-BE49-F238E27FC236}">
                <a16:creationId xmlns:a16="http://schemas.microsoft.com/office/drawing/2014/main" xmlns="" id="{63EB35F0-AC06-4CFE-AB9F-9BDE40A3EDF2}"/>
              </a:ext>
            </a:extLst>
          </p:cNvPr>
          <p:cNvSpPr>
            <a:spLocks noGrp="1"/>
          </p:cNvSpPr>
          <p:nvPr>
            <p:ph idx="1"/>
          </p:nvPr>
        </p:nvSpPr>
        <p:spPr>
          <a:xfrm>
            <a:off x="530087" y="1537252"/>
            <a:ext cx="11211339" cy="4863548"/>
          </a:xfrm>
        </p:spPr>
        <p:txBody>
          <a:bodyPr>
            <a:normAutofit lnSpcReduction="10000"/>
          </a:bodyPr>
          <a:lstStyle/>
          <a:p>
            <a:r>
              <a:rPr lang="en-US" sz="2000" dirty="0" smtClean="0"/>
              <a:t>Developing in the cloud enables users to get their applications to market quickly. Data security: Hardware failures do not result in data loss because of networked backups. Savings on equipment: Cloud computing uses remote resources, saving organizations the cost of servers and other equipment.</a:t>
            </a:r>
          </a:p>
          <a:p>
            <a:endParaRPr lang="en-US" sz="2000" dirty="0" smtClean="0"/>
          </a:p>
          <a:p>
            <a:r>
              <a:rPr lang="en-US" sz="2000" dirty="0" smtClean="0"/>
              <a:t>Developing in the cloud enables users to get their applications to market quickly. Hardware failures do not result in data loss because of networked backups. Cloud computing uses remote resources, saving organizations the cost of servers and other equipment</a:t>
            </a:r>
            <a:r>
              <a:rPr lang="en-US" sz="2000" dirty="0" smtClean="0"/>
              <a:t>.</a:t>
            </a:r>
          </a:p>
          <a:p>
            <a:pPr>
              <a:buNone/>
            </a:pPr>
            <a:endParaRPr lang="en-US" sz="2000" dirty="0" smtClean="0"/>
          </a:p>
          <a:p>
            <a:r>
              <a:rPr lang="en-US" sz="2000" dirty="0" smtClean="0"/>
              <a:t>But </a:t>
            </a:r>
            <a:r>
              <a:rPr lang="en-US" sz="2000" dirty="0" smtClean="0"/>
              <a:t>like just like a coin everything has two sides </a:t>
            </a:r>
            <a:r>
              <a:rPr lang="en-US" sz="2000" dirty="0" smtClean="0"/>
              <a:t>Any </a:t>
            </a:r>
            <a:r>
              <a:rPr lang="en-US" sz="2000" dirty="0" smtClean="0"/>
              <a:t>time you store data on the Internet, you are at risk for a </a:t>
            </a:r>
            <a:r>
              <a:rPr lang="en-US" sz="2000" dirty="0" err="1" smtClean="0"/>
              <a:t>cyberattack</a:t>
            </a:r>
            <a:r>
              <a:rPr lang="en-US" sz="2000" dirty="0" smtClean="0"/>
              <a:t>. This is particularly problematic on the cloud, where volumes of data are stored by </a:t>
            </a:r>
            <a:r>
              <a:rPr lang="en-US" sz="2000" dirty="0" smtClean="0"/>
              <a:t>all </a:t>
            </a:r>
            <a:r>
              <a:rPr lang="en-US" sz="2000" dirty="0" smtClean="0"/>
              <a:t>types of users on the same cloud </a:t>
            </a:r>
            <a:r>
              <a:rPr lang="en-US" sz="2000" dirty="0" smtClean="0"/>
              <a:t>system…. If something goes bad </a:t>
            </a:r>
            <a:r>
              <a:rPr lang="en-US" sz="2000" dirty="0" smtClean="0"/>
              <a:t>it impacts a very wide group of people.</a:t>
            </a:r>
            <a:endParaRPr lang="x-none" sz="2000" dirty="0"/>
          </a:p>
        </p:txBody>
      </p:sp>
    </p:spTree>
    <p:extLst>
      <p:ext uri="{BB962C8B-B14F-4D97-AF65-F5344CB8AC3E}">
        <p14:creationId xmlns:p14="http://schemas.microsoft.com/office/powerpoint/2010/main" xmlns="" val="15632583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B0F17601-0526-4A90-AEE8-6F343BBE4C3D}"/>
              </a:ext>
            </a:extLst>
          </p:cNvPr>
          <p:cNvSpPr>
            <a:spLocks noGrp="1"/>
          </p:cNvSpPr>
          <p:nvPr>
            <p:ph type="title"/>
          </p:nvPr>
        </p:nvSpPr>
        <p:spPr>
          <a:xfrm>
            <a:off x="4578626" y="2842455"/>
            <a:ext cx="3306417" cy="1371600"/>
          </a:xfrm>
        </p:spPr>
        <p:txBody>
          <a:bodyPr/>
          <a:lstStyle/>
          <a:p>
            <a:r>
              <a:rPr lang="en-US" dirty="0"/>
              <a:t>THANK YOU!</a:t>
            </a:r>
            <a:endParaRPr lang="x-none" dirty="0"/>
          </a:p>
        </p:txBody>
      </p:sp>
    </p:spTree>
    <p:extLst>
      <p:ext uri="{BB962C8B-B14F-4D97-AF65-F5344CB8AC3E}">
        <p14:creationId xmlns:p14="http://schemas.microsoft.com/office/powerpoint/2010/main" xmlns="" val="2103901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C9295F-E638-4F61-AFE2-CF3E40556031}"/>
              </a:ext>
            </a:extLst>
          </p:cNvPr>
          <p:cNvSpPr>
            <a:spLocks noGrp="1"/>
          </p:cNvSpPr>
          <p:nvPr>
            <p:ph type="title"/>
          </p:nvPr>
        </p:nvSpPr>
        <p:spPr>
          <a:xfrm>
            <a:off x="3929270" y="549829"/>
            <a:ext cx="3372678" cy="682623"/>
          </a:xfrm>
        </p:spPr>
        <p:txBody>
          <a:bodyPr>
            <a:normAutofit/>
          </a:bodyPr>
          <a:lstStyle/>
          <a:p>
            <a:pPr algn="ctr"/>
            <a:r>
              <a:rPr lang="en-US" dirty="0" smtClean="0"/>
              <a:t>INTRODUCTION</a:t>
            </a:r>
            <a:endParaRPr lang="en-US" dirty="0"/>
          </a:p>
        </p:txBody>
      </p:sp>
      <p:sp>
        <p:nvSpPr>
          <p:cNvPr id="3" name="TextBox 2">
            <a:extLst>
              <a:ext uri="{FF2B5EF4-FFF2-40B4-BE49-F238E27FC236}">
                <a16:creationId xmlns:a16="http://schemas.microsoft.com/office/drawing/2014/main" xmlns="" id="{B7FB9E53-89DD-4FDD-B022-6BED19A7A39A}"/>
              </a:ext>
            </a:extLst>
          </p:cNvPr>
          <p:cNvSpPr txBox="1"/>
          <p:nvPr/>
        </p:nvSpPr>
        <p:spPr>
          <a:xfrm>
            <a:off x="744110" y="1298331"/>
            <a:ext cx="10561983" cy="4939814"/>
          </a:xfrm>
          <a:prstGeom prst="rect">
            <a:avLst/>
          </a:prstGeom>
          <a:noFill/>
        </p:spPr>
        <p:txBody>
          <a:bodyPr wrap="square" rtlCol="0">
            <a:spAutoFit/>
          </a:bodyPr>
          <a:lstStyle/>
          <a:p>
            <a:pPr marL="285750" indent="-285750">
              <a:lnSpc>
                <a:spcPct val="250000"/>
              </a:lnSpc>
              <a:buFont typeface="Arial" panose="020B0604020202020204" pitchFamily="34" charset="0"/>
              <a:buChar char="•"/>
            </a:pPr>
            <a:r>
              <a:rPr lang="en-US" dirty="0" smtClean="0"/>
              <a:t>Cloud computing is the delivery of on-demand computing services  from applications to storage and processing power typically over the internet</a:t>
            </a:r>
            <a:r>
              <a:rPr lang="en-US" dirty="0" smtClean="0"/>
              <a:t>.</a:t>
            </a:r>
            <a:endParaRPr lang="en-US" dirty="0" smtClean="0"/>
          </a:p>
          <a:p>
            <a:pPr marL="285750" indent="-285750">
              <a:lnSpc>
                <a:spcPct val="250000"/>
              </a:lnSpc>
              <a:buFont typeface="Arial" panose="020B0604020202020204" pitchFamily="34" charset="0"/>
              <a:buChar char="•"/>
            </a:pPr>
            <a:r>
              <a:rPr lang="en-US" dirty="0" smtClean="0"/>
              <a:t>Rather than owning their own computing infrastructure or data centers, companies can rent access to anything from applications to storage from a cloud service provider</a:t>
            </a:r>
            <a:r>
              <a:rPr lang="en-US" dirty="0" smtClean="0"/>
              <a:t>.</a:t>
            </a:r>
            <a:endParaRPr lang="en-US" dirty="0" smtClean="0"/>
          </a:p>
          <a:p>
            <a:pPr marL="285750" indent="-285750">
              <a:lnSpc>
                <a:spcPct val="250000"/>
              </a:lnSpc>
              <a:buFont typeface="Arial" panose="020B0604020202020204" pitchFamily="34" charset="0"/>
              <a:buChar char="•"/>
            </a:pPr>
            <a:r>
              <a:rPr lang="en-US" dirty="0" smtClean="0"/>
              <a:t>One benefit of using cloud computing services is that firms can avoid the upfront cost and complexity of owning and maintaining their own IT infrastructure, and instead simply pay for what they use, when they use it.</a:t>
            </a:r>
            <a:endParaRPr lang="en-US" dirty="0" smtClean="0"/>
          </a:p>
        </p:txBody>
      </p:sp>
    </p:spTree>
    <p:extLst>
      <p:ext uri="{BB962C8B-B14F-4D97-AF65-F5344CB8AC3E}">
        <p14:creationId xmlns:p14="http://schemas.microsoft.com/office/powerpoint/2010/main" xmlns="" val="2049548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C9295F-E638-4F61-AFE2-CF3E40556031}"/>
              </a:ext>
            </a:extLst>
          </p:cNvPr>
          <p:cNvSpPr>
            <a:spLocks noGrp="1"/>
          </p:cNvSpPr>
          <p:nvPr>
            <p:ph type="title"/>
          </p:nvPr>
        </p:nvSpPr>
        <p:spPr>
          <a:xfrm>
            <a:off x="2971800" y="427909"/>
            <a:ext cx="5945588" cy="682623"/>
          </a:xfrm>
        </p:spPr>
        <p:txBody>
          <a:bodyPr>
            <a:normAutofit/>
          </a:bodyPr>
          <a:lstStyle/>
          <a:p>
            <a:pPr algn="ctr"/>
            <a:r>
              <a:rPr lang="en-US" dirty="0" smtClean="0"/>
              <a:t>IMPORTANCE OF CLOUD OS</a:t>
            </a:r>
            <a:endParaRPr lang="en-US" dirty="0"/>
          </a:p>
        </p:txBody>
      </p:sp>
      <p:sp>
        <p:nvSpPr>
          <p:cNvPr id="3" name="TextBox 2">
            <a:extLst>
              <a:ext uri="{FF2B5EF4-FFF2-40B4-BE49-F238E27FC236}">
                <a16:creationId xmlns:a16="http://schemas.microsoft.com/office/drawing/2014/main" xmlns="" id="{B7FB9E53-89DD-4FDD-B022-6BED19A7A39A}"/>
              </a:ext>
            </a:extLst>
          </p:cNvPr>
          <p:cNvSpPr txBox="1"/>
          <p:nvPr/>
        </p:nvSpPr>
        <p:spPr>
          <a:xfrm>
            <a:off x="713630" y="868680"/>
            <a:ext cx="10561983" cy="5289653"/>
          </a:xfrm>
          <a:prstGeom prst="rect">
            <a:avLst/>
          </a:prstGeom>
          <a:noFill/>
        </p:spPr>
        <p:txBody>
          <a:bodyPr wrap="square" rtlCol="0">
            <a:spAutoFit/>
          </a:bodyPr>
          <a:lstStyle/>
          <a:p>
            <a:pPr marL="285750" indent="-285750">
              <a:lnSpc>
                <a:spcPct val="250000"/>
              </a:lnSpc>
            </a:pPr>
            <a:r>
              <a:rPr lang="en-US" dirty="0" smtClean="0"/>
              <a:t>  </a:t>
            </a:r>
            <a:r>
              <a:rPr lang="en-US" sz="1500" dirty="0" smtClean="0"/>
              <a:t>Nowadays</a:t>
            </a:r>
            <a:r>
              <a:rPr lang="en-US" sz="1500" dirty="0" smtClean="0"/>
              <a:t>, cloud computing has become the center of attention in the IT world. It provides powerful computing services to individuals and organizations via the Internet, and enables them to access a pool of shared resources such as storage servers and applications. Businesses of all sizes are adopting cloud computing at an increasing rate as it provides them with great benefits like cost efficiency, since they do not actually have to buy the hardware and software resources, but simply pay per use. The cloud architecture consists of different levels in which each level gives the user additional control. Furthermore, a good operating system is crucial, and traditional operating systems cannot attain all the requirements of the cloud. For this reason, special operating systems need to be designed that can handle the demands of the cloud. This paper will discuss the cloud architecture and operating system</a:t>
            </a:r>
            <a:endParaRPr lang="en-US" sz="1500" dirty="0" smtClean="0"/>
          </a:p>
        </p:txBody>
      </p:sp>
    </p:spTree>
    <p:extLst>
      <p:ext uri="{BB962C8B-B14F-4D97-AF65-F5344CB8AC3E}">
        <p14:creationId xmlns:p14="http://schemas.microsoft.com/office/powerpoint/2010/main" xmlns="" val="2049548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1080" y="1691640"/>
            <a:ext cx="10058400" cy="3849624"/>
          </a:xfrm>
        </p:spPr>
        <p:txBody>
          <a:bodyPr>
            <a:normAutofit/>
          </a:bodyPr>
          <a:lstStyle/>
          <a:p>
            <a:r>
              <a:rPr lang="en-US" sz="3200" dirty="0" smtClean="0"/>
              <a:t>With the exception of Azure, all of the other dominant public clouds run both compute and storage on Linux. And for virtual machines running in the cloud, it's all Linux, including Azure . Linux has a set of characteristics that makes it very desirable among the cloud computing vendors.</a:t>
            </a:r>
            <a:endParaRPr lang="en-US" sz="3200" dirty="0"/>
          </a:p>
        </p:txBody>
      </p:sp>
      <p:sp>
        <p:nvSpPr>
          <p:cNvPr id="4" name="Title 1">
            <a:extLst>
              <a:ext uri="{FF2B5EF4-FFF2-40B4-BE49-F238E27FC236}">
                <a16:creationId xmlns:a16="http://schemas.microsoft.com/office/drawing/2014/main" xmlns="" id="{92C9295F-E638-4F61-AFE2-CF3E40556031}"/>
              </a:ext>
            </a:extLst>
          </p:cNvPr>
          <p:cNvSpPr>
            <a:spLocks noGrp="1"/>
          </p:cNvSpPr>
          <p:nvPr>
            <p:ph type="title"/>
          </p:nvPr>
        </p:nvSpPr>
        <p:spPr>
          <a:xfrm>
            <a:off x="1524000" y="549829"/>
            <a:ext cx="8671560" cy="682623"/>
          </a:xfrm>
        </p:spPr>
        <p:txBody>
          <a:bodyPr>
            <a:normAutofit/>
          </a:bodyPr>
          <a:lstStyle/>
          <a:p>
            <a:pPr algn="ctr"/>
            <a:r>
              <a:rPr lang="en-US" dirty="0" smtClean="0"/>
              <a:t>LINUX OS IN CLOUD COMPUTING</a:t>
            </a:r>
            <a:endParaRPr lang="en-US" dirty="0"/>
          </a:p>
        </p:txBody>
      </p:sp>
    </p:spTree>
    <p:extLst>
      <p:ext uri="{BB962C8B-B14F-4D97-AF65-F5344CB8AC3E}">
        <p14:creationId xmlns:p14="http://schemas.microsoft.com/office/powerpoint/2010/main" xmlns="" val="3250550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1080" y="1691640"/>
            <a:ext cx="10058400" cy="3849624"/>
          </a:xfrm>
        </p:spPr>
        <p:txBody>
          <a:bodyPr>
            <a:normAutofit fontScale="62500" lnSpcReduction="20000"/>
          </a:bodyPr>
          <a:lstStyle/>
          <a:p>
            <a:pPr>
              <a:buNone/>
            </a:pPr>
            <a:r>
              <a:rPr lang="en-US" sz="4500" b="1" dirty="0" smtClean="0"/>
              <a:t>1) Infrastructure-as-a-Service </a:t>
            </a:r>
            <a:r>
              <a:rPr lang="en-US" sz="4500" b="1" dirty="0" smtClean="0"/>
              <a:t>(</a:t>
            </a:r>
            <a:r>
              <a:rPr lang="en-US" sz="4500" b="1" dirty="0" err="1" smtClean="0"/>
              <a:t>IaaS</a:t>
            </a:r>
            <a:r>
              <a:rPr lang="en-US" sz="4500" b="1" dirty="0" smtClean="0"/>
              <a:t>)</a:t>
            </a:r>
          </a:p>
          <a:p>
            <a:r>
              <a:rPr lang="en-US" sz="3800" dirty="0" smtClean="0"/>
              <a:t>(</a:t>
            </a:r>
            <a:r>
              <a:rPr lang="en-US" sz="3800" dirty="0" err="1" smtClean="0"/>
              <a:t>IaaS</a:t>
            </a:r>
            <a:r>
              <a:rPr lang="en-US" sz="3800" dirty="0" smtClean="0"/>
              <a:t>) is an instant computing infrastructure, provisioned and </a:t>
            </a:r>
            <a:r>
              <a:rPr lang="en-US" sz="3800" dirty="0" smtClean="0"/>
              <a:t>managed </a:t>
            </a:r>
            <a:r>
              <a:rPr lang="en-US" sz="3800" dirty="0" smtClean="0"/>
              <a:t>over the internet. It’s one of the four types of cloud services, along with software </a:t>
            </a:r>
            <a:r>
              <a:rPr lang="en-US" sz="3800" dirty="0" smtClean="0"/>
              <a:t>as </a:t>
            </a:r>
            <a:r>
              <a:rPr lang="en-US" sz="3800" dirty="0" smtClean="0"/>
              <a:t>a service (</a:t>
            </a:r>
            <a:r>
              <a:rPr lang="en-US" sz="3800" dirty="0" err="1" smtClean="0"/>
              <a:t>SaaS</a:t>
            </a:r>
            <a:r>
              <a:rPr lang="en-US" sz="3800" dirty="0" smtClean="0"/>
              <a:t>).</a:t>
            </a:r>
          </a:p>
          <a:p>
            <a:pPr>
              <a:buNone/>
            </a:pPr>
            <a:endParaRPr lang="en-US" sz="3200" dirty="0" smtClean="0"/>
          </a:p>
          <a:p>
            <a:pPr>
              <a:buNone/>
            </a:pPr>
            <a:r>
              <a:rPr lang="en-US" sz="4500" b="1" dirty="0" smtClean="0"/>
              <a:t>2) Platform-as-a-Service </a:t>
            </a:r>
            <a:r>
              <a:rPr lang="en-US" sz="4500" b="1" dirty="0" smtClean="0"/>
              <a:t>(</a:t>
            </a:r>
            <a:r>
              <a:rPr lang="en-US" sz="4500" b="1" dirty="0" err="1" smtClean="0"/>
              <a:t>PaaS</a:t>
            </a:r>
            <a:r>
              <a:rPr lang="en-US" sz="4500" b="1" dirty="0" smtClean="0"/>
              <a:t>).</a:t>
            </a:r>
          </a:p>
          <a:p>
            <a:r>
              <a:rPr lang="en-US" sz="3200" dirty="0" err="1" smtClean="0"/>
              <a:t>PaaS</a:t>
            </a:r>
            <a:r>
              <a:rPr lang="en-US" sz="3200" dirty="0" smtClean="0"/>
              <a:t>: </a:t>
            </a:r>
            <a:r>
              <a:rPr lang="en-US" sz="3200" dirty="0" smtClean="0"/>
              <a:t>Cloud </a:t>
            </a:r>
            <a:r>
              <a:rPr lang="en-US" sz="3200" dirty="0" smtClean="0"/>
              <a:t>platform services, also known as Platform as a </a:t>
            </a:r>
            <a:r>
              <a:rPr lang="en-US" sz="3200" dirty="0" smtClean="0"/>
              <a:t>Service </a:t>
            </a:r>
            <a:r>
              <a:rPr lang="en-US" sz="3200" dirty="0" smtClean="0"/>
              <a:t>(</a:t>
            </a:r>
            <a:r>
              <a:rPr lang="en-US" sz="3200" dirty="0" err="1" smtClean="0"/>
              <a:t>PaaS</a:t>
            </a:r>
            <a:r>
              <a:rPr lang="en-US" sz="3200" dirty="0" smtClean="0"/>
              <a:t>), provide cloud components to certain software while being used mainly for </a:t>
            </a:r>
            <a:r>
              <a:rPr lang="en-US" sz="3200" dirty="0" smtClean="0"/>
              <a:t>applications</a:t>
            </a:r>
            <a:r>
              <a:rPr lang="en-US" sz="3200" dirty="0" smtClean="0"/>
              <a:t>. </a:t>
            </a:r>
            <a:r>
              <a:rPr lang="en-US" sz="3200" dirty="0" err="1" smtClean="0"/>
              <a:t>PaaS</a:t>
            </a:r>
            <a:r>
              <a:rPr lang="en-US" sz="3200" dirty="0" smtClean="0"/>
              <a:t> delivers a framework for developers that they can build upon and use </a:t>
            </a:r>
            <a:r>
              <a:rPr lang="en-US" sz="3200" dirty="0" smtClean="0"/>
              <a:t>to </a:t>
            </a:r>
            <a:r>
              <a:rPr lang="en-US" sz="3200" dirty="0" smtClean="0"/>
              <a:t>create customized applications.</a:t>
            </a:r>
          </a:p>
          <a:p>
            <a:pPr>
              <a:buNone/>
            </a:pPr>
            <a:endParaRPr lang="en-US" sz="4800" dirty="0"/>
          </a:p>
        </p:txBody>
      </p:sp>
      <p:sp>
        <p:nvSpPr>
          <p:cNvPr id="4" name="Title 1">
            <a:extLst>
              <a:ext uri="{FF2B5EF4-FFF2-40B4-BE49-F238E27FC236}">
                <a16:creationId xmlns:a16="http://schemas.microsoft.com/office/drawing/2014/main" xmlns="" id="{92C9295F-E638-4F61-AFE2-CF3E40556031}"/>
              </a:ext>
            </a:extLst>
          </p:cNvPr>
          <p:cNvSpPr>
            <a:spLocks noGrp="1"/>
          </p:cNvSpPr>
          <p:nvPr>
            <p:ph type="title"/>
          </p:nvPr>
        </p:nvSpPr>
        <p:spPr>
          <a:xfrm>
            <a:off x="1524000" y="549829"/>
            <a:ext cx="8671560" cy="682623"/>
          </a:xfrm>
        </p:spPr>
        <p:txBody>
          <a:bodyPr>
            <a:normAutofit/>
          </a:bodyPr>
          <a:lstStyle/>
          <a:p>
            <a:pPr algn="ctr"/>
            <a:r>
              <a:rPr lang="en-US" dirty="0" smtClean="0"/>
              <a:t>APPLICATIONS OF CLOUD OS</a:t>
            </a:r>
            <a:endParaRPr lang="en-US" dirty="0"/>
          </a:p>
        </p:txBody>
      </p:sp>
    </p:spTree>
    <p:extLst>
      <p:ext uri="{BB962C8B-B14F-4D97-AF65-F5344CB8AC3E}">
        <p14:creationId xmlns:p14="http://schemas.microsoft.com/office/powerpoint/2010/main" xmlns="" val="3250550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1080" y="1508760"/>
            <a:ext cx="10058400" cy="3849624"/>
          </a:xfrm>
        </p:spPr>
        <p:txBody>
          <a:bodyPr>
            <a:normAutofit fontScale="25000" lnSpcReduction="20000"/>
          </a:bodyPr>
          <a:lstStyle/>
          <a:p>
            <a:pPr>
              <a:buNone/>
            </a:pPr>
            <a:r>
              <a:rPr lang="en-US" sz="8800" b="1" dirty="0" smtClean="0"/>
              <a:t>3) Hybrid </a:t>
            </a:r>
            <a:r>
              <a:rPr lang="en-US" sz="8800" b="1" dirty="0" smtClean="0"/>
              <a:t>cloud and </a:t>
            </a:r>
            <a:r>
              <a:rPr lang="en-US" sz="8800" b="1" dirty="0" err="1" smtClean="0"/>
              <a:t>multicloud</a:t>
            </a:r>
            <a:r>
              <a:rPr lang="en-US" sz="8800" b="1" dirty="0" smtClean="0"/>
              <a:t>:</a:t>
            </a:r>
            <a:endParaRPr lang="en-US" sz="8800" b="1" dirty="0" smtClean="0"/>
          </a:p>
          <a:p>
            <a:r>
              <a:rPr lang="en-US" sz="7200" dirty="0" smtClean="0"/>
              <a:t>Hybrid cloud is a combination of public and private clouds, usually to orchestrate a </a:t>
            </a:r>
            <a:r>
              <a:rPr lang="en-US" sz="7200" dirty="0" smtClean="0"/>
              <a:t>single </a:t>
            </a:r>
            <a:r>
              <a:rPr lang="en-US" sz="7200" dirty="0" smtClean="0"/>
              <a:t>IT solution between both. ... Multi-cloud entails multiple cloud services from one </a:t>
            </a:r>
            <a:r>
              <a:rPr lang="en-US" sz="7200" dirty="0" smtClean="0"/>
              <a:t>or </a:t>
            </a:r>
            <a:r>
              <a:rPr lang="en-US" sz="7200" dirty="0" smtClean="0"/>
              <a:t>more providers, for example AWS for application workloads and Microsoft Azure for </a:t>
            </a:r>
            <a:r>
              <a:rPr lang="en-US" sz="7200" dirty="0" smtClean="0"/>
              <a:t>enterprise </a:t>
            </a:r>
            <a:r>
              <a:rPr lang="en-US" sz="7200" dirty="0" smtClean="0"/>
              <a:t>database</a:t>
            </a:r>
            <a:r>
              <a:rPr lang="en-US" sz="7200" dirty="0" smtClean="0"/>
              <a:t>.</a:t>
            </a:r>
          </a:p>
          <a:p>
            <a:endParaRPr lang="en-US" sz="4800" dirty="0" smtClean="0"/>
          </a:p>
          <a:p>
            <a:pPr>
              <a:buNone/>
            </a:pPr>
            <a:r>
              <a:rPr lang="en-US" sz="8800" b="1" dirty="0" smtClean="0"/>
              <a:t>4) Test </a:t>
            </a:r>
            <a:r>
              <a:rPr lang="en-US" sz="8800" b="1" dirty="0" smtClean="0"/>
              <a:t>and development</a:t>
            </a:r>
            <a:r>
              <a:rPr lang="en-US" sz="8800" b="1" dirty="0" smtClean="0"/>
              <a:t>.</a:t>
            </a:r>
          </a:p>
          <a:p>
            <a:r>
              <a:rPr lang="en-US" sz="7200" dirty="0" smtClean="0"/>
              <a:t>Cloud testing is a form of software testing in which web applications use cloud computing </a:t>
            </a:r>
            <a:r>
              <a:rPr lang="en-US" sz="7200" dirty="0" smtClean="0"/>
              <a:t>environments </a:t>
            </a:r>
            <a:r>
              <a:rPr lang="en-US" sz="7200" dirty="0" smtClean="0"/>
              <a:t>(a "cloud") to simulate real-world user traffic</a:t>
            </a:r>
            <a:r>
              <a:rPr lang="en-US" sz="7200" dirty="0" smtClean="0"/>
              <a:t>.</a:t>
            </a:r>
          </a:p>
          <a:p>
            <a:endParaRPr lang="en-US" sz="7200" dirty="0" smtClean="0"/>
          </a:p>
          <a:p>
            <a:pPr>
              <a:buNone/>
            </a:pPr>
            <a:r>
              <a:rPr lang="en-US" sz="8800" b="1" dirty="0" smtClean="0"/>
              <a:t>5) Big </a:t>
            </a:r>
            <a:r>
              <a:rPr lang="en-US" sz="8800" b="1" dirty="0" smtClean="0"/>
              <a:t>data </a:t>
            </a:r>
            <a:r>
              <a:rPr lang="en-US" sz="8800" b="1" dirty="0" smtClean="0"/>
              <a:t>analytics:</a:t>
            </a:r>
          </a:p>
          <a:p>
            <a:r>
              <a:rPr lang="en-US" sz="7200" dirty="0" smtClean="0"/>
              <a:t>Big Data Analytics is “the process of examining large data sets containing a variety of </a:t>
            </a:r>
            <a:r>
              <a:rPr lang="en-US" sz="7200" dirty="0" smtClean="0"/>
              <a:t>data </a:t>
            </a:r>
            <a:r>
              <a:rPr lang="en-US" sz="7200" dirty="0" smtClean="0"/>
              <a:t>types – i.e., Big Data – to uncover hidden patterns, unknown correlations, </a:t>
            </a:r>
            <a:r>
              <a:rPr lang="en-US" sz="7200" dirty="0" smtClean="0"/>
              <a:t>market </a:t>
            </a:r>
            <a:r>
              <a:rPr lang="en-US" sz="7200" dirty="0" smtClean="0"/>
              <a:t>trends, customer preferences, and </a:t>
            </a:r>
            <a:endParaRPr lang="en-US" sz="7200" dirty="0" smtClean="0"/>
          </a:p>
          <a:p>
            <a:pPr>
              <a:buNone/>
            </a:pPr>
            <a:r>
              <a:rPr lang="en-US" sz="7200" dirty="0" smtClean="0"/>
              <a:t> </a:t>
            </a:r>
            <a:r>
              <a:rPr lang="en-US" sz="7200" dirty="0" smtClean="0"/>
              <a:t> other </a:t>
            </a:r>
            <a:r>
              <a:rPr lang="en-US" sz="7200" dirty="0" smtClean="0"/>
              <a:t>useful information</a:t>
            </a:r>
            <a:r>
              <a:rPr lang="en-US" sz="7200" dirty="0" smtClean="0"/>
              <a:t>.</a:t>
            </a:r>
            <a:endParaRPr lang="en-US" sz="7200" dirty="0" smtClean="0"/>
          </a:p>
        </p:txBody>
      </p:sp>
      <p:sp>
        <p:nvSpPr>
          <p:cNvPr id="4" name="Title 1">
            <a:extLst>
              <a:ext uri="{FF2B5EF4-FFF2-40B4-BE49-F238E27FC236}">
                <a16:creationId xmlns:a16="http://schemas.microsoft.com/office/drawing/2014/main" xmlns="" id="{92C9295F-E638-4F61-AFE2-CF3E40556031}"/>
              </a:ext>
            </a:extLst>
          </p:cNvPr>
          <p:cNvSpPr>
            <a:spLocks noGrp="1"/>
          </p:cNvSpPr>
          <p:nvPr>
            <p:ph type="title"/>
          </p:nvPr>
        </p:nvSpPr>
        <p:spPr>
          <a:xfrm>
            <a:off x="1524000" y="549829"/>
            <a:ext cx="8671560" cy="682623"/>
          </a:xfrm>
        </p:spPr>
        <p:txBody>
          <a:bodyPr>
            <a:normAutofit/>
          </a:bodyPr>
          <a:lstStyle/>
          <a:p>
            <a:pPr algn="ctr"/>
            <a:r>
              <a:rPr lang="en-US" dirty="0" smtClean="0"/>
              <a:t>APPLICATIONS OF CLOUD OS</a:t>
            </a:r>
            <a:endParaRPr lang="en-US" dirty="0"/>
          </a:p>
        </p:txBody>
      </p:sp>
    </p:spTree>
    <p:extLst>
      <p:ext uri="{BB962C8B-B14F-4D97-AF65-F5344CB8AC3E}">
        <p14:creationId xmlns:p14="http://schemas.microsoft.com/office/powerpoint/2010/main" xmlns="" val="3250550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1080" y="1691640"/>
            <a:ext cx="10058400" cy="4632960"/>
          </a:xfrm>
        </p:spPr>
        <p:txBody>
          <a:bodyPr>
            <a:normAutofit fontScale="32500" lnSpcReduction="20000"/>
          </a:bodyPr>
          <a:lstStyle/>
          <a:p>
            <a:pPr>
              <a:buNone/>
            </a:pPr>
            <a:r>
              <a:rPr lang="en-US" sz="6200" b="1" dirty="0" smtClean="0"/>
              <a:t>6) Cloud storage</a:t>
            </a:r>
            <a:r>
              <a:rPr lang="en-US" sz="4800" dirty="0" smtClean="0"/>
              <a:t>:</a:t>
            </a:r>
            <a:endParaRPr lang="en-US" sz="4800" dirty="0" smtClean="0"/>
          </a:p>
          <a:p>
            <a:r>
              <a:rPr lang="en-US" sz="5500" dirty="0" smtClean="0"/>
              <a:t>Cloud storage involves stashing data on hardware in a remote physical location, </a:t>
            </a:r>
            <a:r>
              <a:rPr lang="en-US" sz="5500" dirty="0" smtClean="0"/>
              <a:t>which </a:t>
            </a:r>
            <a:r>
              <a:rPr lang="en-US" sz="5500" dirty="0" smtClean="0"/>
              <a:t>can be accessed from any device via the internet. Clients send files to a data </a:t>
            </a:r>
            <a:r>
              <a:rPr lang="en-US" sz="5500" dirty="0" smtClean="0"/>
              <a:t>server </a:t>
            </a:r>
            <a:r>
              <a:rPr lang="en-US" sz="5500" dirty="0" smtClean="0"/>
              <a:t>maintained by a cloud provider instead of (or as well as) storing it on their </a:t>
            </a:r>
            <a:r>
              <a:rPr lang="en-US" sz="5500" dirty="0" smtClean="0"/>
              <a:t>own </a:t>
            </a:r>
            <a:r>
              <a:rPr lang="en-US" sz="5500" dirty="0" smtClean="0"/>
              <a:t>hard drives</a:t>
            </a:r>
          </a:p>
          <a:p>
            <a:pPr>
              <a:buNone/>
            </a:pPr>
            <a:r>
              <a:rPr lang="en-US" sz="6200" b="1" dirty="0" smtClean="0"/>
              <a:t>7) Disaster recovery</a:t>
            </a:r>
            <a:r>
              <a:rPr lang="en-US" sz="6200" b="1" dirty="0" smtClean="0"/>
              <a:t>:</a:t>
            </a:r>
            <a:endParaRPr lang="en-US" sz="6200" b="1" dirty="0" smtClean="0"/>
          </a:p>
          <a:p>
            <a:r>
              <a:rPr lang="en-US" sz="5500" dirty="0" smtClean="0"/>
              <a:t>Disaster recovery (DR) is an area of security planning that aims to protect an organization </a:t>
            </a:r>
            <a:r>
              <a:rPr lang="en-US" sz="5500" dirty="0" smtClean="0"/>
              <a:t>from </a:t>
            </a:r>
            <a:r>
              <a:rPr lang="en-US" sz="5500" dirty="0" smtClean="0"/>
              <a:t>the effects of significant negative events. Having a disaster recovery strategy in </a:t>
            </a:r>
            <a:r>
              <a:rPr lang="en-US" sz="5500" dirty="0" smtClean="0"/>
              <a:t>place </a:t>
            </a:r>
            <a:r>
              <a:rPr lang="en-US" sz="5500" dirty="0" smtClean="0"/>
              <a:t>enables an organization to maintain or quickly resume mission-critical functions </a:t>
            </a:r>
            <a:r>
              <a:rPr lang="en-US" sz="5500" dirty="0" smtClean="0"/>
              <a:t>following </a:t>
            </a:r>
            <a:r>
              <a:rPr lang="en-US" sz="5500" dirty="0" smtClean="0"/>
              <a:t>a disruption.</a:t>
            </a:r>
          </a:p>
          <a:p>
            <a:pPr>
              <a:buNone/>
            </a:pPr>
            <a:r>
              <a:rPr lang="en-US" sz="6200" b="1" dirty="0" smtClean="0"/>
              <a:t>8) Data backup:</a:t>
            </a:r>
          </a:p>
          <a:p>
            <a:r>
              <a:rPr lang="en-US" sz="5500" dirty="0" smtClean="0"/>
              <a:t>A data backup is the result of copying or archiving files and folders for the purpose of </a:t>
            </a:r>
            <a:r>
              <a:rPr lang="en-US" sz="5500" dirty="0" smtClean="0"/>
              <a:t>being </a:t>
            </a:r>
            <a:r>
              <a:rPr lang="en-US" sz="5500" dirty="0" smtClean="0"/>
              <a:t>able to restore them in case of data loss. Data loss can be caused by many things </a:t>
            </a:r>
            <a:r>
              <a:rPr lang="en-US" sz="5500" dirty="0" smtClean="0"/>
              <a:t>ranging </a:t>
            </a:r>
            <a:r>
              <a:rPr lang="en-US" sz="5500" dirty="0" smtClean="0"/>
              <a:t>from computer viruses to hardware failures to file corruption to fire, flood, or </a:t>
            </a:r>
            <a:r>
              <a:rPr lang="en-US" sz="5500" dirty="0" smtClean="0"/>
              <a:t>theft </a:t>
            </a:r>
            <a:r>
              <a:rPr lang="en-US" sz="5500" dirty="0" smtClean="0"/>
              <a:t>(etc).</a:t>
            </a:r>
          </a:p>
          <a:p>
            <a:pPr>
              <a:buNone/>
            </a:pPr>
            <a:endParaRPr lang="en-US" sz="4800" dirty="0" smtClean="0"/>
          </a:p>
        </p:txBody>
      </p:sp>
      <p:sp>
        <p:nvSpPr>
          <p:cNvPr id="4" name="Title 1">
            <a:extLst>
              <a:ext uri="{FF2B5EF4-FFF2-40B4-BE49-F238E27FC236}">
                <a16:creationId xmlns:a16="http://schemas.microsoft.com/office/drawing/2014/main" xmlns="" id="{92C9295F-E638-4F61-AFE2-CF3E40556031}"/>
              </a:ext>
            </a:extLst>
          </p:cNvPr>
          <p:cNvSpPr>
            <a:spLocks noGrp="1"/>
          </p:cNvSpPr>
          <p:nvPr>
            <p:ph type="title"/>
          </p:nvPr>
        </p:nvSpPr>
        <p:spPr>
          <a:xfrm>
            <a:off x="1524000" y="549829"/>
            <a:ext cx="8671560" cy="682623"/>
          </a:xfrm>
        </p:spPr>
        <p:txBody>
          <a:bodyPr>
            <a:normAutofit/>
          </a:bodyPr>
          <a:lstStyle/>
          <a:p>
            <a:pPr algn="ctr"/>
            <a:r>
              <a:rPr lang="en-US" dirty="0" smtClean="0"/>
              <a:t>APPLICATIONS OF CLOUD OS</a:t>
            </a:r>
            <a:endParaRPr lang="en-US" dirty="0"/>
          </a:p>
        </p:txBody>
      </p:sp>
    </p:spTree>
    <p:extLst>
      <p:ext uri="{BB962C8B-B14F-4D97-AF65-F5344CB8AC3E}">
        <p14:creationId xmlns:p14="http://schemas.microsoft.com/office/powerpoint/2010/main" xmlns="" val="3250550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482173-9CCA-4712-ADB8-0B7F4824ABF7}"/>
              </a:ext>
            </a:extLst>
          </p:cNvPr>
          <p:cNvSpPr>
            <a:spLocks noGrp="1"/>
          </p:cNvSpPr>
          <p:nvPr>
            <p:ph type="title"/>
          </p:nvPr>
        </p:nvSpPr>
        <p:spPr>
          <a:xfrm>
            <a:off x="1066800" y="429234"/>
            <a:ext cx="10058400" cy="957606"/>
          </a:xfrm>
        </p:spPr>
        <p:txBody>
          <a:bodyPr/>
          <a:lstStyle/>
          <a:p>
            <a:r>
              <a:rPr lang="en-US" dirty="0" smtClean="0"/>
              <a:t> CLOUD COMPUTING ARCHITECTURE</a:t>
            </a:r>
            <a:endParaRPr lang="x-none" dirty="0"/>
          </a:p>
        </p:txBody>
      </p:sp>
      <p:pic>
        <p:nvPicPr>
          <p:cNvPr id="7" name="Picture 6" descr="iOS ARCHITECTURE.jpg"/>
          <p:cNvPicPr>
            <a:picLocks noChangeAspect="1"/>
          </p:cNvPicPr>
          <p:nvPr/>
        </p:nvPicPr>
        <p:blipFill>
          <a:blip r:embed="rId2"/>
          <a:stretch>
            <a:fillRect/>
          </a:stretch>
        </p:blipFill>
        <p:spPr>
          <a:xfrm>
            <a:off x="8979217" y="1302067"/>
            <a:ext cx="2679383" cy="3071813"/>
          </a:xfrm>
          <a:prstGeom prst="rect">
            <a:avLst/>
          </a:prstGeom>
        </p:spPr>
      </p:pic>
      <p:sp>
        <p:nvSpPr>
          <p:cNvPr id="4" name="Content Placeholder 3"/>
          <p:cNvSpPr>
            <a:spLocks noGrp="1"/>
          </p:cNvSpPr>
          <p:nvPr>
            <p:ph idx="1"/>
          </p:nvPr>
        </p:nvSpPr>
        <p:spPr>
          <a:xfrm>
            <a:off x="1066800" y="1249680"/>
            <a:ext cx="10058400" cy="5120640"/>
          </a:xfrm>
        </p:spPr>
        <p:txBody>
          <a:bodyPr>
            <a:normAutofit lnSpcReduction="10000"/>
          </a:bodyPr>
          <a:lstStyle/>
          <a:p>
            <a:r>
              <a:rPr lang="en-US" dirty="0" smtClean="0"/>
              <a:t>Cloud computing architecture consists of many loosely coupled cloud components.</a:t>
            </a:r>
          </a:p>
          <a:p>
            <a:r>
              <a:rPr lang="en-US" dirty="0" smtClean="0"/>
              <a:t>The architecture is mainly divides the cloud architecture into two </a:t>
            </a:r>
            <a:r>
              <a:rPr lang="en-US" dirty="0" smtClean="0"/>
              <a:t>parts</a:t>
            </a:r>
            <a:endParaRPr lang="en-US" dirty="0" smtClean="0"/>
          </a:p>
          <a:p>
            <a:pPr>
              <a:buNone/>
            </a:pPr>
            <a:r>
              <a:rPr lang="en-US" dirty="0" smtClean="0"/>
              <a:t>  Each </a:t>
            </a:r>
            <a:r>
              <a:rPr lang="en-US" dirty="0" smtClean="0"/>
              <a:t>end is connected to others through a network, generally to the </a:t>
            </a:r>
            <a:r>
              <a:rPr lang="en-US" dirty="0" smtClean="0"/>
              <a:t>Internet:</a:t>
            </a:r>
          </a:p>
          <a:p>
            <a:pPr>
              <a:buNone/>
            </a:pPr>
            <a:r>
              <a:rPr lang="en-US" dirty="0" smtClean="0"/>
              <a:t>1) Front End</a:t>
            </a:r>
          </a:p>
          <a:p>
            <a:pPr>
              <a:buNone/>
            </a:pPr>
            <a:r>
              <a:rPr lang="en-US" dirty="0" smtClean="0"/>
              <a:t>   The front end is the side of computer user or client.</a:t>
            </a:r>
          </a:p>
          <a:p>
            <a:pPr>
              <a:buNone/>
            </a:pPr>
            <a:r>
              <a:rPr lang="en-US" dirty="0" smtClean="0"/>
              <a:t>   It </a:t>
            </a:r>
            <a:r>
              <a:rPr lang="en-US" dirty="0" smtClean="0"/>
              <a:t>involves the interfaces and the applications that </a:t>
            </a:r>
            <a:endParaRPr lang="en-US" dirty="0" smtClean="0"/>
          </a:p>
          <a:p>
            <a:pPr>
              <a:buNone/>
            </a:pPr>
            <a:r>
              <a:rPr lang="en-US" dirty="0" smtClean="0"/>
              <a:t> </a:t>
            </a:r>
            <a:r>
              <a:rPr lang="en-US" dirty="0" smtClean="0"/>
              <a:t>  are </a:t>
            </a:r>
            <a:r>
              <a:rPr lang="en-US" dirty="0" smtClean="0"/>
              <a:t>necessary to access the Cloud Computing </a:t>
            </a:r>
            <a:r>
              <a:rPr lang="en-US" dirty="0" smtClean="0"/>
              <a:t>  </a:t>
            </a:r>
          </a:p>
          <a:p>
            <a:pPr>
              <a:buNone/>
            </a:pPr>
            <a:r>
              <a:rPr lang="en-US" dirty="0" smtClean="0"/>
              <a:t>   system.</a:t>
            </a:r>
          </a:p>
          <a:p>
            <a:pPr>
              <a:buNone/>
            </a:pPr>
            <a:r>
              <a:rPr lang="en-US" dirty="0" smtClean="0"/>
              <a:t>2) Back End</a:t>
            </a:r>
          </a:p>
          <a:p>
            <a:pPr>
              <a:buNone/>
            </a:pPr>
            <a:r>
              <a:rPr lang="en-US" dirty="0" smtClean="0"/>
              <a:t>   The </a:t>
            </a:r>
            <a:r>
              <a:rPr lang="en-US" dirty="0" smtClean="0"/>
              <a:t>back end is the cloud section of the system.</a:t>
            </a:r>
          </a:p>
          <a:p>
            <a:pPr>
              <a:buNone/>
            </a:pPr>
            <a:r>
              <a:rPr lang="en-US" dirty="0" smtClean="0"/>
              <a:t>   It </a:t>
            </a:r>
            <a:r>
              <a:rPr lang="en-US" dirty="0" smtClean="0"/>
              <a:t>involves all the resources which are necessary to give Cloud computing services.</a:t>
            </a:r>
          </a:p>
          <a:p>
            <a:pPr>
              <a:buNone/>
            </a:pPr>
            <a:r>
              <a:rPr lang="en-US" dirty="0" smtClean="0"/>
              <a:t>   It </a:t>
            </a:r>
            <a:r>
              <a:rPr lang="en-US" dirty="0" smtClean="0"/>
              <a:t>includes huge data storage, virtual machines, security mechanism, services, deployment models, </a:t>
            </a:r>
          </a:p>
          <a:p>
            <a:pPr>
              <a:buNone/>
            </a:pPr>
            <a:r>
              <a:rPr lang="en-US" dirty="0" smtClean="0"/>
              <a:t>   servers </a:t>
            </a:r>
            <a:r>
              <a:rPr lang="en-US" dirty="0" smtClean="0"/>
              <a:t>etc.</a:t>
            </a:r>
          </a:p>
          <a:p>
            <a:pPr>
              <a:buNone/>
            </a:pPr>
            <a:r>
              <a:rPr lang="en-US" dirty="0" smtClean="0"/>
              <a:t>   To </a:t>
            </a:r>
            <a:r>
              <a:rPr lang="en-US" dirty="0" smtClean="0"/>
              <a:t>give built-in security mechanism, traffic control and protocols is the responsibility of the back </a:t>
            </a:r>
            <a:endParaRPr lang="en-US" dirty="0" smtClean="0"/>
          </a:p>
          <a:p>
            <a:pPr>
              <a:buNone/>
            </a:pPr>
            <a:r>
              <a:rPr lang="en-US" dirty="0" smtClean="0"/>
              <a:t> </a:t>
            </a:r>
            <a:r>
              <a:rPr lang="en-US" dirty="0" smtClean="0"/>
              <a:t>  end</a:t>
            </a:r>
            <a:r>
              <a:rPr lang="en-US" dirty="0" smtClean="0"/>
              <a:t>.</a:t>
            </a:r>
          </a:p>
          <a:p>
            <a:pPr>
              <a:buNone/>
            </a:pPr>
            <a:endParaRPr lang="en-US" dirty="0" smtClean="0"/>
          </a:p>
          <a:p>
            <a:pPr>
              <a:buNone/>
            </a:pPr>
            <a:endParaRPr lang="en-US" dirty="0" smtClean="0"/>
          </a:p>
          <a:p>
            <a:pPr>
              <a:buNone/>
            </a:pPr>
            <a:endParaRPr lang="en-US" dirty="0" smtClean="0"/>
          </a:p>
          <a:p>
            <a:pPr>
              <a:buNone/>
            </a:pPr>
            <a:endParaRPr lang="en-US" dirty="0"/>
          </a:p>
        </p:txBody>
      </p:sp>
    </p:spTree>
    <p:extLst>
      <p:ext uri="{BB962C8B-B14F-4D97-AF65-F5344CB8AC3E}">
        <p14:creationId xmlns:p14="http://schemas.microsoft.com/office/powerpoint/2010/main" xmlns="" val="517713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273D64-FD20-41EE-8B12-F64A1CAC696E}"/>
              </a:ext>
            </a:extLst>
          </p:cNvPr>
          <p:cNvSpPr>
            <a:spLocks noGrp="1"/>
          </p:cNvSpPr>
          <p:nvPr>
            <p:ph type="title"/>
          </p:nvPr>
        </p:nvSpPr>
        <p:spPr/>
        <p:txBody>
          <a:bodyPr/>
          <a:lstStyle/>
          <a:p>
            <a:r>
              <a:rPr lang="en-US" dirty="0" smtClean="0"/>
              <a:t>CPU SCHEDULING IN CLOUD COMPUTING:</a:t>
            </a:r>
            <a:endParaRPr lang="x-none" dirty="0"/>
          </a:p>
        </p:txBody>
      </p:sp>
      <p:sp>
        <p:nvSpPr>
          <p:cNvPr id="4" name="Content Placeholder 3"/>
          <p:cNvSpPr>
            <a:spLocks noGrp="1"/>
          </p:cNvSpPr>
          <p:nvPr>
            <p:ph idx="1"/>
          </p:nvPr>
        </p:nvSpPr>
        <p:spPr/>
        <p:txBody>
          <a:bodyPr>
            <a:normAutofit/>
          </a:bodyPr>
          <a:lstStyle/>
          <a:p>
            <a:r>
              <a:rPr lang="en-US" sz="2800" dirty="0" smtClean="0"/>
              <a:t>In cloud computing, fine-grained virtual CPU scheduling techniques are essential in hiding physical resources from running applications and mitigating the decrease in performance upon virtualization. However, evaluating and predicting the behaviors of virtual processors is getting harder because of the diverse Q </a:t>
            </a:r>
            <a:r>
              <a:rPr lang="en-US" sz="2800" dirty="0" err="1" smtClean="0"/>
              <a:t>oS</a:t>
            </a:r>
            <a:r>
              <a:rPr lang="en-US" sz="2800" dirty="0" smtClean="0"/>
              <a:t> requirements of cloud applications.</a:t>
            </a:r>
            <a:endParaRPr lang="en-US" sz="2800" dirty="0"/>
          </a:p>
        </p:txBody>
      </p:sp>
    </p:spTree>
    <p:extLst>
      <p:ext uri="{BB962C8B-B14F-4D97-AF65-F5344CB8AC3E}">
        <p14:creationId xmlns:p14="http://schemas.microsoft.com/office/powerpoint/2010/main" xmlns="" val="28980780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Avenir Next LT Pro Light"/>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xmlns="" name="SavonVTI" id="{A72E8C35-66DD-49F8-AF66-813F19B983AE}" vid="{93CCBC76-B7A1-4C3D-93EA-5CE34C4670F9}"/>
    </a:ext>
  </a:extLst>
</a:theme>
</file>

<file path=ppt/theme/themeOverride1.xml><?xml version="1.0" encoding="utf-8"?>
<a:themeOverride xmlns:a="http://schemas.openxmlformats.org/drawingml/2006/main">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2.xml><?xml version="1.0" encoding="utf-8"?>
<a:themeOverride xmlns:a="http://schemas.openxmlformats.org/drawingml/2006/main">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3.xml><?xml version="1.0" encoding="utf-8"?>
<a:themeOverride xmlns:a="http://schemas.openxmlformats.org/drawingml/2006/main">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975FBC4-9D33-46BE-911D-419763BA9AF9}">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294F055B-D391-44D3-A87A-BCD07BD5A31C}">
  <ds:schemaRefs>
    <ds:schemaRef ds:uri="http://schemas.microsoft.com/sharepoint/v3/contenttype/forms"/>
  </ds:schemaRefs>
</ds:datastoreItem>
</file>

<file path=customXml/itemProps3.xml><?xml version="1.0" encoding="utf-8"?>
<ds:datastoreItem xmlns:ds="http://schemas.openxmlformats.org/officeDocument/2006/customXml" ds:itemID="{26DBD101-FC0A-4B21-82B0-57CAA7AEEC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{E9C349CA-BA7A-4CF8-95A4-D49534130FD1}tf56219246_win32</Template>
  <TotalTime>260</TotalTime>
  <Words>1467</Words>
  <Application>Microsoft Office PowerPoint</Application>
  <PresentationFormat>Custom</PresentationFormat>
  <Paragraphs>81</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SavonVTI</vt:lpstr>
      <vt:lpstr>ClOUD COMPUTING OS</vt:lpstr>
      <vt:lpstr>INTRODUCTION</vt:lpstr>
      <vt:lpstr>IMPORTANCE OF CLOUD OS</vt:lpstr>
      <vt:lpstr>LINUX OS IN CLOUD COMPUTING</vt:lpstr>
      <vt:lpstr>APPLICATIONS OF CLOUD OS</vt:lpstr>
      <vt:lpstr>APPLICATIONS OF CLOUD OS</vt:lpstr>
      <vt:lpstr>APPLICATIONS OF CLOUD OS</vt:lpstr>
      <vt:lpstr> CLOUD COMPUTING ARCHITECTURE</vt:lpstr>
      <vt:lpstr>CPU SCHEDULING IN CLOUD COMPUTING:</vt:lpstr>
      <vt:lpstr>DEAD LOCK IN CLOUD COMPUTING:</vt:lpstr>
      <vt:lpstr> MEMORY MANAGEMENT IN CLOUD COMPUTING:</vt:lpstr>
      <vt:lpstr> MEMORY MANAGEMENT IN CLOUD COMPUTING:</vt:lpstr>
      <vt:lpstr> MEMORY MANAGEMENT TECHNQUES IN CLOUD     COMPUTING:</vt:lpstr>
      <vt:lpstr>OVERVIEW:</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MANAGEMENT SYSTEM</dc:title>
  <dc:creator>Ali</dc:creator>
  <cp:lastModifiedBy>shoaib ahmed</cp:lastModifiedBy>
  <cp:revision>41</cp:revision>
  <dcterms:created xsi:type="dcterms:W3CDTF">2021-04-20T11:57:20Z</dcterms:created>
  <dcterms:modified xsi:type="dcterms:W3CDTF">2021-04-21T22:29:01Z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