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1" r:id="rId5"/>
    <p:sldId id="262" r:id="rId6"/>
    <p:sldId id="263" r:id="rId7"/>
    <p:sldId id="264" r:id="rId8"/>
    <p:sldId id="265" r:id="rId9"/>
    <p:sldId id="266" r:id="rId10"/>
    <p:sldId id="267" r:id="rId11"/>
    <p:sldId id="268" r:id="rId12"/>
    <p:sldId id="270" r:id="rId13"/>
    <p:sldId id="271" r:id="rId14"/>
    <p:sldId id="269"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1C12FA3-8359-49A5-813A-ECDFDF6ADA2D}" type="datetimeFigureOut">
              <a:rPr lang="en-US" smtClean="0"/>
              <a:pPr/>
              <a:t>6/21/2020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A520D-BF05-4DE0-9DE6-41C6048B457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C12FA3-8359-49A5-813A-ECDFDF6ADA2D}" type="datetimeFigureOut">
              <a:rPr lang="en-US" smtClean="0"/>
              <a:pPr/>
              <a:t>6/21/2020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A520D-BF05-4DE0-9DE6-41C6048B457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C12FA3-8359-49A5-813A-ECDFDF6ADA2D}" type="datetimeFigureOut">
              <a:rPr lang="en-US" smtClean="0"/>
              <a:pPr/>
              <a:t>6/21/2020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A520D-BF05-4DE0-9DE6-41C6048B457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C12FA3-8359-49A5-813A-ECDFDF6ADA2D}" type="datetimeFigureOut">
              <a:rPr lang="en-US" smtClean="0"/>
              <a:pPr/>
              <a:t>6/21/2020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A520D-BF05-4DE0-9DE6-41C6048B457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C12FA3-8359-49A5-813A-ECDFDF6ADA2D}" type="datetimeFigureOut">
              <a:rPr lang="en-US" smtClean="0"/>
              <a:pPr/>
              <a:t>6/21/2020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A520D-BF05-4DE0-9DE6-41C6048B457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1C12FA3-8359-49A5-813A-ECDFDF6ADA2D}" type="datetimeFigureOut">
              <a:rPr lang="en-US" smtClean="0"/>
              <a:pPr/>
              <a:t>6/21/2020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A520D-BF05-4DE0-9DE6-41C6048B457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1C12FA3-8359-49A5-813A-ECDFDF6ADA2D}" type="datetimeFigureOut">
              <a:rPr lang="en-US" smtClean="0"/>
              <a:pPr/>
              <a:t>6/21/2020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4A520D-BF05-4DE0-9DE6-41C6048B457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1C12FA3-8359-49A5-813A-ECDFDF6ADA2D}" type="datetimeFigureOut">
              <a:rPr lang="en-US" smtClean="0"/>
              <a:pPr/>
              <a:t>6/21/2020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4A520D-BF05-4DE0-9DE6-41C6048B457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C12FA3-8359-49A5-813A-ECDFDF6ADA2D}" type="datetimeFigureOut">
              <a:rPr lang="en-US" smtClean="0"/>
              <a:pPr/>
              <a:t>6/21/2020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4A520D-BF05-4DE0-9DE6-41C6048B457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C12FA3-8359-49A5-813A-ECDFDF6ADA2D}" type="datetimeFigureOut">
              <a:rPr lang="en-US" smtClean="0"/>
              <a:pPr/>
              <a:t>6/21/2020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A520D-BF05-4DE0-9DE6-41C6048B457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C12FA3-8359-49A5-813A-ECDFDF6ADA2D}" type="datetimeFigureOut">
              <a:rPr lang="en-US" smtClean="0"/>
              <a:pPr/>
              <a:t>6/21/2020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A520D-BF05-4DE0-9DE6-41C6048B457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C12FA3-8359-49A5-813A-ECDFDF6ADA2D}" type="datetimeFigureOut">
              <a:rPr lang="en-US" smtClean="0"/>
              <a:pPr/>
              <a:t>6/21/2020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4A520D-BF05-4DE0-9DE6-41C6048B457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jpeg"/></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14400"/>
            <a:ext cx="7772400" cy="3810000"/>
          </a:xfrm>
        </p:spPr>
        <p:txBody>
          <a:bodyPr>
            <a:normAutofit/>
          </a:bodyPr>
          <a:lstStyle/>
          <a:p>
            <a:r>
              <a:rPr lang="en-US" sz="6000" b="1" dirty="0" smtClean="0"/>
              <a:t>CA </a:t>
            </a:r>
            <a:r>
              <a:rPr lang="en-US" sz="6000" b="1" dirty="0" smtClean="0"/>
              <a:t>LAB</a:t>
            </a:r>
            <a:r>
              <a:rPr lang="en-US" sz="6000" b="1" dirty="0" smtClean="0"/>
              <a:t> 5</a:t>
            </a:r>
            <a:endParaRPr lang="en-US" sz="6000" b="1" dirty="0"/>
          </a:p>
        </p:txBody>
      </p:sp>
      <p:sp>
        <p:nvSpPr>
          <p:cNvPr id="3" name="Subtitle 2"/>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5400" dirty="0" smtClean="0"/>
              <a:t/>
            </a:r>
            <a:br>
              <a:rPr lang="en-US" sz="5400" dirty="0" smtClean="0"/>
            </a:br>
            <a:r>
              <a:rPr lang="en-US" sz="5400" b="1" i="1" dirty="0" smtClean="0"/>
              <a:t>Analog </a:t>
            </a:r>
            <a:r>
              <a:rPr lang="en-US" sz="5400" b="1" i="1" dirty="0" err="1" smtClean="0"/>
              <a:t>vs</a:t>
            </a:r>
            <a:r>
              <a:rPr lang="en-US" sz="5400" b="1" i="1" dirty="0" smtClean="0"/>
              <a:t> Digital Processing</a:t>
            </a:r>
            <a:r>
              <a:rPr lang="en-US" sz="5400" dirty="0" smtClean="0"/>
              <a:t/>
            </a:r>
            <a:br>
              <a:rPr lang="en-US" sz="5400" dirty="0" smtClean="0"/>
            </a:br>
            <a:endParaRPr lang="en-US" sz="5400" dirty="0"/>
          </a:p>
        </p:txBody>
      </p:sp>
      <p:sp>
        <p:nvSpPr>
          <p:cNvPr id="3" name="Content Placeholder 2"/>
          <p:cNvSpPr>
            <a:spLocks noGrp="1"/>
          </p:cNvSpPr>
          <p:nvPr>
            <p:ph idx="1"/>
          </p:nvPr>
        </p:nvSpPr>
        <p:spPr/>
        <p:txBody>
          <a:bodyPr/>
          <a:lstStyle/>
          <a:p>
            <a:pPr>
              <a:buFont typeface="Wingdings" pitchFamily="2" charset="2"/>
              <a:buChar char="Ø"/>
            </a:pPr>
            <a:r>
              <a:rPr lang="en-US" dirty="0" smtClean="0"/>
              <a:t>Digital processing is discrete. When an input changes, there is a delay until the system registers the change. The length of this delay is determined by the "sampling frequency" and is controlled by a clock.</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5400" b="1" i="1" dirty="0" smtClean="0"/>
              <a:t/>
            </a:r>
            <a:br>
              <a:rPr lang="en-US" sz="5400" b="1" i="1" dirty="0" smtClean="0"/>
            </a:br>
            <a:r>
              <a:rPr lang="en-US" sz="5400" b="1" i="1" dirty="0" smtClean="0"/>
              <a:t>Analog </a:t>
            </a:r>
            <a:r>
              <a:rPr lang="en-US" sz="5400" b="1" i="1" dirty="0" err="1" smtClean="0"/>
              <a:t>vs</a:t>
            </a:r>
            <a:r>
              <a:rPr lang="en-US" sz="5400" b="1" i="1" dirty="0" smtClean="0"/>
              <a:t> Digital Processing</a:t>
            </a:r>
            <a:br>
              <a:rPr lang="en-US" sz="5400" b="1" i="1" dirty="0" smtClean="0"/>
            </a:br>
            <a:endParaRPr lang="en-US" sz="5400" b="1" i="1" dirty="0"/>
          </a:p>
        </p:txBody>
      </p:sp>
      <p:sp>
        <p:nvSpPr>
          <p:cNvPr id="3" name="Content Placeholder 2"/>
          <p:cNvSpPr>
            <a:spLocks noGrp="1"/>
          </p:cNvSpPr>
          <p:nvPr>
            <p:ph idx="1"/>
          </p:nvPr>
        </p:nvSpPr>
        <p:spPr/>
        <p:txBody>
          <a:bodyPr>
            <a:normAutofit/>
          </a:bodyPr>
          <a:lstStyle/>
          <a:p>
            <a:pPr>
              <a:buNone/>
            </a:pPr>
            <a:r>
              <a:rPr lang="en-US" dirty="0" smtClean="0"/>
              <a:t>2) </a:t>
            </a:r>
            <a:r>
              <a:rPr lang="en-US" sz="2800" dirty="0" smtClean="0"/>
              <a:t>How they affect resolution:</a:t>
            </a:r>
          </a:p>
          <a:p>
            <a:pPr>
              <a:buFont typeface="Wingdings" pitchFamily="2" charset="2"/>
              <a:buChar char="Ø"/>
            </a:pPr>
            <a:r>
              <a:rPr lang="en-US" sz="2800" dirty="0" smtClean="0"/>
              <a:t>Analog processing has a theoretically infinite resolution as the signal is not rounded. Like any infinite number, this infinite resolution is never achievable in practice.</a:t>
            </a:r>
          </a:p>
          <a:p>
            <a:pPr>
              <a:buFont typeface="Wingdings" pitchFamily="2" charset="2"/>
              <a:buChar char="Ø"/>
            </a:pPr>
            <a:r>
              <a:rPr lang="en-US" sz="2800" dirty="0" smtClean="0"/>
              <a:t>Digital processing can only handle signals which are represented as 0 or 1 (on/off). All signals must be reduced to a binary number, which involves rounding the value.</a:t>
            </a:r>
            <a:endParaRPr lang="en-US" sz="28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a:defRPr/>
            </a:pPr>
            <a:r>
              <a:rPr lang="en-US" sz="4000" b="1" cap="all" dirty="0" smtClean="0"/>
              <a:t>Analog sensors</a:t>
            </a:r>
            <a:endParaRPr lang="en-US" sz="4000" cap="all" dirty="0" smtClean="0"/>
          </a:p>
        </p:txBody>
      </p:sp>
      <p:pic>
        <p:nvPicPr>
          <p:cNvPr id="3075" name="Picture 7" descr="http://1.bp.blogspot.com/_becES0hCzzM/S7W97mmzg2I/AAAAAAAAAbk/SXneK93O4Y0/s1600/lm35.jpg"/>
          <p:cNvPicPr>
            <a:picLocks noChangeAspect="1" noChangeArrowheads="1"/>
          </p:cNvPicPr>
          <p:nvPr/>
        </p:nvPicPr>
        <p:blipFill>
          <a:blip r:embed="rId2"/>
          <a:srcRect/>
          <a:stretch>
            <a:fillRect/>
          </a:stretch>
        </p:blipFill>
        <p:spPr bwMode="auto">
          <a:xfrm>
            <a:off x="914400" y="1676400"/>
            <a:ext cx="1422400" cy="1066800"/>
          </a:xfrm>
          <a:prstGeom prst="rect">
            <a:avLst/>
          </a:prstGeom>
          <a:noFill/>
          <a:ln w="9525">
            <a:noFill/>
            <a:miter lim="800000"/>
            <a:headEnd/>
            <a:tailEnd/>
          </a:ln>
        </p:spPr>
      </p:pic>
      <p:sp>
        <p:nvSpPr>
          <p:cNvPr id="3076" name="TextBox 6"/>
          <p:cNvSpPr txBox="1">
            <a:spLocks noChangeArrowheads="1"/>
          </p:cNvSpPr>
          <p:nvPr/>
        </p:nvSpPr>
        <p:spPr bwMode="auto">
          <a:xfrm>
            <a:off x="2362200" y="1676400"/>
            <a:ext cx="5105400" cy="1200150"/>
          </a:xfrm>
          <a:prstGeom prst="rect">
            <a:avLst/>
          </a:prstGeom>
          <a:noFill/>
          <a:ln w="9525">
            <a:noFill/>
            <a:miter lim="800000"/>
            <a:headEnd/>
            <a:tailEnd/>
          </a:ln>
        </p:spPr>
        <p:txBody>
          <a:bodyPr>
            <a:spAutoFit/>
          </a:bodyPr>
          <a:lstStyle/>
          <a:p>
            <a:r>
              <a:rPr lang="en-US"/>
              <a:t>LM35: Digital Thermometer</a:t>
            </a:r>
          </a:p>
          <a:p>
            <a:r>
              <a:rPr lang="en-US"/>
              <a:t>Output Type: Analog</a:t>
            </a:r>
          </a:p>
          <a:p>
            <a:r>
              <a:rPr lang="en-US"/>
              <a:t>Output Scale: 10mV / °C</a:t>
            </a:r>
          </a:p>
          <a:p>
            <a:endParaRPr lang="en-US"/>
          </a:p>
        </p:txBody>
      </p:sp>
      <p:pic>
        <p:nvPicPr>
          <p:cNvPr id="3077" name="Picture 8"/>
          <p:cNvPicPr>
            <a:picLocks noChangeAspect="1" noChangeArrowheads="1"/>
          </p:cNvPicPr>
          <p:nvPr/>
        </p:nvPicPr>
        <p:blipFill>
          <a:blip r:embed="rId3"/>
          <a:srcRect/>
          <a:stretch>
            <a:fillRect/>
          </a:stretch>
        </p:blipFill>
        <p:spPr bwMode="auto">
          <a:xfrm>
            <a:off x="762000" y="3429000"/>
            <a:ext cx="1893888" cy="2819400"/>
          </a:xfrm>
          <a:prstGeom prst="rect">
            <a:avLst/>
          </a:prstGeom>
          <a:noFill/>
          <a:ln w="9525">
            <a:noFill/>
            <a:miter lim="800000"/>
            <a:headEnd/>
            <a:tailEnd/>
          </a:ln>
        </p:spPr>
      </p:pic>
      <p:sp>
        <p:nvSpPr>
          <p:cNvPr id="3078" name="TextBox 8"/>
          <p:cNvSpPr txBox="1">
            <a:spLocks noChangeArrowheads="1"/>
          </p:cNvSpPr>
          <p:nvPr/>
        </p:nvSpPr>
        <p:spPr bwMode="auto">
          <a:xfrm>
            <a:off x="2667000" y="3581400"/>
            <a:ext cx="5562600" cy="1477963"/>
          </a:xfrm>
          <a:prstGeom prst="rect">
            <a:avLst/>
          </a:prstGeom>
          <a:noFill/>
          <a:ln w="9525">
            <a:noFill/>
            <a:miter lim="800000"/>
            <a:headEnd/>
            <a:tailEnd/>
          </a:ln>
        </p:spPr>
        <p:txBody>
          <a:bodyPr>
            <a:spAutoFit/>
          </a:bodyPr>
          <a:lstStyle/>
          <a:p>
            <a:r>
              <a:rPr lang="en-US"/>
              <a:t>Light Dependent Resistor (LDR)</a:t>
            </a:r>
          </a:p>
          <a:p>
            <a:r>
              <a:rPr lang="en-US"/>
              <a:t>Voltage divider (half-bridge) circuit is used to detect the change in light intensity.</a:t>
            </a:r>
          </a:p>
          <a:p>
            <a:r>
              <a:rPr lang="en-US"/>
              <a:t>Vout changes as the resistance of LDR changes</a:t>
            </a:r>
          </a:p>
          <a:p>
            <a:endParaRPr lang="en-US"/>
          </a:p>
        </p:txBody>
      </p:sp>
      <p:sp>
        <p:nvSpPr>
          <p:cNvPr id="3079" name="Slide Number Placeholder 9"/>
          <p:cNvSpPr>
            <a:spLocks noGrp="1"/>
          </p:cNvSpPr>
          <p:nvPr>
            <p:ph type="sldNum" sz="quarter" idx="12"/>
          </p:nvPr>
        </p:nvSpPr>
        <p:spPr>
          <a:noFill/>
        </p:spPr>
        <p:txBody>
          <a:bodyPr/>
          <a:lstStyle/>
          <a:p>
            <a:fld id="{89BB33DF-C2F2-4A57-9264-AA12B4192D6D}" type="slidenum">
              <a:rPr lang="en-US" smtClean="0"/>
              <a:pPr/>
              <a:t>12</a:t>
            </a:fld>
            <a:endParaRPr lang="en-US"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a:defRPr/>
            </a:pPr>
            <a:r>
              <a:rPr lang="en-US" sz="4000" b="1" cap="all" dirty="0" smtClean="0"/>
              <a:t>Analog sensors</a:t>
            </a:r>
            <a:endParaRPr lang="en-US" sz="4000" cap="all" dirty="0" smtClean="0"/>
          </a:p>
        </p:txBody>
      </p:sp>
      <p:pic>
        <p:nvPicPr>
          <p:cNvPr id="4099" name="Picture 2"/>
          <p:cNvPicPr>
            <a:picLocks noChangeAspect="1" noChangeArrowheads="1"/>
          </p:cNvPicPr>
          <p:nvPr/>
        </p:nvPicPr>
        <p:blipFill>
          <a:blip r:embed="rId2"/>
          <a:srcRect/>
          <a:stretch>
            <a:fillRect/>
          </a:stretch>
        </p:blipFill>
        <p:spPr bwMode="auto">
          <a:xfrm>
            <a:off x="2362200" y="1371600"/>
            <a:ext cx="1920875" cy="2362200"/>
          </a:xfrm>
          <a:prstGeom prst="rect">
            <a:avLst/>
          </a:prstGeom>
          <a:noFill/>
          <a:ln w="9525">
            <a:noFill/>
            <a:miter lim="800000"/>
            <a:headEnd/>
            <a:tailEnd/>
          </a:ln>
        </p:spPr>
      </p:pic>
      <p:pic>
        <p:nvPicPr>
          <p:cNvPr id="4100" name="Picture 4" descr="http://upload.wikimedia.org/wikipedia/commons/thumb/b/b5/Potentiometer.jpg/225px-Potentiometer.jpg"/>
          <p:cNvPicPr>
            <a:picLocks noChangeAspect="1" noChangeArrowheads="1"/>
          </p:cNvPicPr>
          <p:nvPr/>
        </p:nvPicPr>
        <p:blipFill>
          <a:blip r:embed="rId3"/>
          <a:srcRect/>
          <a:stretch>
            <a:fillRect/>
          </a:stretch>
        </p:blipFill>
        <p:spPr bwMode="auto">
          <a:xfrm>
            <a:off x="609600" y="1600200"/>
            <a:ext cx="1558925" cy="1828800"/>
          </a:xfrm>
          <a:prstGeom prst="rect">
            <a:avLst/>
          </a:prstGeom>
          <a:noFill/>
          <a:ln w="9525">
            <a:noFill/>
            <a:miter lim="800000"/>
            <a:headEnd/>
            <a:tailEnd/>
          </a:ln>
        </p:spPr>
      </p:pic>
      <p:sp>
        <p:nvSpPr>
          <p:cNvPr id="4101" name="TextBox 9"/>
          <p:cNvSpPr txBox="1">
            <a:spLocks noChangeArrowheads="1"/>
          </p:cNvSpPr>
          <p:nvPr/>
        </p:nvSpPr>
        <p:spPr bwMode="auto">
          <a:xfrm>
            <a:off x="4343400" y="1600200"/>
            <a:ext cx="4267200" cy="369888"/>
          </a:xfrm>
          <a:prstGeom prst="rect">
            <a:avLst/>
          </a:prstGeom>
          <a:noFill/>
          <a:ln w="9525">
            <a:noFill/>
            <a:miter lim="800000"/>
            <a:headEnd/>
            <a:tailEnd/>
          </a:ln>
        </p:spPr>
        <p:txBody>
          <a:bodyPr>
            <a:spAutoFit/>
          </a:bodyPr>
          <a:lstStyle/>
          <a:p>
            <a:r>
              <a:rPr lang="en-US"/>
              <a:t>Potentiometer (Absolute Encoder)</a:t>
            </a:r>
          </a:p>
        </p:txBody>
      </p:sp>
      <p:pic>
        <p:nvPicPr>
          <p:cNvPr id="4102" name="Picture 6" descr="https://instruct1.cit.cornell.edu/courses/ee476/FinalProjects/s2008/djf35_swl28/djf35_swl28/images/microphone.jpg"/>
          <p:cNvPicPr>
            <a:picLocks noChangeAspect="1" noChangeArrowheads="1"/>
          </p:cNvPicPr>
          <p:nvPr/>
        </p:nvPicPr>
        <p:blipFill>
          <a:blip r:embed="rId4"/>
          <a:srcRect/>
          <a:stretch>
            <a:fillRect/>
          </a:stretch>
        </p:blipFill>
        <p:spPr bwMode="auto">
          <a:xfrm>
            <a:off x="1066800" y="4114800"/>
            <a:ext cx="3468688" cy="2438400"/>
          </a:xfrm>
          <a:prstGeom prst="rect">
            <a:avLst/>
          </a:prstGeom>
          <a:noFill/>
          <a:ln w="9525">
            <a:noFill/>
            <a:miter lim="800000"/>
            <a:headEnd/>
            <a:tailEnd/>
          </a:ln>
        </p:spPr>
      </p:pic>
      <p:sp>
        <p:nvSpPr>
          <p:cNvPr id="4103" name="TextBox 10"/>
          <p:cNvSpPr txBox="1">
            <a:spLocks noChangeArrowheads="1"/>
          </p:cNvSpPr>
          <p:nvPr/>
        </p:nvSpPr>
        <p:spPr bwMode="auto">
          <a:xfrm>
            <a:off x="4343400" y="4114800"/>
            <a:ext cx="4267200" cy="369888"/>
          </a:xfrm>
          <a:prstGeom prst="rect">
            <a:avLst/>
          </a:prstGeom>
          <a:noFill/>
          <a:ln w="9525">
            <a:noFill/>
            <a:miter lim="800000"/>
            <a:headEnd/>
            <a:tailEnd/>
          </a:ln>
        </p:spPr>
        <p:txBody>
          <a:bodyPr>
            <a:spAutoFit/>
          </a:bodyPr>
          <a:lstStyle/>
          <a:p>
            <a:r>
              <a:rPr lang="en-US"/>
              <a:t>Microphone with Pre-amplifier</a:t>
            </a:r>
          </a:p>
        </p:txBody>
      </p:sp>
      <p:pic>
        <p:nvPicPr>
          <p:cNvPr id="4104" name="Picture 8" descr="http://www.youspice.com/MTF/Content/Catalog/youspice/projects/audio/preamplifiers/ic_preamplifiers/PRODUCTS/inputoutputs.png"/>
          <p:cNvPicPr>
            <a:picLocks noChangeAspect="1" noChangeArrowheads="1"/>
          </p:cNvPicPr>
          <p:nvPr/>
        </p:nvPicPr>
        <p:blipFill>
          <a:blip r:embed="rId5"/>
          <a:srcRect/>
          <a:stretch>
            <a:fillRect/>
          </a:stretch>
        </p:blipFill>
        <p:spPr bwMode="auto">
          <a:xfrm>
            <a:off x="4724400" y="4648200"/>
            <a:ext cx="2990850" cy="1905000"/>
          </a:xfrm>
          <a:prstGeom prst="rect">
            <a:avLst/>
          </a:prstGeom>
          <a:noFill/>
          <a:ln w="9525">
            <a:noFill/>
            <a:miter lim="800000"/>
            <a:headEnd/>
            <a:tailEnd/>
          </a:ln>
        </p:spPr>
      </p:pic>
      <p:sp>
        <p:nvSpPr>
          <p:cNvPr id="4105" name="Slide Number Placeholder 12"/>
          <p:cNvSpPr>
            <a:spLocks noGrp="1"/>
          </p:cNvSpPr>
          <p:nvPr>
            <p:ph type="sldNum" sz="quarter" idx="12"/>
          </p:nvPr>
        </p:nvSpPr>
        <p:spPr>
          <a:noFill/>
        </p:spPr>
        <p:txBody>
          <a:bodyPr/>
          <a:lstStyle/>
          <a:p>
            <a:fld id="{AE49CBF5-B311-44B5-ADE4-85985BE55262}" type="slidenum">
              <a:rPr lang="en-US" smtClean="0"/>
              <a:pPr/>
              <a:t>13</a:t>
            </a:fld>
            <a:endParaRPr lang="en-US"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304800" y="914400"/>
            <a:ext cx="8382000" cy="50291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sz="6000" b="1" i="1" dirty="0" smtClean="0"/>
              <a:t>What is the ADC?</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ADC is a system which converts analog signal into a digital signal.</a:t>
            </a:r>
          </a:p>
          <a:p>
            <a:r>
              <a:rPr lang="en-US" dirty="0" smtClean="0"/>
              <a:t>An Analog to Digital Converter (ADC) is a very useful feature that converts an analog voltage on a pin to a digital number. By converting from the analog world to the digital world, we can begin to use electronics to interface to the analog world around us.</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AutoShape 2" descr="https://cdn.sparkfun.com/assets/d/d/5/c/4/5114013ece395f527e00000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051" name="Picture 3"/>
          <p:cNvPicPr>
            <a:picLocks noChangeAspect="1" noChangeArrowheads="1"/>
          </p:cNvPicPr>
          <p:nvPr/>
        </p:nvPicPr>
        <p:blipFill>
          <a:blip r:embed="rId2"/>
          <a:srcRect/>
          <a:stretch>
            <a:fillRect/>
          </a:stretch>
        </p:blipFill>
        <p:spPr bwMode="auto">
          <a:xfrm>
            <a:off x="838200" y="609600"/>
            <a:ext cx="7543799" cy="5257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Analog Pins</a:t>
            </a:r>
            <a:endParaRPr lang="en-US" dirty="0"/>
          </a:p>
        </p:txBody>
      </p:sp>
      <p:sp>
        <p:nvSpPr>
          <p:cNvPr id="3" name="Content Placeholder 2"/>
          <p:cNvSpPr>
            <a:spLocks noGrp="1"/>
          </p:cNvSpPr>
          <p:nvPr>
            <p:ph idx="1"/>
          </p:nvPr>
        </p:nvSpPr>
        <p:spPr/>
        <p:txBody>
          <a:bodyPr/>
          <a:lstStyle/>
          <a:p>
            <a:r>
              <a:rPr lang="en-US" dirty="0" smtClean="0"/>
              <a:t>Not every pin on a microcontroller has the ability to do analog to digital conversions.</a:t>
            </a:r>
          </a:p>
          <a:p>
            <a:r>
              <a:rPr lang="en-US" dirty="0" smtClean="0"/>
              <a:t>In </a:t>
            </a:r>
            <a:r>
              <a:rPr lang="en-US" dirty="0" err="1" smtClean="0"/>
              <a:t>Arduino</a:t>
            </a:r>
            <a:r>
              <a:rPr lang="en-US" dirty="0" smtClean="0"/>
              <a:t> Uno there are 6 analog pins from (A0 to A5).</a:t>
            </a:r>
          </a:p>
          <a:p>
            <a:r>
              <a:rPr lang="en-US" dirty="0" smtClean="0"/>
              <a:t>These pins can read and write analog values.</a:t>
            </a:r>
          </a:p>
          <a:p>
            <a:r>
              <a:rPr lang="en-US" dirty="0" smtClean="0"/>
              <a:t>These analog pin can also be used as digital pins but digital pins can’t be used as analog pins.</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b="1" i="1" dirty="0" smtClean="0"/>
              <a:t>ADC</a:t>
            </a:r>
            <a:r>
              <a:rPr lang="en-US" dirty="0" smtClean="0"/>
              <a:t> </a:t>
            </a:r>
            <a:endParaRPr lang="en-US" dirty="0"/>
          </a:p>
        </p:txBody>
      </p:sp>
      <p:sp>
        <p:nvSpPr>
          <p:cNvPr id="3" name="Content Placeholder 2"/>
          <p:cNvSpPr>
            <a:spLocks noGrp="1"/>
          </p:cNvSpPr>
          <p:nvPr>
            <p:ph idx="1"/>
          </p:nvPr>
        </p:nvSpPr>
        <p:spPr/>
        <p:txBody>
          <a:bodyPr/>
          <a:lstStyle/>
          <a:p>
            <a:r>
              <a:rPr lang="en-US" dirty="0" smtClean="0"/>
              <a:t>ADCs can vary greatly between microcontroller.</a:t>
            </a:r>
          </a:p>
          <a:p>
            <a:r>
              <a:rPr lang="en-US" dirty="0" smtClean="0"/>
              <a:t>The ADC on the </a:t>
            </a:r>
            <a:r>
              <a:rPr lang="en-US" dirty="0" err="1" smtClean="0"/>
              <a:t>Arduino</a:t>
            </a:r>
            <a:r>
              <a:rPr lang="en-US" dirty="0" smtClean="0"/>
              <a:t> is a 10-bit ADC meaning it has the ability to detect 1,024 (2^10) discrete analog levels.</a:t>
            </a:r>
          </a:p>
          <a:p>
            <a:r>
              <a:rPr lang="en-US" dirty="0" smtClean="0"/>
              <a:t>The resolution of ADC depend upon the bits.</a:t>
            </a:r>
          </a:p>
          <a:p>
            <a:r>
              <a:rPr lang="en-US" dirty="0" smtClean="0"/>
              <a:t>It takes about 100 microseconds (0.0001 s) to read an analog input.</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p:cNvPicPr>
            <a:picLocks noChangeAspect="1" noChangeArrowheads="1"/>
          </p:cNvPicPr>
          <p:nvPr/>
        </p:nvPicPr>
        <p:blipFill>
          <a:blip r:embed="rId2"/>
          <a:srcRect/>
          <a:stretch>
            <a:fillRect/>
          </a:stretch>
        </p:blipFill>
        <p:spPr bwMode="auto">
          <a:xfrm>
            <a:off x="228599" y="609600"/>
            <a:ext cx="8610601" cy="5638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mcn\Pictures\maxresdefault.jpg"/>
          <p:cNvPicPr>
            <a:picLocks noChangeAspect="1" noChangeArrowheads="1"/>
          </p:cNvPicPr>
          <p:nvPr/>
        </p:nvPicPr>
        <p:blipFill>
          <a:blip r:embed="rId2"/>
          <a:srcRect/>
          <a:stretch>
            <a:fillRect/>
          </a:stretch>
        </p:blipFill>
        <p:spPr bwMode="auto">
          <a:xfrm>
            <a:off x="0" y="228600"/>
            <a:ext cx="9144000" cy="6324600"/>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i="1" dirty="0" smtClean="0"/>
              <a:t>ADC Formula &amp; Calculation </a:t>
            </a:r>
            <a:endParaRPr lang="en-US" sz="5400" b="1" i="1" dirty="0"/>
          </a:p>
        </p:txBody>
      </p:sp>
      <p:pic>
        <p:nvPicPr>
          <p:cNvPr id="30722" name="Picture 2"/>
          <p:cNvPicPr>
            <a:picLocks noGrp="1" noChangeAspect="1" noChangeArrowheads="1"/>
          </p:cNvPicPr>
          <p:nvPr>
            <p:ph idx="1"/>
          </p:nvPr>
        </p:nvPicPr>
        <p:blipFill>
          <a:blip r:embed="rId2"/>
          <a:srcRect/>
          <a:stretch>
            <a:fillRect/>
          </a:stretch>
        </p:blipFill>
        <p:spPr bwMode="auto">
          <a:xfrm>
            <a:off x="1524000" y="1600200"/>
            <a:ext cx="6248400" cy="3810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i="1" dirty="0" smtClean="0"/>
              <a:t>ADC Formula &amp; Calculation </a:t>
            </a:r>
            <a:endParaRPr lang="en-US" sz="5400" dirty="0"/>
          </a:p>
        </p:txBody>
      </p:sp>
      <p:sp>
        <p:nvSpPr>
          <p:cNvPr id="3" name="Content Placeholder 2"/>
          <p:cNvSpPr>
            <a:spLocks noGrp="1"/>
          </p:cNvSpPr>
          <p:nvPr>
            <p:ph idx="1"/>
          </p:nvPr>
        </p:nvSpPr>
        <p:spPr/>
        <p:txBody>
          <a:bodyPr>
            <a:normAutofit/>
          </a:bodyPr>
          <a:lstStyle/>
          <a:p>
            <a:r>
              <a:rPr lang="en-US" sz="4400" dirty="0" smtClean="0"/>
              <a:t>Take n=10, </a:t>
            </a:r>
            <a:r>
              <a:rPr lang="en-US" sz="4400" dirty="0" err="1" smtClean="0"/>
              <a:t>vref</a:t>
            </a:r>
            <a:r>
              <a:rPr lang="en-US" sz="4400" dirty="0" smtClean="0"/>
              <a:t>= 5V and calculate the steps.</a:t>
            </a:r>
          </a:p>
          <a:p>
            <a:r>
              <a:rPr lang="en-US" sz="4400" dirty="0" smtClean="0"/>
              <a:t>Then take the analog value 2.4 and calculate it’s digital value. </a:t>
            </a:r>
            <a:endParaRPr lang="en-US" sz="44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b="1" i="1" dirty="0" smtClean="0"/>
              <a:t>Relating ADC Value to Voltage</a:t>
            </a:r>
            <a:r>
              <a:rPr lang="en-US" dirty="0" smtClean="0"/>
              <a:t/>
            </a:r>
            <a:br>
              <a:rPr lang="en-US" dirty="0" smtClean="0"/>
            </a:br>
            <a:endParaRPr lang="en-US" dirty="0"/>
          </a:p>
        </p:txBody>
      </p:sp>
      <p:pic>
        <p:nvPicPr>
          <p:cNvPr id="31746" name="Picture 2"/>
          <p:cNvPicPr>
            <a:picLocks noGrp="1" noChangeAspect="1" noChangeArrowheads="1"/>
          </p:cNvPicPr>
          <p:nvPr>
            <p:ph idx="1"/>
          </p:nvPr>
        </p:nvPicPr>
        <p:blipFill>
          <a:blip r:embed="rId2"/>
          <a:srcRect/>
          <a:stretch>
            <a:fillRect/>
          </a:stretch>
        </p:blipFill>
        <p:spPr bwMode="auto">
          <a:xfrm>
            <a:off x="762000" y="1524000"/>
            <a:ext cx="6705600" cy="1066800"/>
          </a:xfrm>
          <a:prstGeom prst="rect">
            <a:avLst/>
          </a:prstGeom>
          <a:noFill/>
          <a:ln w="9525">
            <a:noFill/>
            <a:miter lim="800000"/>
            <a:headEnd/>
            <a:tailEnd/>
          </a:ln>
          <a:effectLst/>
        </p:spPr>
      </p:pic>
      <p:pic>
        <p:nvPicPr>
          <p:cNvPr id="31747" name="Picture 3"/>
          <p:cNvPicPr>
            <a:picLocks noChangeAspect="1" noChangeArrowheads="1"/>
          </p:cNvPicPr>
          <p:nvPr/>
        </p:nvPicPr>
        <p:blipFill>
          <a:blip r:embed="rId3"/>
          <a:srcRect/>
          <a:stretch>
            <a:fillRect/>
          </a:stretch>
        </p:blipFill>
        <p:spPr bwMode="auto">
          <a:xfrm>
            <a:off x="838200" y="2981324"/>
            <a:ext cx="7391400" cy="12858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b="1" i="1" dirty="0" smtClean="0"/>
              <a:t>Relating ADC Value to Voltage</a:t>
            </a:r>
            <a:r>
              <a:rPr lang="en-US" dirty="0" smtClean="0"/>
              <a:t/>
            </a:r>
            <a:br>
              <a:rPr lang="en-US" dirty="0" smtClean="0"/>
            </a:br>
            <a:endParaRPr lang="en-US" dirty="0"/>
          </a:p>
        </p:txBody>
      </p:sp>
      <p:pic>
        <p:nvPicPr>
          <p:cNvPr id="32770" name="Picture 2"/>
          <p:cNvPicPr>
            <a:picLocks noGrp="1" noChangeAspect="1" noChangeArrowheads="1"/>
          </p:cNvPicPr>
          <p:nvPr>
            <p:ph idx="1"/>
          </p:nvPr>
        </p:nvPicPr>
        <p:blipFill>
          <a:blip r:embed="rId2"/>
          <a:srcRect/>
          <a:stretch>
            <a:fillRect/>
          </a:stretch>
        </p:blipFill>
        <p:spPr bwMode="auto">
          <a:xfrm>
            <a:off x="1524000" y="1600200"/>
            <a:ext cx="5867400" cy="1009650"/>
          </a:xfrm>
          <a:prstGeom prst="rect">
            <a:avLst/>
          </a:prstGeom>
          <a:noFill/>
          <a:ln w="9525">
            <a:noFill/>
            <a:miter lim="800000"/>
            <a:headEnd/>
            <a:tailEnd/>
          </a:ln>
          <a:effectLst/>
        </p:spPr>
      </p:pic>
      <p:pic>
        <p:nvPicPr>
          <p:cNvPr id="32771" name="Picture 3"/>
          <p:cNvPicPr>
            <a:picLocks noChangeAspect="1" noChangeArrowheads="1"/>
          </p:cNvPicPr>
          <p:nvPr/>
        </p:nvPicPr>
        <p:blipFill>
          <a:blip r:embed="rId3"/>
          <a:srcRect/>
          <a:stretch>
            <a:fillRect/>
          </a:stretch>
        </p:blipFill>
        <p:spPr bwMode="auto">
          <a:xfrm>
            <a:off x="1371600" y="2786063"/>
            <a:ext cx="6553199" cy="29289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Measuring Temperature </a:t>
            </a:r>
            <a:endParaRPr lang="en-US" dirty="0"/>
          </a:p>
        </p:txBody>
      </p:sp>
      <p:pic>
        <p:nvPicPr>
          <p:cNvPr id="33794" name="Picture 2"/>
          <p:cNvPicPr>
            <a:picLocks noGrp="1" noChangeAspect="1" noChangeArrowheads="1"/>
          </p:cNvPicPr>
          <p:nvPr>
            <p:ph idx="1"/>
          </p:nvPr>
        </p:nvPicPr>
        <p:blipFill>
          <a:blip r:embed="rId2"/>
          <a:srcRect/>
          <a:stretch>
            <a:fillRect/>
          </a:stretch>
        </p:blipFill>
        <p:spPr bwMode="auto">
          <a:xfrm>
            <a:off x="0" y="1295400"/>
            <a:ext cx="8610600" cy="473471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dirty="0" smtClean="0"/>
              <a:t>void setup()</a:t>
            </a:r>
          </a:p>
          <a:p>
            <a:pPr>
              <a:buNone/>
            </a:pPr>
            <a:r>
              <a:rPr lang="en-US" dirty="0" smtClean="0"/>
              <a:t>{</a:t>
            </a:r>
          </a:p>
          <a:p>
            <a:pPr>
              <a:buNone/>
            </a:pPr>
            <a:r>
              <a:rPr lang="en-US" dirty="0" smtClean="0"/>
              <a:t>  </a:t>
            </a:r>
            <a:r>
              <a:rPr lang="en-US" dirty="0" err="1" smtClean="0"/>
              <a:t>pinMode</a:t>
            </a:r>
            <a:r>
              <a:rPr lang="en-US" dirty="0" smtClean="0"/>
              <a:t>(A0, INPUT);</a:t>
            </a:r>
          </a:p>
          <a:p>
            <a:pPr>
              <a:buNone/>
            </a:pPr>
            <a:r>
              <a:rPr lang="en-US" dirty="0" smtClean="0"/>
              <a:t>  </a:t>
            </a:r>
            <a:r>
              <a:rPr lang="en-US" dirty="0" err="1" smtClean="0"/>
              <a:t>analogReference</a:t>
            </a:r>
            <a:r>
              <a:rPr lang="en-US" dirty="0" smtClean="0"/>
              <a:t>(INTERNAL);</a:t>
            </a:r>
          </a:p>
          <a:p>
            <a:pPr>
              <a:buNone/>
            </a:pPr>
            <a:r>
              <a:rPr lang="en-US" dirty="0" smtClean="0"/>
              <a:t>  </a:t>
            </a:r>
            <a:r>
              <a:rPr lang="en-US" dirty="0" err="1" smtClean="0"/>
              <a:t>Serial.begin</a:t>
            </a:r>
            <a:r>
              <a:rPr lang="en-US" dirty="0" smtClean="0"/>
              <a:t>(9600);</a:t>
            </a:r>
          </a:p>
          <a:p>
            <a:pPr>
              <a:buNone/>
            </a:pPr>
            <a:r>
              <a:rPr lang="en-US" dirty="0" smtClean="0"/>
              <a:t>}</a:t>
            </a:r>
          </a:p>
          <a:p>
            <a:pPr>
              <a:buNone/>
            </a:pPr>
            <a:endParaRPr lang="en-US" dirty="0" smtClean="0"/>
          </a:p>
          <a:p>
            <a:pPr>
              <a:buNone/>
            </a:pPr>
            <a:r>
              <a:rPr lang="en-US" dirty="0" smtClean="0"/>
              <a:t>void loop()</a:t>
            </a:r>
          </a:p>
          <a:p>
            <a:pPr>
              <a:buNone/>
            </a:pPr>
            <a:r>
              <a:rPr lang="en-US" dirty="0" smtClean="0"/>
              <a:t>{</a:t>
            </a:r>
          </a:p>
          <a:p>
            <a:pPr>
              <a:buNone/>
            </a:pPr>
            <a:r>
              <a:rPr lang="en-US" dirty="0" smtClean="0"/>
              <a:t> </a:t>
            </a:r>
            <a:r>
              <a:rPr lang="en-US" dirty="0" err="1" smtClean="0"/>
              <a:t>int</a:t>
            </a:r>
            <a:r>
              <a:rPr lang="en-US" dirty="0" smtClean="0"/>
              <a:t> reading=</a:t>
            </a:r>
            <a:r>
              <a:rPr lang="en-US" dirty="0" err="1" smtClean="0"/>
              <a:t>analogRead</a:t>
            </a:r>
            <a:r>
              <a:rPr lang="en-US" dirty="0" smtClean="0"/>
              <a:t>(A0);</a:t>
            </a:r>
          </a:p>
          <a:p>
            <a:pPr>
              <a:buNone/>
            </a:pPr>
            <a:r>
              <a:rPr lang="en-US" dirty="0" smtClean="0"/>
              <a:t>  float </a:t>
            </a:r>
            <a:r>
              <a:rPr lang="en-US" dirty="0" err="1" smtClean="0"/>
              <a:t>tempC</a:t>
            </a:r>
            <a:r>
              <a:rPr lang="en-US" dirty="0" smtClean="0"/>
              <a:t>= reading / 9.31;</a:t>
            </a:r>
          </a:p>
          <a:p>
            <a:pPr>
              <a:buNone/>
            </a:pPr>
            <a:r>
              <a:rPr lang="en-US" dirty="0" smtClean="0"/>
              <a:t>  </a:t>
            </a:r>
            <a:r>
              <a:rPr lang="en-US" dirty="0" err="1" smtClean="0"/>
              <a:t>Serial.println</a:t>
            </a:r>
            <a:r>
              <a:rPr lang="en-US" dirty="0" smtClean="0"/>
              <a:t>(</a:t>
            </a:r>
            <a:r>
              <a:rPr lang="en-US" dirty="0" err="1" smtClean="0"/>
              <a:t>tempC</a:t>
            </a:r>
            <a:r>
              <a:rPr lang="en-US" dirty="0" smtClean="0"/>
              <a:t>); </a:t>
            </a:r>
          </a:p>
          <a:p>
            <a:pPr>
              <a:buNone/>
            </a:pPr>
            <a:r>
              <a:rPr lang="en-US" dirty="0" smtClean="0"/>
              <a:t>  delay(1000); </a:t>
            </a:r>
          </a:p>
          <a:p>
            <a:pPr>
              <a:buNone/>
            </a:pPr>
            <a:r>
              <a:rPr lang="en-US" dirty="0" smtClean="0"/>
              <a:t>}</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DHT 11 &amp; 22</a:t>
            </a:r>
            <a:endParaRPr lang="en-US" dirty="0"/>
          </a:p>
        </p:txBody>
      </p:sp>
      <p:pic>
        <p:nvPicPr>
          <p:cNvPr id="35842" name="Picture 2"/>
          <p:cNvPicPr>
            <a:picLocks noGrp="1" noChangeAspect="1" noChangeArrowheads="1"/>
          </p:cNvPicPr>
          <p:nvPr>
            <p:ph idx="1"/>
          </p:nvPr>
        </p:nvPicPr>
        <p:blipFill>
          <a:blip r:embed="rId2"/>
          <a:srcRect/>
          <a:stretch>
            <a:fillRect/>
          </a:stretch>
        </p:blipFill>
        <p:spPr bwMode="auto">
          <a:xfrm>
            <a:off x="457200" y="1371601"/>
            <a:ext cx="8077199" cy="459184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p:cNvPicPr>
            <a:picLocks noChangeAspect="1" noChangeArrowheads="1"/>
          </p:cNvPicPr>
          <p:nvPr/>
        </p:nvPicPr>
        <p:blipFill>
          <a:blip r:embed="rId2"/>
          <a:srcRect/>
          <a:stretch>
            <a:fillRect/>
          </a:stretch>
        </p:blipFill>
        <p:spPr bwMode="auto">
          <a:xfrm>
            <a:off x="609601" y="914400"/>
            <a:ext cx="8001000" cy="49529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a:t>
            </a:r>
            <a:endParaRPr lang="en-US" dirty="0"/>
          </a:p>
        </p:txBody>
      </p:sp>
      <p:sp>
        <p:nvSpPr>
          <p:cNvPr id="3" name="Content Placeholder 2"/>
          <p:cNvSpPr>
            <a:spLocks noGrp="1"/>
          </p:cNvSpPr>
          <p:nvPr>
            <p:ph idx="1"/>
          </p:nvPr>
        </p:nvSpPr>
        <p:spPr/>
        <p:txBody>
          <a:bodyPr>
            <a:normAutofit fontScale="47500" lnSpcReduction="20000"/>
          </a:bodyPr>
          <a:lstStyle/>
          <a:p>
            <a:r>
              <a:rPr lang="en-US" dirty="0" smtClean="0"/>
              <a:t>#include &lt;</a:t>
            </a:r>
            <a:r>
              <a:rPr lang="en-US" dirty="0" err="1" smtClean="0"/>
              <a:t>dht.h</a:t>
            </a:r>
            <a:r>
              <a:rPr lang="en-US" dirty="0" smtClean="0"/>
              <a:t>&gt;</a:t>
            </a:r>
          </a:p>
          <a:p>
            <a:endParaRPr lang="en-US" dirty="0" smtClean="0"/>
          </a:p>
          <a:p>
            <a:r>
              <a:rPr lang="en-US" dirty="0" err="1" smtClean="0"/>
              <a:t>dht</a:t>
            </a:r>
            <a:r>
              <a:rPr lang="en-US" dirty="0" smtClean="0"/>
              <a:t> </a:t>
            </a:r>
            <a:r>
              <a:rPr lang="en-US" dirty="0" err="1" smtClean="0"/>
              <a:t>DHT</a:t>
            </a:r>
            <a:r>
              <a:rPr lang="en-US" dirty="0" smtClean="0"/>
              <a:t>;</a:t>
            </a:r>
          </a:p>
          <a:p>
            <a:endParaRPr lang="en-US" dirty="0" smtClean="0"/>
          </a:p>
          <a:p>
            <a:r>
              <a:rPr lang="en-US" dirty="0" smtClean="0"/>
              <a:t>#define DHT11_PIN 2</a:t>
            </a:r>
          </a:p>
          <a:p>
            <a:endParaRPr lang="en-US" dirty="0" smtClean="0"/>
          </a:p>
          <a:p>
            <a:r>
              <a:rPr lang="en-US" dirty="0" smtClean="0"/>
              <a:t>void setup(){</a:t>
            </a:r>
          </a:p>
          <a:p>
            <a:r>
              <a:rPr lang="en-US" dirty="0" smtClean="0"/>
              <a:t>  </a:t>
            </a:r>
            <a:r>
              <a:rPr lang="en-US" dirty="0" err="1" smtClean="0"/>
              <a:t>Serial.begin</a:t>
            </a:r>
            <a:r>
              <a:rPr lang="en-US" dirty="0" smtClean="0"/>
              <a:t>(9600);</a:t>
            </a:r>
          </a:p>
          <a:p>
            <a:r>
              <a:rPr lang="en-US" dirty="0" smtClean="0"/>
              <a:t>}</a:t>
            </a:r>
          </a:p>
          <a:p>
            <a:endParaRPr lang="en-US" dirty="0" smtClean="0"/>
          </a:p>
          <a:p>
            <a:r>
              <a:rPr lang="en-US" dirty="0" smtClean="0"/>
              <a:t>void loop()</a:t>
            </a:r>
          </a:p>
          <a:p>
            <a:r>
              <a:rPr lang="en-US" dirty="0" smtClean="0"/>
              <a:t>{</a:t>
            </a:r>
          </a:p>
          <a:p>
            <a:r>
              <a:rPr lang="en-US" dirty="0" smtClean="0"/>
              <a:t>  </a:t>
            </a:r>
            <a:r>
              <a:rPr lang="en-US" dirty="0" err="1" smtClean="0"/>
              <a:t>int</a:t>
            </a:r>
            <a:r>
              <a:rPr lang="en-US" dirty="0" smtClean="0"/>
              <a:t> </a:t>
            </a:r>
            <a:r>
              <a:rPr lang="en-US" dirty="0" err="1" smtClean="0"/>
              <a:t>chk</a:t>
            </a:r>
            <a:r>
              <a:rPr lang="en-US" dirty="0" smtClean="0"/>
              <a:t> = DHT.read11(DHT11_PIN);</a:t>
            </a:r>
          </a:p>
          <a:p>
            <a:r>
              <a:rPr lang="en-US" dirty="0" smtClean="0"/>
              <a:t>  </a:t>
            </a:r>
            <a:r>
              <a:rPr lang="en-US" dirty="0" err="1" smtClean="0"/>
              <a:t>Serial.print</a:t>
            </a:r>
            <a:r>
              <a:rPr lang="en-US" dirty="0" smtClean="0"/>
              <a:t>("Temperature = ");</a:t>
            </a:r>
          </a:p>
          <a:p>
            <a:r>
              <a:rPr lang="en-US" dirty="0" smtClean="0"/>
              <a:t>  </a:t>
            </a:r>
            <a:r>
              <a:rPr lang="en-US" dirty="0" err="1" smtClean="0"/>
              <a:t>Serial.println</a:t>
            </a:r>
            <a:r>
              <a:rPr lang="en-US" dirty="0" smtClean="0"/>
              <a:t>(</a:t>
            </a:r>
            <a:r>
              <a:rPr lang="en-US" dirty="0" err="1" smtClean="0"/>
              <a:t>DHT.temperature</a:t>
            </a:r>
            <a:r>
              <a:rPr lang="en-US" dirty="0" smtClean="0"/>
              <a:t>);</a:t>
            </a:r>
          </a:p>
          <a:p>
            <a:r>
              <a:rPr lang="en-US" dirty="0" smtClean="0"/>
              <a:t>  </a:t>
            </a:r>
            <a:r>
              <a:rPr lang="en-US" dirty="0" err="1" smtClean="0"/>
              <a:t>Serial.print</a:t>
            </a:r>
            <a:r>
              <a:rPr lang="en-US" dirty="0" smtClean="0"/>
              <a:t>("Humidity = ");</a:t>
            </a:r>
          </a:p>
          <a:p>
            <a:r>
              <a:rPr lang="en-US" dirty="0" smtClean="0"/>
              <a:t>  </a:t>
            </a:r>
            <a:r>
              <a:rPr lang="en-US" dirty="0" err="1" smtClean="0"/>
              <a:t>Serial.println</a:t>
            </a:r>
            <a:r>
              <a:rPr lang="en-US" dirty="0" smtClean="0"/>
              <a:t>(</a:t>
            </a:r>
            <a:r>
              <a:rPr lang="en-US" dirty="0" err="1" smtClean="0"/>
              <a:t>DHT.humidity</a:t>
            </a:r>
            <a:r>
              <a:rPr lang="en-US" dirty="0" smtClean="0"/>
              <a:t>);</a:t>
            </a:r>
          </a:p>
          <a:p>
            <a:r>
              <a:rPr lang="en-US" dirty="0" smtClean="0"/>
              <a:t>  delay(1000);</a:t>
            </a:r>
          </a:p>
          <a:p>
            <a:r>
              <a:rPr lang="en-US" dirty="0" smtClean="0"/>
              <a:t>}</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228600"/>
            <a:ext cx="8229600" cy="46038"/>
          </a:xfrm>
        </p:spPr>
        <p:txBody>
          <a:bodyPr>
            <a:normAutofit fontScale="90000"/>
          </a:bodyPr>
          <a:lstStyle/>
          <a:p>
            <a:endParaRPr lang="en-US" dirty="0"/>
          </a:p>
        </p:txBody>
      </p:sp>
      <p:sp>
        <p:nvSpPr>
          <p:cNvPr id="3" name="Text Placeholder 2"/>
          <p:cNvSpPr>
            <a:spLocks noGrp="1"/>
          </p:cNvSpPr>
          <p:nvPr>
            <p:ph type="body" idx="1"/>
          </p:nvPr>
        </p:nvSpPr>
        <p:spPr>
          <a:xfrm>
            <a:off x="457200" y="381000"/>
            <a:ext cx="4040188" cy="685801"/>
          </a:xfrm>
        </p:spPr>
        <p:txBody>
          <a:bodyPr>
            <a:noAutofit/>
          </a:bodyPr>
          <a:lstStyle/>
          <a:p>
            <a:r>
              <a:rPr lang="en-US" sz="4000" dirty="0" smtClean="0"/>
              <a:t>Analog	</a:t>
            </a:r>
            <a:endParaRPr lang="en-US" sz="4000" dirty="0"/>
          </a:p>
        </p:txBody>
      </p:sp>
      <p:sp>
        <p:nvSpPr>
          <p:cNvPr id="4" name="Content Placeholder 3"/>
          <p:cNvSpPr>
            <a:spLocks noGrp="1"/>
          </p:cNvSpPr>
          <p:nvPr>
            <p:ph sz="half" idx="2"/>
          </p:nvPr>
        </p:nvSpPr>
        <p:spPr>
          <a:xfrm>
            <a:off x="457200" y="1219200"/>
            <a:ext cx="4040188" cy="4906963"/>
          </a:xfrm>
        </p:spPr>
        <p:txBody>
          <a:bodyPr/>
          <a:lstStyle/>
          <a:p>
            <a:r>
              <a:rPr lang="en-US" dirty="0" smtClean="0"/>
              <a:t>An analog signal signifies a continuous signal that keeps changes with a time period.</a:t>
            </a:r>
          </a:p>
          <a:p>
            <a:r>
              <a:rPr lang="en-US" dirty="0" smtClean="0"/>
              <a:t>Analog signals are continuous sine waves</a:t>
            </a:r>
          </a:p>
          <a:p>
            <a:r>
              <a:rPr lang="en-US" dirty="0" smtClean="0"/>
              <a:t>Analog signals describe the behavior of the wave with respect to amplitude, time period, &amp; phase of the signal.</a:t>
            </a:r>
            <a:endParaRPr lang="en-US" dirty="0"/>
          </a:p>
        </p:txBody>
      </p:sp>
      <p:sp>
        <p:nvSpPr>
          <p:cNvPr id="5" name="Text Placeholder 4"/>
          <p:cNvSpPr>
            <a:spLocks noGrp="1"/>
          </p:cNvSpPr>
          <p:nvPr>
            <p:ph type="body" sz="quarter" idx="3"/>
          </p:nvPr>
        </p:nvSpPr>
        <p:spPr>
          <a:xfrm>
            <a:off x="4645025" y="381000"/>
            <a:ext cx="4041775" cy="685801"/>
          </a:xfrm>
        </p:spPr>
        <p:txBody>
          <a:bodyPr>
            <a:noAutofit/>
          </a:bodyPr>
          <a:lstStyle/>
          <a:p>
            <a:r>
              <a:rPr lang="en-US" sz="4000" dirty="0" smtClean="0"/>
              <a:t>Digital</a:t>
            </a:r>
            <a:endParaRPr lang="en-US" sz="4000" dirty="0"/>
          </a:p>
        </p:txBody>
      </p:sp>
      <p:sp>
        <p:nvSpPr>
          <p:cNvPr id="6" name="Content Placeholder 5"/>
          <p:cNvSpPr>
            <a:spLocks noGrp="1"/>
          </p:cNvSpPr>
          <p:nvPr>
            <p:ph sz="quarter" idx="4"/>
          </p:nvPr>
        </p:nvSpPr>
        <p:spPr>
          <a:xfrm>
            <a:off x="4645025" y="1219200"/>
            <a:ext cx="4041775" cy="4906963"/>
          </a:xfrm>
        </p:spPr>
        <p:txBody>
          <a:bodyPr/>
          <a:lstStyle/>
          <a:p>
            <a:r>
              <a:rPr lang="en-US" dirty="0" smtClean="0"/>
              <a:t>A digital signal signifies a discrete signal that carries binary data and has discrete values.</a:t>
            </a:r>
          </a:p>
          <a:p>
            <a:r>
              <a:rPr lang="en-US" dirty="0" smtClean="0"/>
              <a:t>Digital signal is square waves.</a:t>
            </a:r>
          </a:p>
          <a:p>
            <a:r>
              <a:rPr lang="en-US" dirty="0" smtClean="0"/>
              <a:t>Digital signals describe the behavior of the signal with respect to the rate of a bit as well as bit interval.</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6362"/>
          </a:xfrm>
        </p:spPr>
        <p:txBody>
          <a:bodyPr>
            <a:normAutofit fontScale="90000"/>
          </a:bodyPr>
          <a:lstStyle/>
          <a:p>
            <a:endParaRPr lang="en-US" dirty="0"/>
          </a:p>
        </p:txBody>
      </p:sp>
      <p:sp>
        <p:nvSpPr>
          <p:cNvPr id="3" name="Text Placeholder 2"/>
          <p:cNvSpPr>
            <a:spLocks noGrp="1"/>
          </p:cNvSpPr>
          <p:nvPr>
            <p:ph type="body" idx="1"/>
          </p:nvPr>
        </p:nvSpPr>
        <p:spPr>
          <a:xfrm>
            <a:off x="457200" y="533401"/>
            <a:ext cx="4040188" cy="685800"/>
          </a:xfrm>
        </p:spPr>
        <p:txBody>
          <a:bodyPr>
            <a:noAutofit/>
          </a:bodyPr>
          <a:lstStyle/>
          <a:p>
            <a:r>
              <a:rPr lang="en-US" sz="4000" dirty="0" smtClean="0"/>
              <a:t>Analog</a:t>
            </a:r>
            <a:endParaRPr lang="en-US" sz="4000" dirty="0"/>
          </a:p>
        </p:txBody>
      </p:sp>
      <p:sp>
        <p:nvSpPr>
          <p:cNvPr id="4" name="Content Placeholder 3"/>
          <p:cNvSpPr>
            <a:spLocks noGrp="1"/>
          </p:cNvSpPr>
          <p:nvPr>
            <p:ph sz="half" idx="2"/>
          </p:nvPr>
        </p:nvSpPr>
        <p:spPr>
          <a:xfrm>
            <a:off x="457200" y="1295400"/>
            <a:ext cx="4040188" cy="4830763"/>
          </a:xfrm>
        </p:spPr>
        <p:txBody>
          <a:bodyPr>
            <a:normAutofit/>
          </a:bodyPr>
          <a:lstStyle/>
          <a:p>
            <a:r>
              <a:rPr lang="en-US" sz="2800" dirty="0" smtClean="0"/>
              <a:t>Analog signal range will not be set.</a:t>
            </a:r>
          </a:p>
          <a:p>
            <a:r>
              <a:rPr lang="en-US" sz="2800" dirty="0" smtClean="0"/>
              <a:t>An analog signal broadcasts the information in the signal form.</a:t>
            </a:r>
          </a:p>
          <a:p>
            <a:r>
              <a:rPr lang="en-US" sz="2800" dirty="0" smtClean="0"/>
              <a:t>The example of an analog signal is the human voice</a:t>
            </a:r>
            <a:endParaRPr lang="en-US" sz="2800" dirty="0"/>
          </a:p>
        </p:txBody>
      </p:sp>
      <p:sp>
        <p:nvSpPr>
          <p:cNvPr id="5" name="Text Placeholder 4"/>
          <p:cNvSpPr>
            <a:spLocks noGrp="1"/>
          </p:cNvSpPr>
          <p:nvPr>
            <p:ph type="body" sz="quarter" idx="3"/>
          </p:nvPr>
        </p:nvSpPr>
        <p:spPr>
          <a:xfrm>
            <a:off x="4645025" y="533401"/>
            <a:ext cx="4041775" cy="685800"/>
          </a:xfrm>
        </p:spPr>
        <p:txBody>
          <a:bodyPr>
            <a:normAutofit fontScale="25000" lnSpcReduction="20000"/>
          </a:bodyPr>
          <a:lstStyle/>
          <a:p>
            <a:endParaRPr lang="en-US" dirty="0" smtClean="0"/>
          </a:p>
          <a:p>
            <a:endParaRPr lang="en-US" dirty="0" smtClean="0"/>
          </a:p>
          <a:p>
            <a:endParaRPr lang="en-US" dirty="0" smtClean="0"/>
          </a:p>
          <a:p>
            <a:r>
              <a:rPr lang="en-US" sz="16000" dirty="0" smtClean="0"/>
              <a:t>Digital</a:t>
            </a:r>
          </a:p>
          <a:p>
            <a:endParaRPr lang="en-US" dirty="0"/>
          </a:p>
        </p:txBody>
      </p:sp>
      <p:sp>
        <p:nvSpPr>
          <p:cNvPr id="6" name="Content Placeholder 5"/>
          <p:cNvSpPr>
            <a:spLocks noGrp="1"/>
          </p:cNvSpPr>
          <p:nvPr>
            <p:ph sz="quarter" idx="4"/>
          </p:nvPr>
        </p:nvSpPr>
        <p:spPr>
          <a:xfrm>
            <a:off x="4645025" y="1295400"/>
            <a:ext cx="4041775" cy="4830763"/>
          </a:xfrm>
        </p:spPr>
        <p:txBody>
          <a:bodyPr>
            <a:normAutofit lnSpcReduction="10000"/>
          </a:bodyPr>
          <a:lstStyle/>
          <a:p>
            <a:r>
              <a:rPr lang="en-US" sz="2800" dirty="0" smtClean="0"/>
              <a:t>Digital signal is limited as well as ranges from 0 to 1.</a:t>
            </a:r>
          </a:p>
          <a:p>
            <a:r>
              <a:rPr lang="en-US" sz="2800" dirty="0" smtClean="0"/>
              <a:t>A digital signal broadcasts the information in the form of binary that is bits.</a:t>
            </a:r>
          </a:p>
          <a:p>
            <a:pPr fontAlgn="base"/>
            <a:r>
              <a:rPr lang="en-US" sz="2800" dirty="0" smtClean="0"/>
              <a:t>The example of a digital signal is the data transmission in a computer.</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sz="6700" b="1" i="1" dirty="0" smtClean="0"/>
              <a:t>What Is I/O?</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r>
              <a:rPr lang="en-US" sz="2800" dirty="0" smtClean="0"/>
              <a:t>Let's start with the basics. I/O stands for "</a:t>
            </a:r>
            <a:r>
              <a:rPr lang="en-US" sz="2800" dirty="0" err="1" smtClean="0"/>
              <a:t>Input/Output</a:t>
            </a:r>
            <a:r>
              <a:rPr lang="en-US" sz="2800" dirty="0" smtClean="0"/>
              <a:t>." This means that we are talking about all the ways that our systems(Robotics, computer, </a:t>
            </a:r>
            <a:r>
              <a:rPr lang="en-US" sz="2800" dirty="0" err="1" smtClean="0"/>
              <a:t>IoT</a:t>
            </a:r>
            <a:r>
              <a:rPr lang="en-US" sz="2800" dirty="0" smtClean="0"/>
              <a:t>) can interact with the real world.</a:t>
            </a:r>
          </a:p>
          <a:p>
            <a:r>
              <a:rPr lang="en-US" sz="2800" dirty="0" smtClean="0"/>
              <a:t>Input usually refers to sensors, e.g. switches, potentiometers, cameras, etc. Output usually refers to the motors of the robot's joints, but it can also mean warning lights, alarms, etc.</a:t>
            </a:r>
            <a:endParaRPr lang="en-US" sz="2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sz="6700" b="1" i="1" dirty="0" smtClean="0"/>
              <a:t>Analog </a:t>
            </a:r>
            <a:r>
              <a:rPr lang="en-US" sz="6700" b="1" i="1" dirty="0" err="1" smtClean="0"/>
              <a:t>vs</a:t>
            </a:r>
            <a:r>
              <a:rPr lang="en-US" sz="6700" b="1" i="1" dirty="0" smtClean="0"/>
              <a:t> Digital Sensors</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pPr algn="just">
              <a:buNone/>
            </a:pPr>
            <a:r>
              <a:rPr lang="en-US" sz="2400" dirty="0" smtClean="0"/>
              <a:t>Imagine that you want to detect whether a door is open or closed. You set up two different circuits, each with a different sensor:</a:t>
            </a:r>
          </a:p>
          <a:p>
            <a:pPr algn="just">
              <a:buNone/>
            </a:pPr>
            <a:endParaRPr lang="en-US" sz="2400" dirty="0" smtClean="0"/>
          </a:p>
          <a:p>
            <a:pPr marL="457200" indent="-457200" algn="just">
              <a:buAutoNum type="arabicParenR"/>
            </a:pPr>
            <a:r>
              <a:rPr lang="en-US" sz="2800" b="1" dirty="0" smtClean="0"/>
              <a:t>An on/off switch placed on the door frame.</a:t>
            </a:r>
            <a:r>
              <a:rPr lang="en-US" sz="2800" dirty="0" smtClean="0"/>
              <a:t> This is a digital input. It will allow you to detect when the door is closed and when it is open, but will not detect anything between these states</a:t>
            </a:r>
          </a:p>
          <a:p>
            <a:pPr>
              <a:buNone/>
            </a:pPr>
            <a:endParaRPr lang="en-US"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i="1" dirty="0" smtClean="0"/>
              <a:t>Analog </a:t>
            </a:r>
            <a:r>
              <a:rPr lang="en-US" sz="6000" b="1" i="1" dirty="0" err="1" smtClean="0"/>
              <a:t>vs</a:t>
            </a:r>
            <a:r>
              <a:rPr lang="en-US" sz="6000" b="1" i="1" dirty="0" smtClean="0"/>
              <a:t> Digital Sensors</a:t>
            </a:r>
            <a:endParaRPr lang="en-US" sz="6000" dirty="0"/>
          </a:p>
        </p:txBody>
      </p:sp>
      <p:sp>
        <p:nvSpPr>
          <p:cNvPr id="3" name="Content Placeholder 2"/>
          <p:cNvSpPr>
            <a:spLocks noGrp="1"/>
          </p:cNvSpPr>
          <p:nvPr>
            <p:ph idx="1"/>
          </p:nvPr>
        </p:nvSpPr>
        <p:spPr/>
        <p:txBody>
          <a:bodyPr/>
          <a:lstStyle/>
          <a:p>
            <a:pPr>
              <a:buNone/>
            </a:pPr>
            <a:r>
              <a:rPr lang="en-US" dirty="0" smtClean="0"/>
              <a:t>2) </a:t>
            </a:r>
            <a:r>
              <a:rPr lang="en-US" b="1" dirty="0" smtClean="0"/>
              <a:t>A potentiometer attached to the door hinge.</a:t>
            </a:r>
            <a:r>
              <a:rPr lang="en-US" dirty="0" smtClean="0"/>
              <a:t> This is an analog input. It will allow you to detect the amount that the door is open or closed. For example, you could use it to tell if the door was 50% open, 12.3376…% open, or any other amount between completely closed (0% open) and completely open (100% open).</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i="1" dirty="0" smtClean="0"/>
              <a:t>Analog </a:t>
            </a:r>
            <a:r>
              <a:rPr lang="en-US" sz="6000" b="1" i="1" dirty="0" err="1" smtClean="0"/>
              <a:t>vs</a:t>
            </a:r>
            <a:r>
              <a:rPr lang="en-US" sz="6000" b="1" i="1" dirty="0" smtClean="0"/>
              <a:t> Digital Sensors</a:t>
            </a:r>
            <a:endParaRPr lang="en-US" sz="6000" dirty="0"/>
          </a:p>
        </p:txBody>
      </p:sp>
      <p:sp>
        <p:nvSpPr>
          <p:cNvPr id="3" name="Content Placeholder 2"/>
          <p:cNvSpPr>
            <a:spLocks noGrp="1"/>
          </p:cNvSpPr>
          <p:nvPr>
            <p:ph idx="1"/>
          </p:nvPr>
        </p:nvSpPr>
        <p:spPr/>
        <p:txBody>
          <a:bodyPr>
            <a:normAutofit/>
          </a:bodyPr>
          <a:lstStyle/>
          <a:p>
            <a:pPr algn="just">
              <a:buNone/>
            </a:pPr>
            <a:r>
              <a:rPr lang="en-US" sz="2400" dirty="0" smtClean="0"/>
              <a:t>Let's imagine that you attach a light bulb as an output to both circuits. This is an analog output. This is what will happen to the light bulb using both sensors:</a:t>
            </a:r>
          </a:p>
          <a:p>
            <a:pPr marL="457200" indent="-457200" algn="just">
              <a:buAutoNum type="arabicParenR"/>
            </a:pPr>
            <a:r>
              <a:rPr lang="en-US" sz="2800" b="1" dirty="0" smtClean="0"/>
              <a:t>On/off switch.</a:t>
            </a:r>
            <a:r>
              <a:rPr lang="en-US" sz="2800" dirty="0" smtClean="0"/>
              <a:t> When the door closes, the light bulb will turn off. When it opens, the light bulb will turn on.</a:t>
            </a:r>
          </a:p>
          <a:p>
            <a:pPr marL="457200" indent="-457200" algn="just">
              <a:buAutoNum type="arabicParenR"/>
            </a:pPr>
            <a:r>
              <a:rPr lang="en-US" sz="2800" b="1" dirty="0" smtClean="0"/>
              <a:t>Potentiometer.</a:t>
            </a:r>
            <a:r>
              <a:rPr lang="en-US" sz="2800" dirty="0" smtClean="0"/>
              <a:t> The light bulb will dim depending on the amount that the door is open. When the door is 25% open, for example, the light bulb will be at a quarter of its full brightness.</a:t>
            </a:r>
            <a:endParaRPr lang="en-US" sz="2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sz="6000" b="1" i="1" dirty="0" smtClean="0"/>
              <a:t>Analog </a:t>
            </a:r>
            <a:r>
              <a:rPr lang="en-US" sz="6000" b="1" i="1" dirty="0" err="1" smtClean="0"/>
              <a:t>vs</a:t>
            </a:r>
            <a:r>
              <a:rPr lang="en-US" sz="6000" b="1" i="1" dirty="0" smtClean="0"/>
              <a:t> Digital Processing</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sz="2800" dirty="0" smtClean="0"/>
              <a:t>Analog and digital processing differ in two fundamental ways:</a:t>
            </a:r>
          </a:p>
          <a:p>
            <a:pPr marL="514350" indent="-514350">
              <a:buAutoNum type="arabicParenR"/>
            </a:pPr>
            <a:r>
              <a:rPr lang="en-US" dirty="0" smtClean="0"/>
              <a:t>How they handle time:</a:t>
            </a:r>
          </a:p>
          <a:p>
            <a:pPr marL="514350" indent="-514350">
              <a:buFont typeface="Wingdings" pitchFamily="2" charset="2"/>
              <a:buChar char="Ø"/>
            </a:pPr>
            <a:r>
              <a:rPr lang="en-US" dirty="0" smtClean="0"/>
              <a:t>Analog processing is continuous. As soon as an input changes, the output also changes. The only delay is the time it takes for processing </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428</TotalTime>
  <Words>810</Words>
  <Application>Microsoft Office PowerPoint</Application>
  <PresentationFormat>On-screen Show (4:3)</PresentationFormat>
  <Paragraphs>111</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CA LAB 5</vt:lpstr>
      <vt:lpstr>Slide 2</vt:lpstr>
      <vt:lpstr>Slide 3</vt:lpstr>
      <vt:lpstr>Slide 4</vt:lpstr>
      <vt:lpstr> What Is I/O? </vt:lpstr>
      <vt:lpstr> Analog vs Digital Sensors </vt:lpstr>
      <vt:lpstr>Analog vs Digital Sensors</vt:lpstr>
      <vt:lpstr>Analog vs Digital Sensors</vt:lpstr>
      <vt:lpstr> Analog vs Digital Processing </vt:lpstr>
      <vt:lpstr> Analog vs Digital Processing </vt:lpstr>
      <vt:lpstr> Analog vs Digital Processing </vt:lpstr>
      <vt:lpstr>Analog sensors</vt:lpstr>
      <vt:lpstr>Analog sensors</vt:lpstr>
      <vt:lpstr>Slide 14</vt:lpstr>
      <vt:lpstr> What is the ADC? </vt:lpstr>
      <vt:lpstr>Slide 16</vt:lpstr>
      <vt:lpstr>Analog Pins</vt:lpstr>
      <vt:lpstr>ADC </vt:lpstr>
      <vt:lpstr>Slide 19</vt:lpstr>
      <vt:lpstr>ADC Formula &amp; Calculation </vt:lpstr>
      <vt:lpstr>ADC Formula &amp; Calculation </vt:lpstr>
      <vt:lpstr> Relating ADC Value to Voltage </vt:lpstr>
      <vt:lpstr> Relating ADC Value to Voltage </vt:lpstr>
      <vt:lpstr>Measuring Temperature </vt:lpstr>
      <vt:lpstr>Code</vt:lpstr>
      <vt:lpstr>DHT 11 &amp; 22</vt:lpstr>
      <vt:lpstr>Slide 27</vt:lpstr>
      <vt:lpstr>Code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 LAB Week 3</dc:title>
  <dc:creator>mcn</dc:creator>
  <cp:lastModifiedBy>mcn</cp:lastModifiedBy>
  <cp:revision>48</cp:revision>
  <dcterms:created xsi:type="dcterms:W3CDTF">2020-01-27T18:45:00Z</dcterms:created>
  <dcterms:modified xsi:type="dcterms:W3CDTF">2020-06-21T14:55:45Z</dcterms:modified>
</cp:coreProperties>
</file>