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86" r:id="rId17"/>
    <p:sldId id="287" r:id="rId18"/>
    <p:sldId id="288" r:id="rId19"/>
    <p:sldId id="290" r:id="rId20"/>
    <p:sldId id="291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2FA3-8359-49A5-813A-ECDFDF6ADA2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520D-BF05-4DE0-9DE6-41C6048B4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basics.com/wp-content/uploads/2016/01/Introduction-to-I2C-Single-Master-Single-Slave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810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CA LAB 3</a:t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383D40"/>
                </a:solidFill>
                <a:latin typeface="Open Sans"/>
              </a:rPr>
              <a:t>The dot matrix has 64 </a:t>
            </a:r>
            <a:r>
              <a:rPr lang="en-US" dirty="0" err="1">
                <a:solidFill>
                  <a:srgbClr val="383D40"/>
                </a:solidFill>
                <a:latin typeface="Open Sans"/>
              </a:rPr>
              <a:t>leds</a:t>
            </a:r>
            <a:r>
              <a:rPr lang="en-US" dirty="0">
                <a:solidFill>
                  <a:srgbClr val="383D40"/>
                </a:solidFill>
                <a:latin typeface="Open Sans"/>
              </a:rPr>
              <a:t>, 8×8. You can control each led individually to display letters, numbers, figures, etc.</a:t>
            </a:r>
          </a:p>
          <a:p>
            <a:r>
              <a:rPr lang="en-US" dirty="0">
                <a:solidFill>
                  <a:srgbClr val="383D40"/>
                </a:solidFill>
                <a:latin typeface="Open Sans"/>
              </a:rPr>
              <a:t>You can attach several dot matrices, to have a bigger area.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133600"/>
            <a:ext cx="373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7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OLED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tiny display with just 1 x 0.96 Inch. This display has a black background, and displays characters in white. There are other similar displays that can show the characters in other colors.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1600200"/>
            <a:ext cx="344805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69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16×2 character LCD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usually the first display most people use when they first start using the </a:t>
            </a:r>
            <a:r>
              <a:rPr lang="en-US" dirty="0" err="1"/>
              <a:t>Arduino</a:t>
            </a:r>
            <a:r>
              <a:rPr lang="en-US" dirty="0"/>
              <a:t> board.</a:t>
            </a:r>
          </a:p>
          <a:p>
            <a:r>
              <a:rPr lang="en-US" dirty="0"/>
              <a:t>It displays 16 characters in 2 rows (there are also other sizes available). These displays come with a blue or green background and with a backlight.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2286000"/>
            <a:ext cx="3600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11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5110 LCD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are the kind of displays used in old Nokia cellphones.</a:t>
            </a:r>
          </a:p>
          <a:p>
            <a:r>
              <a:rPr lang="en-US" dirty="0"/>
              <a:t>The background is grey and the characters or pictures are displayed in darker grey. They are very cheap and easy to use.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2057400"/>
            <a:ext cx="3319463" cy="28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TFT LCD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 the TFT display you can display colorful images or graphics. This module has a resolution of 480 x 320. This module includes the SD card socket and SPI FLASH circuit.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2133600"/>
            <a:ext cx="2857500" cy="26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59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TFT LCD touchscreen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module is similar to the TFT LCD display, but it has touchscreen.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8274" y="2133600"/>
            <a:ext cx="3057525" cy="31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0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Display (16x2)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Display(16x2)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LCDs (Liquid Crystal Displays) are used in embedded system applications for displaying various parameters and status of the system.</a:t>
            </a:r>
          </a:p>
          <a:p>
            <a:r>
              <a:rPr lang="en-US" dirty="0"/>
              <a:t>LCD 16x2 is a 16-pin device that has 2 rows that can accommodate 16 characters each.</a:t>
            </a:r>
          </a:p>
          <a:p>
            <a:r>
              <a:rPr lang="en-US" dirty="0"/>
              <a:t>LCD 16x2 can be used in 4-bit mode or 8-bit mode.</a:t>
            </a:r>
          </a:p>
          <a:p>
            <a:r>
              <a:rPr lang="en-US" dirty="0"/>
              <a:t>It is also possible to create custom characters.</a:t>
            </a:r>
          </a:p>
          <a:p>
            <a:r>
              <a:rPr lang="en-US" dirty="0"/>
              <a:t>It has 8 data lines and 3 control lines that can be used for control purposes.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295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>INTRODUCTION </a:t>
            </a:r>
            <a:r>
              <a:rPr lang="en-US" b="1" cap="all" dirty="0"/>
              <a:t>TO I2C COMMUNICATION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I2C combines the best features of SPI and UARTs. With I2C, you can connect multiple slaves to a single master (like SPI) and you can have multiple masters controlling single, or multiple slaves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/>
              <a:t>Like UART communication, I2C only uses two wires to transmit data between devices:</a:t>
            </a:r>
          </a:p>
          <a:p>
            <a:r>
              <a:rPr lang="en-US" sz="2800" b="1" dirty="0"/>
              <a:t>SDA (Serial Data)</a:t>
            </a:r>
            <a:r>
              <a:rPr lang="en-US" sz="2800" dirty="0"/>
              <a:t> – The line for the master and slave to send and receive data. </a:t>
            </a:r>
            <a:endParaRPr lang="en-US" sz="2800" dirty="0" smtClean="0"/>
          </a:p>
          <a:p>
            <a:r>
              <a:rPr lang="en-US" sz="2800" b="1" dirty="0"/>
              <a:t>SCL (Serial Clock)</a:t>
            </a:r>
            <a:r>
              <a:rPr lang="en-US" sz="2800" dirty="0"/>
              <a:t> – The line that carries the clock signal. </a:t>
            </a: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Monitor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2427"/>
                </a:solidFill>
                <a:latin typeface="arial" panose="020B0604020202020204" pitchFamily="34" charset="0"/>
              </a:rPr>
              <a:t>The </a:t>
            </a:r>
            <a:r>
              <a:rPr lang="en-US" b="1" dirty="0" err="1">
                <a:solidFill>
                  <a:srgbClr val="1F2427"/>
                </a:solidFill>
                <a:latin typeface="arial" panose="020B0604020202020204" pitchFamily="34" charset="0"/>
              </a:rPr>
              <a:t>Arduino</a:t>
            </a:r>
            <a:r>
              <a:rPr lang="en-US" dirty="0">
                <a:solidFill>
                  <a:srgbClr val="1F2427"/>
                </a:solidFill>
                <a:latin typeface="arial" panose="020B0604020202020204" pitchFamily="34" charset="0"/>
              </a:rPr>
              <a:t> IDE has a feature that can be a great help in debugging sketches or controlling </a:t>
            </a:r>
            <a:r>
              <a:rPr lang="en-US" b="1" dirty="0" err="1">
                <a:solidFill>
                  <a:srgbClr val="1F2427"/>
                </a:solidFill>
                <a:latin typeface="arial" panose="020B0604020202020204" pitchFamily="34" charset="0"/>
              </a:rPr>
              <a:t>Arduino</a:t>
            </a:r>
            <a:r>
              <a:rPr lang="en-US" dirty="0">
                <a:solidFill>
                  <a:srgbClr val="1F2427"/>
                </a:solidFill>
                <a:latin typeface="arial" panose="020B0604020202020204" pitchFamily="34" charset="0"/>
              </a:rPr>
              <a:t> from your computer's keyboard. The </a:t>
            </a:r>
            <a:r>
              <a:rPr lang="en-US" b="1" dirty="0">
                <a:solidFill>
                  <a:srgbClr val="1F2427"/>
                </a:solidFill>
                <a:latin typeface="arial" panose="020B0604020202020204" pitchFamily="34" charset="0"/>
              </a:rPr>
              <a:t>Serial Monitor</a:t>
            </a:r>
            <a:r>
              <a:rPr lang="en-US" dirty="0">
                <a:solidFill>
                  <a:srgbClr val="1F2427"/>
                </a:solidFill>
                <a:latin typeface="arial" panose="020B0604020202020204" pitchFamily="34" charset="0"/>
              </a:rPr>
              <a:t> is a separate pop-up window that acts as a separate terminal that communicates by receiving and sending </a:t>
            </a:r>
            <a:r>
              <a:rPr lang="en-US" b="1" dirty="0">
                <a:solidFill>
                  <a:srgbClr val="1F2427"/>
                </a:solidFill>
                <a:latin typeface="arial" panose="020B0604020202020204" pitchFamily="34" charset="0"/>
              </a:rPr>
              <a:t>Serial</a:t>
            </a:r>
            <a:r>
              <a:rPr lang="en-US" dirty="0">
                <a:solidFill>
                  <a:srgbClr val="1F2427"/>
                </a:solidFill>
                <a:latin typeface="arial" panose="020B0604020202020204" pitchFamily="34" charset="0"/>
              </a:rPr>
              <a:t> 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5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533400"/>
            <a:ext cx="878205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13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Serial Monitor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199"/>
            <a:ext cx="4038600" cy="452596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981200"/>
            <a:ext cx="4038600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06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baud rate</a:t>
            </a:r>
            <a:r>
              <a:rPr lang="en-US" dirty="0"/>
              <a:t> is the </a:t>
            </a:r>
            <a:r>
              <a:rPr lang="en-US" b="1" dirty="0"/>
              <a:t>rate</a:t>
            </a:r>
            <a:r>
              <a:rPr lang="en-US" dirty="0"/>
              <a:t> at which information is transferred in a communication channel. </a:t>
            </a:r>
            <a:r>
              <a:rPr lang="en-US" b="1" dirty="0"/>
              <a:t>Baud rate</a:t>
            </a:r>
            <a:r>
              <a:rPr lang="en-US" dirty="0"/>
              <a:t> is commonly used when discussing electronics that use serial communication. In the serial port context, "9600 </a:t>
            </a:r>
            <a:r>
              <a:rPr lang="en-US" b="1" dirty="0"/>
              <a:t>baud</a:t>
            </a:r>
            <a:r>
              <a:rPr lang="en-US" dirty="0"/>
              <a:t>" means that the serial port is capable of transferring a maximum of 9600 bits per second.</a:t>
            </a:r>
          </a:p>
        </p:txBody>
      </p:sp>
    </p:spTree>
    <p:extLst>
      <p:ext uri="{BB962C8B-B14F-4D97-AF65-F5344CB8AC3E}">
        <p14:creationId xmlns:p14="http://schemas.microsoft.com/office/powerpoint/2010/main" xmlns="" val="32064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Serial.begin</a:t>
            </a:r>
            <a:r>
              <a:rPr lang="en-US" b="1" dirty="0">
                <a:solidFill>
                  <a:schemeClr val="accent1"/>
                </a:solidFill>
              </a:rPr>
              <a:t>(9600); </a:t>
            </a:r>
            <a:r>
              <a:rPr lang="en-US" dirty="0"/>
              <a:t>// opens serial port, sets data rate to 9600 </a:t>
            </a:r>
            <a:r>
              <a:rPr lang="en-US" dirty="0" smtClean="0"/>
              <a:t>bps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Serial.print</a:t>
            </a:r>
            <a:r>
              <a:rPr lang="en-US" b="1" dirty="0" smtClean="0">
                <a:solidFill>
                  <a:schemeClr val="accent1"/>
                </a:solidFill>
              </a:rPr>
              <a:t>(“ABc21 "</a:t>
            </a:r>
            <a:r>
              <a:rPr lang="en-US" dirty="0" smtClean="0">
                <a:solidFill>
                  <a:schemeClr val="accent1"/>
                </a:solidFill>
              </a:rPr>
              <a:t>); </a:t>
            </a:r>
            <a:r>
              <a:rPr lang="en-US" dirty="0" smtClean="0"/>
              <a:t>// To print any message on Serial monitor 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Serial.println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incomingByte</a:t>
            </a:r>
            <a:r>
              <a:rPr lang="en-US" b="1" dirty="0">
                <a:solidFill>
                  <a:schemeClr val="accent1"/>
                </a:solidFill>
              </a:rPr>
              <a:t>, DEC</a:t>
            </a:r>
            <a:r>
              <a:rPr lang="en-US" b="1" dirty="0" smtClean="0">
                <a:solidFill>
                  <a:schemeClr val="accent1"/>
                </a:solidFill>
              </a:rPr>
              <a:t>); </a:t>
            </a:r>
            <a:r>
              <a:rPr lang="en-US" dirty="0" smtClean="0"/>
              <a:t>//To print any data on serial monitor on next line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Serial.available</a:t>
            </a:r>
            <a:r>
              <a:rPr lang="en-US" b="1" dirty="0">
                <a:solidFill>
                  <a:schemeClr val="accent1"/>
                </a:solidFill>
              </a:rPr>
              <a:t>();// </a:t>
            </a:r>
            <a:r>
              <a:rPr lang="en-US" dirty="0"/>
              <a:t>Get the number of bytes (characters) available for reading from the serial port.</a:t>
            </a:r>
          </a:p>
        </p:txBody>
      </p:sp>
    </p:spTree>
    <p:extLst>
      <p:ext uri="{BB962C8B-B14F-4D97-AF65-F5344CB8AC3E}">
        <p14:creationId xmlns:p14="http://schemas.microsoft.com/office/powerpoint/2010/main" xmlns="" val="4117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Serial.availableForWrite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  <a:r>
              <a:rPr lang="en-US" dirty="0" smtClean="0"/>
              <a:t>// </a:t>
            </a:r>
            <a:r>
              <a:rPr lang="en-US" dirty="0"/>
              <a:t>Get the number of bytes (characters) available for writing in the serial buffer without blocking the write operation</a:t>
            </a:r>
            <a:r>
              <a:rPr lang="en-US" dirty="0" smtClean="0"/>
              <a:t>.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Serial.read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  <a:r>
              <a:rPr lang="en-US" dirty="0" smtClean="0"/>
              <a:t>// </a:t>
            </a:r>
            <a:r>
              <a:rPr lang="en-US" dirty="0"/>
              <a:t>Reads incoming serial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4607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Displays for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83D40"/>
                </a:solidFill>
                <a:latin typeface="Open Sans"/>
              </a:rPr>
              <a:t>The </a:t>
            </a:r>
            <a:r>
              <a:rPr lang="en-US" dirty="0" err="1">
                <a:solidFill>
                  <a:srgbClr val="383D40"/>
                </a:solidFill>
                <a:latin typeface="Open Sans"/>
              </a:rPr>
              <a:t>Arduino</a:t>
            </a:r>
            <a:r>
              <a:rPr lang="en-US" dirty="0">
                <a:solidFill>
                  <a:srgbClr val="383D40"/>
                </a:solidFill>
                <a:latin typeface="Open Sans"/>
              </a:rPr>
              <a:t> board has a wide variety of compatible displays that you can use in your electronic projects. In most projects, it’s very useful to give the user some sort of feedback from the </a:t>
            </a:r>
            <a:r>
              <a:rPr lang="en-US" dirty="0" err="1">
                <a:solidFill>
                  <a:srgbClr val="383D40"/>
                </a:solidFill>
                <a:latin typeface="Open Sans"/>
              </a:rPr>
              <a:t>Arduino</a:t>
            </a:r>
            <a:r>
              <a:rPr lang="en-US" dirty="0">
                <a:solidFill>
                  <a:srgbClr val="383D40"/>
                </a:solidFill>
                <a:latin typeface="Open Sans"/>
              </a:rPr>
              <a:t>.</a:t>
            </a:r>
          </a:p>
          <a:p>
            <a:r>
              <a:rPr lang="en-US" dirty="0">
                <a:solidFill>
                  <a:srgbClr val="383D40"/>
                </a:solidFill>
                <a:latin typeface="Open Sans"/>
              </a:rPr>
              <a:t>Whether it’s a sensor reading, an ok message or to create an interface to interact with your </a:t>
            </a:r>
            <a:r>
              <a:rPr lang="en-US" dirty="0" err="1">
                <a:solidFill>
                  <a:srgbClr val="383D40"/>
                </a:solidFill>
                <a:latin typeface="Open Sans"/>
              </a:rPr>
              <a:t>Arduino</a:t>
            </a:r>
            <a:r>
              <a:rPr lang="en-US" dirty="0">
                <a:solidFill>
                  <a:srgbClr val="383D40"/>
                </a:solidFill>
                <a:latin typeface="Open Sans"/>
              </a:rPr>
              <a:t> board.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21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Displaying of number using 7-segment display.</a:t>
            </a:r>
          </a:p>
          <a:p>
            <a:r>
              <a:rPr lang="en-US" dirty="0" smtClean="0"/>
              <a:t>Connect driver or circuit with </a:t>
            </a:r>
            <a:r>
              <a:rPr lang="en-US" dirty="0" err="1" smtClean="0"/>
              <a:t>arduino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en-US" dirty="0" smtClean="0"/>
              <a:t> will give signals to display the required number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1"/>
            <a:ext cx="4038600" cy="40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60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 </a:t>
            </a:r>
            <a:r>
              <a:rPr lang="en-US" b="1" dirty="0"/>
              <a:t>Bits Digital Tube LED display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display allows you to display 4 digits with seven segments. It’s useful to display data from a temperature sensor, for example.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752600"/>
            <a:ext cx="3886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08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484</Words>
  <Application>Microsoft Office PowerPoint</Application>
  <PresentationFormat>On-screen Show (4:3)</PresentationFormat>
  <Paragraphs>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 LAB 3 </vt:lpstr>
      <vt:lpstr>Serial Monitor </vt:lpstr>
      <vt:lpstr>Serial Monitor </vt:lpstr>
      <vt:lpstr>Baud Rate</vt:lpstr>
      <vt:lpstr>Serial Commands </vt:lpstr>
      <vt:lpstr>Serial Commands </vt:lpstr>
      <vt:lpstr>Displays for Arduino </vt:lpstr>
      <vt:lpstr>7-segment </vt:lpstr>
      <vt:lpstr> 4 Bits Digital Tube LED display </vt:lpstr>
      <vt:lpstr>Dot matrix</vt:lpstr>
      <vt:lpstr>White OLED display</vt:lpstr>
      <vt:lpstr>16×2 character LCD display</vt:lpstr>
      <vt:lpstr>5110 LCD display</vt:lpstr>
      <vt:lpstr>TFT LCD display</vt:lpstr>
      <vt:lpstr>TFT LCD touchscreen display</vt:lpstr>
      <vt:lpstr>LCD Display (16x2)</vt:lpstr>
      <vt:lpstr>LCD Display(16x2)</vt:lpstr>
      <vt:lpstr>Slide 18</vt:lpstr>
      <vt:lpstr> INTRODUCTION TO I2C COMMUNICATION 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LAB Week 3</dc:title>
  <dc:creator>mcn</dc:creator>
  <cp:lastModifiedBy>mcn</cp:lastModifiedBy>
  <cp:revision>24</cp:revision>
  <dcterms:created xsi:type="dcterms:W3CDTF">2020-01-27T18:45:00Z</dcterms:created>
  <dcterms:modified xsi:type="dcterms:W3CDTF">2020-06-17T04:38:28Z</dcterms:modified>
</cp:coreProperties>
</file>