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D3BC73-1196-4D5C-8600-9898F20A0C01}"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3BC73-1196-4D5C-8600-9898F20A0C01}"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3BC73-1196-4D5C-8600-9898F20A0C01}"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D3BC73-1196-4D5C-8600-9898F20A0C01}"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D3BC73-1196-4D5C-8600-9898F20A0C01}" type="datetimeFigureOut">
              <a:rPr lang="en-US" smtClean="0"/>
              <a:pPr/>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D3BC73-1196-4D5C-8600-9898F20A0C01}"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D3BC73-1196-4D5C-8600-9898F20A0C01}" type="datetimeFigureOut">
              <a:rPr lang="en-US" smtClean="0"/>
              <a:pPr/>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D3BC73-1196-4D5C-8600-9898F20A0C01}" type="datetimeFigureOut">
              <a:rPr lang="en-US" smtClean="0"/>
              <a:pPr/>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3BC73-1196-4D5C-8600-9898F20A0C01}" type="datetimeFigureOut">
              <a:rPr lang="en-US" smtClean="0"/>
              <a:pPr/>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3BC73-1196-4D5C-8600-9898F20A0C01}"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3BC73-1196-4D5C-8600-9898F20A0C01}" type="datetimeFigureOut">
              <a:rPr lang="en-US" smtClean="0"/>
              <a:pPr/>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D3717-C8A2-4C9D-B680-F9A978A3E4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3BC73-1196-4D5C-8600-9898F20A0C01}" type="datetimeFigureOut">
              <a:rPr lang="en-US" smtClean="0"/>
              <a:pPr/>
              <a:t>3/17/2020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D3717-C8A2-4C9D-B680-F9A978A3E4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746375"/>
          </a:xfrm>
        </p:spPr>
        <p:txBody>
          <a:bodyPr>
            <a:noAutofit/>
          </a:bodyPr>
          <a:lstStyle/>
          <a:p>
            <a:r>
              <a:rPr lang="en-US" sz="7200" b="1" dirty="0" smtClean="0"/>
              <a:t>CA LAB</a:t>
            </a:r>
            <a:br>
              <a:rPr lang="en-US" sz="7200" b="1" dirty="0" smtClean="0"/>
            </a:br>
            <a:r>
              <a:rPr lang="en-US" sz="7200" b="1" dirty="0" smtClean="0"/>
              <a:t>LAB NO#10 </a:t>
            </a:r>
            <a:br>
              <a:rPr lang="en-US" sz="7200" b="1" dirty="0" smtClean="0"/>
            </a:br>
            <a:r>
              <a:rPr lang="en-US" sz="7200" b="1" dirty="0" smtClean="0"/>
              <a:t>KEYPAD Interface</a:t>
            </a:r>
            <a:endParaRPr lang="en-US" sz="7200" b="1" dirty="0"/>
          </a:p>
        </p:txBody>
      </p:sp>
      <p:sp>
        <p:nvSpPr>
          <p:cNvPr id="3" name="Subtitle 2"/>
          <p:cNvSpPr>
            <a:spLocks noGrp="1"/>
          </p:cNvSpPr>
          <p:nvPr>
            <p:ph type="subTitle" idx="1"/>
          </p:nvPr>
        </p:nvSpPr>
        <p:spPr>
          <a:xfrm>
            <a:off x="1371600" y="5257800"/>
            <a:ext cx="6400800" cy="381000"/>
          </a:xfrm>
        </p:spPr>
        <p:txBody>
          <a:bodyPr>
            <a:normAutofit fontScale="70000" lnSpcReduction="20000"/>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cn\Pictures\Arduino-Keypad-Tutorial-How-the-Keypad-Works-STEP-1.png"/>
          <p:cNvPicPr>
            <a:picLocks noChangeAspect="1" noChangeArrowheads="1"/>
          </p:cNvPicPr>
          <p:nvPr/>
        </p:nvPicPr>
        <p:blipFill>
          <a:blip r:embed="rId2"/>
          <a:srcRect/>
          <a:stretch>
            <a:fillRect/>
          </a:stretch>
        </p:blipFill>
        <p:spPr bwMode="auto">
          <a:xfrm>
            <a:off x="2005012" y="152400"/>
            <a:ext cx="5843588" cy="58816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STEP2</a:t>
            </a:r>
            <a:endParaRPr lang="en-US" dirty="0"/>
          </a:p>
        </p:txBody>
      </p:sp>
      <p:sp>
        <p:nvSpPr>
          <p:cNvPr id="3" name="Content Placeholder 2"/>
          <p:cNvSpPr>
            <a:spLocks noGrp="1"/>
          </p:cNvSpPr>
          <p:nvPr>
            <p:ph idx="1"/>
          </p:nvPr>
        </p:nvSpPr>
        <p:spPr/>
        <p:txBody>
          <a:bodyPr/>
          <a:lstStyle/>
          <a:p>
            <a:r>
              <a:rPr lang="en-US" dirty="0"/>
              <a:t>When a button is pressed, the column pin is pulled LOW since the current from the HIGH column flows to the LOW row </a:t>
            </a:r>
            <a:r>
              <a:rPr lang="en-US" dirty="0" smtClean="0"/>
              <a:t>pin.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cn\Pictures\Arduino-Keypad-Tutorial-How-the-Keypad-Works-STEP-2.png"/>
          <p:cNvPicPr>
            <a:picLocks noChangeAspect="1" noChangeArrowheads="1"/>
          </p:cNvPicPr>
          <p:nvPr/>
        </p:nvPicPr>
        <p:blipFill>
          <a:blip r:embed="rId2"/>
          <a:srcRect/>
          <a:stretch>
            <a:fillRect/>
          </a:stretch>
        </p:blipFill>
        <p:spPr bwMode="auto">
          <a:xfrm>
            <a:off x="685800" y="228601"/>
            <a:ext cx="6934200" cy="5562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a:t>
            </a:r>
            <a:endParaRPr lang="en-US" dirty="0"/>
          </a:p>
        </p:txBody>
      </p:sp>
      <p:sp>
        <p:nvSpPr>
          <p:cNvPr id="3" name="Content Placeholder 2"/>
          <p:cNvSpPr>
            <a:spLocks noGrp="1"/>
          </p:cNvSpPr>
          <p:nvPr>
            <p:ph idx="1"/>
          </p:nvPr>
        </p:nvSpPr>
        <p:spPr/>
        <p:txBody>
          <a:bodyPr/>
          <a:lstStyle/>
          <a:p>
            <a:r>
              <a:rPr lang="en-US" dirty="0"/>
              <a:t>The </a:t>
            </a:r>
            <a:r>
              <a:rPr lang="en-US" dirty="0" err="1"/>
              <a:t>Arduino</a:t>
            </a:r>
            <a:r>
              <a:rPr lang="en-US" dirty="0"/>
              <a:t> now knows which column the button is in, so now it just needs to find the row the button is in. It does this by switching each one of the row pins HIGH, and at the same time reading all of the column pins to detect which column pin returns to </a:t>
            </a:r>
            <a:r>
              <a:rPr lang="en-US" dirty="0" smtClean="0"/>
              <a:t>HIGH.</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cn\Pictures\Arduino-Keypad-Tutorial-How-the-Keypad-Works-STEP-3.png"/>
          <p:cNvPicPr>
            <a:picLocks noChangeAspect="1" noChangeArrowheads="1"/>
          </p:cNvPicPr>
          <p:nvPr/>
        </p:nvPicPr>
        <p:blipFill>
          <a:blip r:embed="rId2"/>
          <a:srcRect/>
          <a:stretch>
            <a:fillRect/>
          </a:stretch>
        </p:blipFill>
        <p:spPr bwMode="auto">
          <a:xfrm>
            <a:off x="990600" y="228601"/>
            <a:ext cx="7162800" cy="5257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a:t>
            </a:r>
            <a:endParaRPr lang="en-US" dirty="0"/>
          </a:p>
        </p:txBody>
      </p:sp>
      <p:sp>
        <p:nvSpPr>
          <p:cNvPr id="3" name="Content Placeholder 2"/>
          <p:cNvSpPr>
            <a:spLocks noGrp="1"/>
          </p:cNvSpPr>
          <p:nvPr>
            <p:ph idx="1"/>
          </p:nvPr>
        </p:nvSpPr>
        <p:spPr/>
        <p:txBody>
          <a:bodyPr/>
          <a:lstStyle/>
          <a:p>
            <a:r>
              <a:rPr lang="en-US" dirty="0"/>
              <a:t>When the column pin goes HIGH again, the </a:t>
            </a:r>
            <a:r>
              <a:rPr lang="en-US" dirty="0" err="1"/>
              <a:t>Arduino</a:t>
            </a:r>
            <a:r>
              <a:rPr lang="en-US" dirty="0"/>
              <a:t> has found the row pin that is connected to the </a:t>
            </a:r>
            <a:r>
              <a:rPr lang="en-US" dirty="0" smtClean="0"/>
              <a:t>button.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mcn\Pictures\Arduino-Keypad-Tutorial-How-the-Keypad-Works-STEP-4.png"/>
          <p:cNvPicPr>
            <a:picLocks noChangeAspect="1" noChangeArrowheads="1"/>
          </p:cNvPicPr>
          <p:nvPr/>
        </p:nvPicPr>
        <p:blipFill>
          <a:blip r:embed="rId2"/>
          <a:srcRect/>
          <a:stretch>
            <a:fillRect/>
          </a:stretch>
        </p:blipFill>
        <p:spPr bwMode="auto">
          <a:xfrm>
            <a:off x="1447800" y="304801"/>
            <a:ext cx="6629400" cy="5410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cn\Pictures\Arduino-Keypad-Tutorial-4X4-and-3X4-Keypad-Pin-Diagram.png"/>
          <p:cNvPicPr>
            <a:picLocks noChangeAspect="1" noChangeArrowheads="1"/>
          </p:cNvPicPr>
          <p:nvPr/>
        </p:nvPicPr>
        <p:blipFill>
          <a:blip r:embed="rId2"/>
          <a:srcRect/>
          <a:stretch>
            <a:fillRect/>
          </a:stretch>
        </p:blipFill>
        <p:spPr bwMode="auto">
          <a:xfrm>
            <a:off x="964760" y="0"/>
            <a:ext cx="7214480" cy="6248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533400"/>
            <a:ext cx="8077200" cy="509111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Keypad</a:t>
            </a:r>
            <a:endParaRPr lang="en-US" b="1" dirty="0"/>
          </a:p>
        </p:txBody>
      </p:sp>
      <p:sp>
        <p:nvSpPr>
          <p:cNvPr id="3" name="Content Placeholder 2"/>
          <p:cNvSpPr>
            <a:spLocks noGrp="1"/>
          </p:cNvSpPr>
          <p:nvPr>
            <p:ph idx="1"/>
          </p:nvPr>
        </p:nvSpPr>
        <p:spPr/>
        <p:txBody>
          <a:bodyPr/>
          <a:lstStyle/>
          <a:p>
            <a:r>
              <a:rPr lang="en-US" dirty="0"/>
              <a:t>In microcontroller keypad interfacing, push buttons are the major </a:t>
            </a:r>
            <a:r>
              <a:rPr lang="en-US" dirty="0" smtClean="0"/>
              <a:t>part.</a:t>
            </a:r>
          </a:p>
          <a:p>
            <a:r>
              <a:rPr lang="en-US" dirty="0"/>
              <a:t>Working of a push button is very </a:t>
            </a:r>
            <a:r>
              <a:rPr lang="en-US" dirty="0" smtClean="0"/>
              <a:t>simple.</a:t>
            </a:r>
          </a:p>
          <a:p>
            <a:r>
              <a:rPr lang="en-US" dirty="0"/>
              <a:t>Whenever a push button is pressed it conducts and act as a single line, otherwise it act as a open line and conducts nothing.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Keypads Work</a:t>
            </a:r>
            <a:endParaRPr lang="en-US" dirty="0"/>
          </a:p>
        </p:txBody>
      </p:sp>
      <p:sp>
        <p:nvSpPr>
          <p:cNvPr id="3" name="Content Placeholder 2"/>
          <p:cNvSpPr>
            <a:spLocks noGrp="1"/>
          </p:cNvSpPr>
          <p:nvPr>
            <p:ph idx="1"/>
          </p:nvPr>
        </p:nvSpPr>
        <p:spPr/>
        <p:txBody>
          <a:bodyPr/>
          <a:lstStyle/>
          <a:p>
            <a:r>
              <a:rPr lang="en-US" dirty="0"/>
              <a:t>The buttons on a keypad are arranged in rows and columns</a:t>
            </a:r>
            <a:r>
              <a:rPr lang="en-US" dirty="0" smtClean="0"/>
              <a:t>.</a:t>
            </a:r>
          </a:p>
          <a:p>
            <a:r>
              <a:rPr lang="en-US" dirty="0"/>
              <a:t>A 3X4 keypad has 4 rows and 3 columns, and a 4X4 keypad has 4 rows and 4 </a:t>
            </a:r>
            <a:r>
              <a:rPr lang="en-US" dirty="0" smtClean="0"/>
              <a:t>columns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cn\Pictures\Arduino-Keypad-Tutorial-3X4-and-4X4-Keypads.jpg"/>
          <p:cNvPicPr>
            <a:picLocks noChangeAspect="1" noChangeArrowheads="1"/>
          </p:cNvPicPr>
          <p:nvPr/>
        </p:nvPicPr>
        <p:blipFill>
          <a:blip r:embed="rId2"/>
          <a:srcRect/>
          <a:stretch>
            <a:fillRect/>
          </a:stretch>
        </p:blipFill>
        <p:spPr bwMode="auto">
          <a:xfrm>
            <a:off x="381000" y="0"/>
            <a:ext cx="8305799"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Keypads Work</a:t>
            </a:r>
            <a:endParaRPr lang="en-US" dirty="0"/>
          </a:p>
        </p:txBody>
      </p:sp>
      <p:sp>
        <p:nvSpPr>
          <p:cNvPr id="3" name="Content Placeholder 2"/>
          <p:cNvSpPr>
            <a:spLocks noGrp="1"/>
          </p:cNvSpPr>
          <p:nvPr>
            <p:ph idx="1"/>
          </p:nvPr>
        </p:nvSpPr>
        <p:spPr/>
        <p:txBody>
          <a:bodyPr>
            <a:normAutofit lnSpcReduction="10000"/>
          </a:bodyPr>
          <a:lstStyle/>
          <a:p>
            <a:r>
              <a:rPr lang="en-US" dirty="0"/>
              <a:t>Beneath each key is a membrane switch. Each switch in a row is connected to the other switches in the row by a conductive trace underneath the pad. Each switch in a column is connected the same way – one side of the switch is connected to all of the other switches in that column by a conductive trace. Each row and column is brought out to a single pin, for a total of 8 pins on a 4X4 </a:t>
            </a:r>
            <a:r>
              <a:rPr lang="en-US" dirty="0" smtClean="0"/>
              <a:t>keypad.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cn\Pictures\How-to-Set-Up-a-Keypad-on-an-Arduino-Back-Side-of-Keypad.jpg"/>
          <p:cNvPicPr>
            <a:picLocks noChangeAspect="1" noChangeArrowheads="1"/>
          </p:cNvPicPr>
          <p:nvPr/>
        </p:nvPicPr>
        <p:blipFill>
          <a:blip r:embed="rId2"/>
          <a:srcRect/>
          <a:stretch>
            <a:fillRect/>
          </a:stretch>
        </p:blipFill>
        <p:spPr bwMode="auto">
          <a:xfrm>
            <a:off x="609600" y="0"/>
            <a:ext cx="7696199" cy="6324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Pressing a button closes the switch between a column and a row trace, allowing current to flow between a column pin and a row pin</a:t>
            </a:r>
            <a:r>
              <a:rPr lang="en-US" dirty="0" smtClean="0"/>
              <a:t>.</a:t>
            </a:r>
          </a:p>
          <a:p>
            <a:r>
              <a:rPr lang="en-US" dirty="0"/>
              <a:t>The </a:t>
            </a:r>
            <a:r>
              <a:rPr lang="en-US" dirty="0" err="1"/>
              <a:t>Arduino</a:t>
            </a:r>
            <a:r>
              <a:rPr lang="en-US" dirty="0"/>
              <a:t> detects which button is pressed by detecting the row and column pin that’s connected to the button</a:t>
            </a:r>
            <a:r>
              <a:rPr lang="en-US" dirty="0" smtClean="0"/>
              <a:t>.</a:t>
            </a:r>
          </a:p>
          <a:p>
            <a:r>
              <a:rPr lang="en-US" dirty="0" smtClean="0"/>
              <a:t>It happens in 4 steps.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cn\Pictures\Arduino-Keypad-Tutorial-4X4-Keypad-Schematic.png"/>
          <p:cNvPicPr>
            <a:picLocks noChangeAspect="1" noChangeArrowheads="1"/>
          </p:cNvPicPr>
          <p:nvPr/>
        </p:nvPicPr>
        <p:blipFill>
          <a:blip r:embed="rId2"/>
          <a:srcRect/>
          <a:stretch>
            <a:fillRect/>
          </a:stretch>
        </p:blipFill>
        <p:spPr bwMode="auto">
          <a:xfrm>
            <a:off x="609600" y="228601"/>
            <a:ext cx="8000999" cy="579119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a:t>First, when no buttons are pressed, all of the column pins are held HIGH, and all of the row pins are held </a:t>
            </a:r>
            <a:r>
              <a:rPr lang="en-US" dirty="0" smtClean="0"/>
              <a:t>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178</Words>
  <Application>Microsoft Office PowerPoint</Application>
  <PresentationFormat>On-screen Show (4:3)</PresentationFormat>
  <Paragraphs>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 LAB LAB NO#10  KEYPAD Interface</vt:lpstr>
      <vt:lpstr>Keypad</vt:lpstr>
      <vt:lpstr>How Keypads Work</vt:lpstr>
      <vt:lpstr>Slide 4</vt:lpstr>
      <vt:lpstr>How Keypads Work</vt:lpstr>
      <vt:lpstr>Slide 6</vt:lpstr>
      <vt:lpstr>Slide 7</vt:lpstr>
      <vt:lpstr>Slide 8</vt:lpstr>
      <vt:lpstr>STEP 1</vt:lpstr>
      <vt:lpstr>Slide 10</vt:lpstr>
      <vt:lpstr>STEP2</vt:lpstr>
      <vt:lpstr>Slide 12</vt:lpstr>
      <vt:lpstr>STEP3</vt:lpstr>
      <vt:lpstr>Slide 14</vt:lpstr>
      <vt:lpstr>STEP4</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LAB LAB NO#10  KEYPAD Interface</dc:title>
  <dc:creator>mcn</dc:creator>
  <cp:lastModifiedBy>mcn</cp:lastModifiedBy>
  <cp:revision>4</cp:revision>
  <dcterms:created xsi:type="dcterms:W3CDTF">2020-03-17T04:11:49Z</dcterms:created>
  <dcterms:modified xsi:type="dcterms:W3CDTF">2020-03-17T04:39:10Z</dcterms:modified>
</cp:coreProperties>
</file>