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5" r:id="rId8"/>
    <p:sldId id="266" r:id="rId9"/>
    <p:sldId id="267" r:id="rId10"/>
    <p:sldId id="268" r:id="rId11"/>
    <p:sldId id="257" r:id="rId12"/>
    <p:sldId id="269" r:id="rId13"/>
    <p:sldId id="270" r:id="rId14"/>
    <p:sldId id="271" r:id="rId15"/>
    <p:sldId id="272" r:id="rId16"/>
    <p:sldId id="273" r:id="rId17"/>
    <p:sldId id="274" r:id="rId18"/>
    <p:sldId id="275" r:id="rId19"/>
    <p:sldId id="276" r:id="rId20"/>
    <p:sldId id="277" r:id="rId21"/>
    <p:sldId id="278" r:id="rId22"/>
    <p:sldId id="280" r:id="rId23"/>
    <p:sldId id="281" r:id="rId24"/>
    <p:sldId id="282" r:id="rId25"/>
    <p:sldId id="283" r:id="rId26"/>
    <p:sldId id="284" r:id="rId27"/>
    <p:sldId id="286" r:id="rId28"/>
    <p:sldId id="287" r:id="rId29"/>
    <p:sldId id="288" r:id="rId30"/>
    <p:sldId id="289" r:id="rId31"/>
    <p:sldId id="29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365CDF-53EF-4E87-88DB-0C9052C7B6D4}" type="datetimeFigureOut">
              <a:rPr lang="en-US" smtClean="0"/>
              <a:pPr/>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9D71F-1A1C-4FAA-877B-697B1EB21F8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365CDF-53EF-4E87-88DB-0C9052C7B6D4}" type="datetimeFigureOut">
              <a:rPr lang="en-US" smtClean="0"/>
              <a:pPr/>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9D71F-1A1C-4FAA-877B-697B1EB21F8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365CDF-53EF-4E87-88DB-0C9052C7B6D4}" type="datetimeFigureOut">
              <a:rPr lang="en-US" smtClean="0"/>
              <a:pPr/>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9D71F-1A1C-4FAA-877B-697B1EB21F8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365CDF-53EF-4E87-88DB-0C9052C7B6D4}" type="datetimeFigureOut">
              <a:rPr lang="en-US" smtClean="0"/>
              <a:pPr/>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9D71F-1A1C-4FAA-877B-697B1EB21F8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365CDF-53EF-4E87-88DB-0C9052C7B6D4}" type="datetimeFigureOut">
              <a:rPr lang="en-US" smtClean="0"/>
              <a:pPr/>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9D71F-1A1C-4FAA-877B-697B1EB21F8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365CDF-53EF-4E87-88DB-0C9052C7B6D4}" type="datetimeFigureOut">
              <a:rPr lang="en-US" smtClean="0"/>
              <a:pPr/>
              <a:t>7/2/2020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9D71F-1A1C-4FAA-877B-697B1EB21F8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365CDF-53EF-4E87-88DB-0C9052C7B6D4}" type="datetimeFigureOut">
              <a:rPr lang="en-US" smtClean="0"/>
              <a:pPr/>
              <a:t>7/2/2020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69D71F-1A1C-4FAA-877B-697B1EB21F8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365CDF-53EF-4E87-88DB-0C9052C7B6D4}" type="datetimeFigureOut">
              <a:rPr lang="en-US" smtClean="0"/>
              <a:pPr/>
              <a:t>7/2/2020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69D71F-1A1C-4FAA-877B-697B1EB21F8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365CDF-53EF-4E87-88DB-0C9052C7B6D4}" type="datetimeFigureOut">
              <a:rPr lang="en-US" smtClean="0"/>
              <a:pPr/>
              <a:t>7/2/2020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69D71F-1A1C-4FAA-877B-697B1EB21F8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365CDF-53EF-4E87-88DB-0C9052C7B6D4}" type="datetimeFigureOut">
              <a:rPr lang="en-US" smtClean="0"/>
              <a:pPr/>
              <a:t>7/2/2020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9D71F-1A1C-4FAA-877B-697B1EB21F8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365CDF-53EF-4E87-88DB-0C9052C7B6D4}" type="datetimeFigureOut">
              <a:rPr lang="en-US" smtClean="0"/>
              <a:pPr/>
              <a:t>7/2/2020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9D71F-1A1C-4FAA-877B-697B1EB21F8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365CDF-53EF-4E87-88DB-0C9052C7B6D4}" type="datetimeFigureOut">
              <a:rPr lang="en-US" smtClean="0"/>
              <a:pPr/>
              <a:t>7/2/2020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9D71F-1A1C-4FAA-877B-697B1EB21F8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britannica.com/science/transverse-wave" TargetMode="External"/><Relationship Id="rId2" Type="http://schemas.openxmlformats.org/officeDocument/2006/relationships/hyperlink" Target="https://www.merriam-webster.com/dictionary/propagation" TargetMode="External"/><Relationship Id="rId1" Type="http://schemas.openxmlformats.org/officeDocument/2006/relationships/slideLayout" Target="../slideLayouts/slideLayout2.xml"/><Relationship Id="rId4" Type="http://schemas.openxmlformats.org/officeDocument/2006/relationships/hyperlink" Target="https://www.britannica.com/science/longitudinal-wav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3809999"/>
          </a:xfrm>
        </p:spPr>
        <p:txBody>
          <a:bodyPr>
            <a:normAutofit/>
          </a:bodyPr>
          <a:lstStyle/>
          <a:p>
            <a:r>
              <a:rPr lang="en-US" sz="6600" b="1" i="1" dirty="0" smtClean="0"/>
              <a:t>CA </a:t>
            </a:r>
            <a:r>
              <a:rPr lang="en-US" sz="6600" b="1" i="1" dirty="0" smtClean="0"/>
              <a:t>LAB</a:t>
            </a:r>
            <a:r>
              <a:rPr lang="en-US" sz="6600" b="1" i="1" dirty="0" smtClean="0"/>
              <a:t> 6</a:t>
            </a:r>
            <a:r>
              <a:rPr lang="en-US" sz="6600" b="1" i="1" dirty="0" smtClean="0"/>
              <a:t> </a:t>
            </a:r>
            <a:endParaRPr lang="en-US" sz="6600" b="1" i="1" dirty="0"/>
          </a:p>
        </p:txBody>
      </p:sp>
      <p:sp>
        <p:nvSpPr>
          <p:cNvPr id="3" name="Subtitle 2"/>
          <p:cNvSpPr>
            <a:spLocks noGrp="1"/>
          </p:cNvSpPr>
          <p:nvPr>
            <p:ph type="subTitle" idx="1"/>
          </p:nvPr>
        </p:nvSpPr>
        <p:spPr>
          <a:xfrm>
            <a:off x="1371600" y="5029200"/>
            <a:ext cx="6400800" cy="609600"/>
          </a:xfrm>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Parameters &amp; Properties of Wave</a:t>
            </a:r>
            <a:endParaRPr lang="en-US" dirty="0"/>
          </a:p>
        </p:txBody>
      </p:sp>
      <p:sp>
        <p:nvSpPr>
          <p:cNvPr id="3" name="Content Placeholder 2"/>
          <p:cNvSpPr>
            <a:spLocks noGrp="1"/>
          </p:cNvSpPr>
          <p:nvPr>
            <p:ph idx="1"/>
          </p:nvPr>
        </p:nvSpPr>
        <p:spPr/>
        <p:txBody>
          <a:bodyPr/>
          <a:lstStyle/>
          <a:p>
            <a:r>
              <a:rPr lang="en-US" sz="4000" dirty="0" smtClean="0"/>
              <a:t>Reflection</a:t>
            </a:r>
          </a:p>
          <a:p>
            <a:r>
              <a:rPr lang="en-US" sz="4000" dirty="0" smtClean="0"/>
              <a:t>Refraction</a:t>
            </a:r>
          </a:p>
          <a:p>
            <a:r>
              <a:rPr lang="en-US" sz="4000" dirty="0" smtClean="0"/>
              <a:t>Diffraction</a:t>
            </a:r>
          </a:p>
          <a:p>
            <a:r>
              <a:rPr lang="en-US" sz="4000" dirty="0" smtClean="0"/>
              <a:t>Interference</a:t>
            </a:r>
          </a:p>
          <a:p>
            <a:r>
              <a:rPr lang="en-US" sz="4000" dirty="0" smtClean="0"/>
              <a:t>Doppler effect</a:t>
            </a:r>
          </a:p>
          <a:p>
            <a:pPr>
              <a:buNone/>
            </a:pPr>
            <a:endParaRPr lang="en-US" u="sng"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cn\Pictures\CNX_UPhysics_33_05_ESpectrum.jpg"/>
          <p:cNvPicPr>
            <a:picLocks noChangeAspect="1" noChangeArrowheads="1"/>
          </p:cNvPicPr>
          <p:nvPr/>
        </p:nvPicPr>
        <p:blipFill>
          <a:blip r:embed="rId2"/>
          <a:srcRect/>
          <a:stretch>
            <a:fillRect/>
          </a:stretch>
        </p:blipFill>
        <p:spPr bwMode="auto">
          <a:xfrm>
            <a:off x="457200" y="228600"/>
            <a:ext cx="7924800" cy="3200400"/>
          </a:xfrm>
          <a:prstGeom prst="rect">
            <a:avLst/>
          </a:prstGeom>
          <a:noFill/>
        </p:spPr>
      </p:pic>
      <p:pic>
        <p:nvPicPr>
          <p:cNvPr id="1027" name="Picture 3" descr="C:\Users\mcn\Pictures\SoundSpectrum.jpg"/>
          <p:cNvPicPr>
            <a:picLocks noChangeAspect="1" noChangeArrowheads="1"/>
          </p:cNvPicPr>
          <p:nvPr/>
        </p:nvPicPr>
        <p:blipFill>
          <a:blip r:embed="rId3"/>
          <a:srcRect/>
          <a:stretch>
            <a:fillRect/>
          </a:stretch>
        </p:blipFill>
        <p:spPr bwMode="auto">
          <a:xfrm>
            <a:off x="304800" y="3886200"/>
            <a:ext cx="8153400" cy="20574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 Of Wave</a:t>
            </a:r>
            <a:endParaRPr lang="en-US" dirty="0"/>
          </a:p>
        </p:txBody>
      </p:sp>
      <p:pic>
        <p:nvPicPr>
          <p:cNvPr id="2050" name="Picture 2" descr="C:\Users\mcn\Pictures\unnamed.png"/>
          <p:cNvPicPr>
            <a:picLocks noGrp="1" noChangeAspect="1" noChangeArrowheads="1"/>
          </p:cNvPicPr>
          <p:nvPr>
            <p:ph idx="1"/>
          </p:nvPr>
        </p:nvPicPr>
        <p:blipFill>
          <a:blip r:embed="rId2"/>
          <a:srcRect/>
          <a:stretch>
            <a:fillRect/>
          </a:stretch>
        </p:blipFill>
        <p:spPr bwMode="auto">
          <a:xfrm>
            <a:off x="762000" y="1600200"/>
            <a:ext cx="7467599" cy="40386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3733800"/>
          </a:xfrm>
        </p:spPr>
        <p:txBody>
          <a:bodyPr>
            <a:normAutofit/>
          </a:bodyPr>
          <a:lstStyle/>
          <a:p>
            <a:r>
              <a:rPr lang="en-US" sz="7200" b="1" i="1" dirty="0" smtClean="0"/>
              <a:t>Distance &amp; Position Measuring Sensors </a:t>
            </a:r>
            <a:endParaRPr lang="en-US" sz="7200" b="1" i="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Laser Sensor </a:t>
            </a:r>
            <a:endParaRPr lang="en-US" dirty="0"/>
          </a:p>
        </p:txBody>
      </p:sp>
      <p:pic>
        <p:nvPicPr>
          <p:cNvPr id="3074" name="Picture 2" descr="C:\Users\mcn\Pictures\Scott-image2.png"/>
          <p:cNvPicPr>
            <a:picLocks noGrp="1" noChangeAspect="1" noChangeArrowheads="1"/>
          </p:cNvPicPr>
          <p:nvPr>
            <p:ph idx="1"/>
          </p:nvPr>
        </p:nvPicPr>
        <p:blipFill>
          <a:blip r:embed="rId2"/>
          <a:srcRect/>
          <a:stretch>
            <a:fillRect/>
          </a:stretch>
        </p:blipFill>
        <p:spPr bwMode="auto">
          <a:xfrm>
            <a:off x="152400" y="1524000"/>
            <a:ext cx="8763000" cy="39624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 Sensor</a:t>
            </a:r>
            <a:endParaRPr lang="en-US" dirty="0"/>
          </a:p>
        </p:txBody>
      </p:sp>
      <p:pic>
        <p:nvPicPr>
          <p:cNvPr id="4098" name="Picture 2" descr="C:\Users\mcn\Pictures\41uw6QCujvL.jpg"/>
          <p:cNvPicPr>
            <a:picLocks noGrp="1" noChangeAspect="1" noChangeArrowheads="1"/>
          </p:cNvPicPr>
          <p:nvPr>
            <p:ph idx="1"/>
          </p:nvPr>
        </p:nvPicPr>
        <p:blipFill>
          <a:blip r:embed="rId2"/>
          <a:srcRect/>
          <a:stretch>
            <a:fillRect/>
          </a:stretch>
        </p:blipFill>
        <p:spPr bwMode="auto">
          <a:xfrm>
            <a:off x="838200" y="1361992"/>
            <a:ext cx="7620000" cy="4764172"/>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Ultra Sonic Sensor </a:t>
            </a:r>
            <a:endParaRPr lang="en-US" dirty="0"/>
          </a:p>
        </p:txBody>
      </p:sp>
      <p:pic>
        <p:nvPicPr>
          <p:cNvPr id="5122" name="Picture 2" descr="C:\Users\mcn\Pictures\download.jpg"/>
          <p:cNvPicPr>
            <a:picLocks noGrp="1" noChangeAspect="1" noChangeArrowheads="1"/>
          </p:cNvPicPr>
          <p:nvPr>
            <p:ph idx="1"/>
          </p:nvPr>
        </p:nvPicPr>
        <p:blipFill>
          <a:blip r:embed="rId2"/>
          <a:srcRect/>
          <a:stretch>
            <a:fillRect/>
          </a:stretch>
        </p:blipFill>
        <p:spPr bwMode="auto">
          <a:xfrm>
            <a:off x="1676400" y="1905000"/>
            <a:ext cx="5715000" cy="31242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LIDAR </a:t>
            </a:r>
            <a:endParaRPr lang="en-US" dirty="0"/>
          </a:p>
        </p:txBody>
      </p:sp>
      <p:pic>
        <p:nvPicPr>
          <p:cNvPr id="6146" name="Picture 2" descr="C:\Users\mcn\Pictures\LiDAR_optics_and_encoders.jpg"/>
          <p:cNvPicPr>
            <a:picLocks noGrp="1" noChangeAspect="1" noChangeArrowheads="1"/>
          </p:cNvPicPr>
          <p:nvPr>
            <p:ph sz="half" idx="1"/>
          </p:nvPr>
        </p:nvPicPr>
        <p:blipFill>
          <a:blip r:embed="rId2"/>
          <a:srcRect/>
          <a:stretch>
            <a:fillRect/>
          </a:stretch>
        </p:blipFill>
        <p:spPr bwMode="auto">
          <a:xfrm>
            <a:off x="0" y="1524000"/>
            <a:ext cx="4495800" cy="4419600"/>
          </a:xfrm>
          <a:prstGeom prst="rect">
            <a:avLst/>
          </a:prstGeom>
          <a:noFill/>
        </p:spPr>
      </p:pic>
      <p:pic>
        <p:nvPicPr>
          <p:cNvPr id="6147" name="Picture 3" descr="C:\Users\mcn\Pictures\google-new-self-driving-car-prototype.jpg"/>
          <p:cNvPicPr>
            <a:picLocks noGrp="1" noChangeAspect="1" noChangeArrowheads="1"/>
          </p:cNvPicPr>
          <p:nvPr>
            <p:ph sz="half" idx="2"/>
          </p:nvPr>
        </p:nvPicPr>
        <p:blipFill>
          <a:blip r:embed="rId3"/>
          <a:srcRect/>
          <a:stretch>
            <a:fillRect/>
          </a:stretch>
        </p:blipFill>
        <p:spPr bwMode="auto">
          <a:xfrm>
            <a:off x="4419600" y="1676400"/>
            <a:ext cx="4495800" cy="42672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Sonar </a:t>
            </a:r>
            <a:endParaRPr lang="en-US" dirty="0"/>
          </a:p>
        </p:txBody>
      </p:sp>
      <p:pic>
        <p:nvPicPr>
          <p:cNvPr id="7170" name="Picture 2" descr="C:\Users\mcn\Pictures\Active-sonar.jpg"/>
          <p:cNvPicPr>
            <a:picLocks noGrp="1" noChangeAspect="1" noChangeArrowheads="1"/>
          </p:cNvPicPr>
          <p:nvPr>
            <p:ph idx="1"/>
          </p:nvPr>
        </p:nvPicPr>
        <p:blipFill>
          <a:blip r:embed="rId2"/>
          <a:srcRect/>
          <a:stretch>
            <a:fillRect/>
          </a:stretch>
        </p:blipFill>
        <p:spPr bwMode="auto">
          <a:xfrm>
            <a:off x="381000" y="1600200"/>
            <a:ext cx="8229600" cy="45720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RADAR</a:t>
            </a:r>
            <a:endParaRPr lang="en-US" dirty="0"/>
          </a:p>
        </p:txBody>
      </p:sp>
      <p:pic>
        <p:nvPicPr>
          <p:cNvPr id="8194" name="Picture 2" descr="C:\Users\mcn\Pictures\download (1).jpg"/>
          <p:cNvPicPr>
            <a:picLocks noGrp="1" noChangeAspect="1" noChangeArrowheads="1"/>
          </p:cNvPicPr>
          <p:nvPr>
            <p:ph idx="1"/>
          </p:nvPr>
        </p:nvPicPr>
        <p:blipFill>
          <a:blip r:embed="rId2"/>
          <a:srcRect/>
          <a:stretch>
            <a:fillRect/>
          </a:stretch>
        </p:blipFill>
        <p:spPr bwMode="auto">
          <a:xfrm>
            <a:off x="1295400" y="1447800"/>
            <a:ext cx="6324600" cy="44196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600"/>
            <a:ext cx="8229600" cy="46038"/>
          </a:xfrm>
        </p:spPr>
        <p:txBody>
          <a:bodyPr>
            <a:normAutofit fontScale="90000"/>
          </a:bodyPr>
          <a:lstStyle/>
          <a:p>
            <a:endParaRPr lang="en-US" dirty="0"/>
          </a:p>
        </p:txBody>
      </p:sp>
      <p:sp>
        <p:nvSpPr>
          <p:cNvPr id="3" name="Content Placeholder 2"/>
          <p:cNvSpPr>
            <a:spLocks noGrp="1"/>
          </p:cNvSpPr>
          <p:nvPr>
            <p:ph idx="1"/>
          </p:nvPr>
        </p:nvSpPr>
        <p:spPr>
          <a:xfrm>
            <a:off x="457200" y="381000"/>
            <a:ext cx="8229600" cy="5745163"/>
          </a:xfrm>
        </p:spPr>
        <p:txBody>
          <a:bodyPr/>
          <a:lstStyle/>
          <a:p>
            <a:pPr>
              <a:buNone/>
            </a:pPr>
            <a:r>
              <a:rPr lang="en-US" sz="4400" dirty="0" smtClean="0"/>
              <a:t>Till Now you can </a:t>
            </a:r>
          </a:p>
          <a:p>
            <a:pPr>
              <a:buFont typeface="Wingdings" pitchFamily="2" charset="2"/>
              <a:buChar char="Ø"/>
            </a:pPr>
            <a:r>
              <a:rPr lang="en-US" sz="3600" dirty="0" smtClean="0"/>
              <a:t>Interface switch</a:t>
            </a:r>
          </a:p>
          <a:p>
            <a:pPr>
              <a:buFont typeface="Wingdings" pitchFamily="2" charset="2"/>
              <a:buChar char="Ø"/>
            </a:pPr>
            <a:r>
              <a:rPr lang="en-US" sz="3600" dirty="0" smtClean="0"/>
              <a:t>Interface &amp; control LED</a:t>
            </a:r>
          </a:p>
          <a:p>
            <a:pPr>
              <a:buFont typeface="Wingdings" pitchFamily="2" charset="2"/>
              <a:buChar char="Ø"/>
            </a:pPr>
            <a:r>
              <a:rPr lang="en-US" sz="3600" dirty="0" smtClean="0"/>
              <a:t>Use digital Pins</a:t>
            </a:r>
          </a:p>
          <a:p>
            <a:pPr>
              <a:buFont typeface="Wingdings" pitchFamily="2" charset="2"/>
              <a:buChar char="Ø"/>
            </a:pPr>
            <a:r>
              <a:rPr lang="en-US" sz="3600" dirty="0" smtClean="0"/>
              <a:t>Use Analog Sensor</a:t>
            </a:r>
          </a:p>
          <a:p>
            <a:pPr>
              <a:buFont typeface="Wingdings" pitchFamily="2" charset="2"/>
              <a:buChar char="Ø"/>
            </a:pPr>
            <a:r>
              <a:rPr lang="en-US" sz="3600" dirty="0" smtClean="0"/>
              <a:t>Use Serial Monitor</a:t>
            </a:r>
          </a:p>
          <a:p>
            <a:pPr>
              <a:buFont typeface="Wingdings" pitchFamily="2" charset="2"/>
              <a:buChar char="Ø"/>
            </a:pPr>
            <a:r>
              <a:rPr lang="en-US" sz="3600" dirty="0" smtClean="0"/>
              <a:t>Interface LCD 16x2 </a:t>
            </a:r>
          </a:p>
          <a:p>
            <a:pPr>
              <a:buFont typeface="Wingdings" pitchFamily="2" charset="2"/>
              <a:buChar char="Ø"/>
            </a:pPr>
            <a:r>
              <a:rPr lang="en-US" sz="3600" dirty="0" smtClean="0"/>
              <a:t>Temperature Sensor </a:t>
            </a:r>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i="1" dirty="0" smtClean="0"/>
              <a:t>HC-SR04</a:t>
            </a:r>
            <a:endParaRPr lang="en-US" sz="6000" b="1" i="1" dirty="0"/>
          </a:p>
        </p:txBody>
      </p:sp>
      <p:pic>
        <p:nvPicPr>
          <p:cNvPr id="9218" name="Picture 2"/>
          <p:cNvPicPr>
            <a:picLocks noGrp="1" noChangeAspect="1" noChangeArrowheads="1"/>
          </p:cNvPicPr>
          <p:nvPr>
            <p:ph idx="1"/>
          </p:nvPr>
        </p:nvPicPr>
        <p:blipFill>
          <a:blip r:embed="rId2"/>
          <a:srcRect/>
          <a:stretch>
            <a:fillRect/>
          </a:stretch>
        </p:blipFill>
        <p:spPr bwMode="auto">
          <a:xfrm>
            <a:off x="1219200" y="1676400"/>
            <a:ext cx="6324600"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Power Supply :+5V DC</a:t>
            </a:r>
          </a:p>
          <a:p>
            <a:r>
              <a:rPr lang="en-US" dirty="0" smtClean="0"/>
              <a:t>Quiescent Current : &lt;2mA</a:t>
            </a:r>
          </a:p>
          <a:p>
            <a:r>
              <a:rPr lang="en-US" dirty="0" smtClean="0"/>
              <a:t>Working Current: 15mA</a:t>
            </a:r>
          </a:p>
          <a:p>
            <a:r>
              <a:rPr lang="en-US" dirty="0" smtClean="0"/>
              <a:t>Effectual Angle: &lt;15°</a:t>
            </a:r>
          </a:p>
          <a:p>
            <a:r>
              <a:rPr lang="en-US" dirty="0" smtClean="0"/>
              <a:t>Ranging Distance : 2cm – 400 cm/1″ – 13ft</a:t>
            </a:r>
          </a:p>
          <a:p>
            <a:r>
              <a:rPr lang="en-US" dirty="0" smtClean="0"/>
              <a:t>Resolution : 0.3 cm</a:t>
            </a:r>
          </a:p>
          <a:p>
            <a:r>
              <a:rPr lang="en-US" dirty="0" smtClean="0"/>
              <a:t>Measuring Angle: 30 degree</a:t>
            </a:r>
          </a:p>
          <a:p>
            <a:r>
              <a:rPr lang="en-US" dirty="0" smtClean="0"/>
              <a:t>Trigger Input Pulse width: 10uS</a:t>
            </a:r>
          </a:p>
          <a:p>
            <a:r>
              <a:rPr lang="en-US" dirty="0" smtClean="0"/>
              <a:t>Dimension: 45mm x 20mm x 15mm</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a:t>
            </a:r>
            <a:endParaRPr lang="en-US" dirty="0"/>
          </a:p>
        </p:txBody>
      </p:sp>
      <p:sp>
        <p:nvSpPr>
          <p:cNvPr id="3" name="Content Placeholder 2"/>
          <p:cNvSpPr>
            <a:spLocks noGrp="1"/>
          </p:cNvSpPr>
          <p:nvPr>
            <p:ph sz="half" idx="1"/>
          </p:nvPr>
        </p:nvSpPr>
        <p:spPr/>
        <p:txBody>
          <a:bodyPr>
            <a:normAutofit fontScale="92500" lnSpcReduction="20000"/>
          </a:bodyPr>
          <a:lstStyle/>
          <a:p>
            <a:pPr>
              <a:buNone/>
            </a:pPr>
            <a:r>
              <a:rPr lang="en-US" dirty="0" smtClean="0"/>
              <a:t>1)The transmitter (trig pin) sends a signal: a high-frequency sound.</a:t>
            </a:r>
          </a:p>
          <a:p>
            <a:pPr>
              <a:buNone/>
            </a:pPr>
            <a:r>
              <a:rPr lang="en-US" dirty="0" smtClean="0"/>
              <a:t>2) When the signal finds an object, it is reflected and the transmitter (echo pin) receives it.</a:t>
            </a:r>
          </a:p>
          <a:p>
            <a:pPr>
              <a:buNone/>
            </a:pPr>
            <a:r>
              <a:rPr lang="en-US" dirty="0" smtClean="0"/>
              <a:t>3) The time between the transmission and reception of the signal allows us to calculate the distance to an object</a:t>
            </a:r>
          </a:p>
          <a:p>
            <a:endParaRPr lang="en-US" dirty="0"/>
          </a:p>
        </p:txBody>
      </p:sp>
      <p:pic>
        <p:nvPicPr>
          <p:cNvPr id="10242" name="Picture 2"/>
          <p:cNvPicPr>
            <a:picLocks noGrp="1" noChangeAspect="1" noChangeArrowheads="1"/>
          </p:cNvPicPr>
          <p:nvPr>
            <p:ph sz="half" idx="2"/>
          </p:nvPr>
        </p:nvPicPr>
        <p:blipFill>
          <a:blip r:embed="rId2"/>
          <a:srcRect/>
          <a:stretch>
            <a:fillRect/>
          </a:stretch>
        </p:blipFill>
        <p:spPr bwMode="auto">
          <a:xfrm>
            <a:off x="4495800" y="1371600"/>
            <a:ext cx="4648200"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i="1" dirty="0" smtClean="0"/>
              <a:t>Working</a:t>
            </a:r>
            <a:endParaRPr lang="en-US" sz="6000" b="1" i="1" dirty="0"/>
          </a:p>
        </p:txBody>
      </p:sp>
      <p:pic>
        <p:nvPicPr>
          <p:cNvPr id="11266" name="Picture 2" descr="C:\Users\mcn\Pictures\Ultrasonic-Sensor-Diagram.png"/>
          <p:cNvPicPr>
            <a:picLocks noGrp="1" noChangeAspect="1" noChangeArrowheads="1"/>
          </p:cNvPicPr>
          <p:nvPr>
            <p:ph idx="1"/>
          </p:nvPr>
        </p:nvPicPr>
        <p:blipFill>
          <a:blip r:embed="rId2"/>
          <a:srcRect/>
          <a:stretch>
            <a:fillRect/>
          </a:stretch>
        </p:blipFill>
        <p:spPr bwMode="auto">
          <a:xfrm>
            <a:off x="304800" y="1524000"/>
            <a:ext cx="8382000" cy="44196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i="1" dirty="0" smtClean="0"/>
              <a:t>Formula </a:t>
            </a:r>
            <a:endParaRPr lang="en-US" sz="5400" b="1" i="1" dirty="0"/>
          </a:p>
        </p:txBody>
      </p:sp>
      <p:sp>
        <p:nvSpPr>
          <p:cNvPr id="3" name="Content Placeholder 2"/>
          <p:cNvSpPr>
            <a:spLocks noGrp="1"/>
          </p:cNvSpPr>
          <p:nvPr>
            <p:ph idx="1"/>
          </p:nvPr>
        </p:nvSpPr>
        <p:spPr>
          <a:xfrm>
            <a:off x="457200" y="1295400"/>
            <a:ext cx="8229600" cy="4830763"/>
          </a:xfrm>
        </p:spPr>
        <p:txBody>
          <a:bodyPr/>
          <a:lstStyle/>
          <a:p>
            <a:pPr>
              <a:buNone/>
            </a:pPr>
            <a:endParaRPr lang="en-US" b="1" dirty="0" smtClean="0"/>
          </a:p>
          <a:p>
            <a:pPr>
              <a:buNone/>
            </a:pPr>
            <a:endParaRPr lang="en-US" b="1" dirty="0" smtClean="0"/>
          </a:p>
          <a:p>
            <a:pPr>
              <a:buNone/>
            </a:pPr>
            <a:endParaRPr lang="en-US" b="1" dirty="0" smtClean="0"/>
          </a:p>
          <a:p>
            <a:pPr algn="ctr">
              <a:buNone/>
            </a:pPr>
            <a:r>
              <a:rPr lang="en-US" sz="3600" b="1" dirty="0" smtClean="0"/>
              <a:t>distance = (</a:t>
            </a:r>
            <a:r>
              <a:rPr lang="en-US" sz="3600" b="1" dirty="0" err="1" smtClean="0"/>
              <a:t>traveltime</a:t>
            </a:r>
            <a:r>
              <a:rPr lang="en-US" sz="3600" b="1" dirty="0" smtClean="0"/>
              <a:t>/2) x speed of sound</a:t>
            </a:r>
            <a:endParaRPr lang="en-US" sz="3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s://i0.wp.com/randomnerdtutorials.com/wp-content/uploads/2013/11/ultrasonic-sensor-with-arduino-hc-sr04.jpg?ssl=1"/>
          <p:cNvPicPr>
            <a:picLocks noChangeAspect="1" noChangeArrowheads="1"/>
          </p:cNvPicPr>
          <p:nvPr/>
        </p:nvPicPr>
        <p:blipFill>
          <a:blip r:embed="rId2"/>
          <a:srcRect/>
          <a:stretch>
            <a:fillRect/>
          </a:stretch>
        </p:blipFill>
        <p:spPr bwMode="auto">
          <a:xfrm>
            <a:off x="152400" y="152400"/>
            <a:ext cx="8763000" cy="64008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dirty="0" smtClean="0"/>
              <a:t>Code</a:t>
            </a: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pPr>
              <a:buNone/>
            </a:pPr>
            <a:r>
              <a:rPr lang="en-US" sz="2600" dirty="0" smtClean="0"/>
              <a:t>// defines pins numbers</a:t>
            </a:r>
          </a:p>
          <a:p>
            <a:pPr>
              <a:buNone/>
            </a:pPr>
            <a:r>
              <a:rPr lang="en-US" sz="2600" dirty="0" smtClean="0"/>
              <a:t>const </a:t>
            </a:r>
            <a:r>
              <a:rPr lang="en-US" sz="2600" dirty="0" err="1" smtClean="0"/>
              <a:t>int</a:t>
            </a:r>
            <a:r>
              <a:rPr lang="en-US" sz="2600" dirty="0" smtClean="0"/>
              <a:t> </a:t>
            </a:r>
            <a:r>
              <a:rPr lang="en-US" sz="2600" dirty="0" err="1" smtClean="0"/>
              <a:t>trigPin</a:t>
            </a:r>
            <a:r>
              <a:rPr lang="en-US" sz="2600" dirty="0" smtClean="0"/>
              <a:t> = </a:t>
            </a:r>
            <a:r>
              <a:rPr lang="en-US" sz="2600" dirty="0" smtClean="0"/>
              <a:t>11;</a:t>
            </a:r>
            <a:endParaRPr lang="en-US" sz="2600" dirty="0" smtClean="0"/>
          </a:p>
          <a:p>
            <a:pPr>
              <a:buNone/>
            </a:pPr>
            <a:r>
              <a:rPr lang="en-US" sz="2600" dirty="0" smtClean="0"/>
              <a:t>const </a:t>
            </a:r>
            <a:r>
              <a:rPr lang="en-US" sz="2600" dirty="0" err="1" smtClean="0"/>
              <a:t>int</a:t>
            </a:r>
            <a:r>
              <a:rPr lang="en-US" sz="2600" dirty="0" smtClean="0"/>
              <a:t> </a:t>
            </a:r>
            <a:r>
              <a:rPr lang="en-US" sz="2600" dirty="0" err="1" smtClean="0"/>
              <a:t>echoPin</a:t>
            </a:r>
            <a:r>
              <a:rPr lang="en-US" sz="2600" dirty="0" smtClean="0"/>
              <a:t> = </a:t>
            </a:r>
            <a:r>
              <a:rPr lang="en-US" sz="2600" dirty="0" smtClean="0"/>
              <a:t>8</a:t>
            </a:r>
            <a:r>
              <a:rPr lang="en-US" sz="2600" dirty="0" smtClean="0"/>
              <a:t>;</a:t>
            </a:r>
            <a:endParaRPr lang="en-US" sz="2600" dirty="0" smtClean="0"/>
          </a:p>
          <a:p>
            <a:pPr>
              <a:buNone/>
            </a:pPr>
            <a:r>
              <a:rPr lang="en-US" sz="2600" dirty="0" smtClean="0"/>
              <a:t>// defines variables</a:t>
            </a:r>
          </a:p>
          <a:p>
            <a:pPr>
              <a:buNone/>
            </a:pPr>
            <a:r>
              <a:rPr lang="en-US" sz="2600" dirty="0" smtClean="0"/>
              <a:t>long duration;</a:t>
            </a:r>
          </a:p>
          <a:p>
            <a:pPr>
              <a:buNone/>
            </a:pPr>
            <a:r>
              <a:rPr lang="en-US" sz="2600" dirty="0" err="1" smtClean="0"/>
              <a:t>int</a:t>
            </a:r>
            <a:r>
              <a:rPr lang="en-US" sz="2600" dirty="0" smtClean="0"/>
              <a:t> distance;</a:t>
            </a:r>
          </a:p>
          <a:p>
            <a:pPr>
              <a:buNone/>
            </a:pPr>
            <a:r>
              <a:rPr lang="en-US" sz="2600" b="1" dirty="0" smtClean="0"/>
              <a:t>void</a:t>
            </a:r>
            <a:r>
              <a:rPr lang="en-US" sz="2600" dirty="0" smtClean="0"/>
              <a:t> setup() {</a:t>
            </a:r>
          </a:p>
          <a:p>
            <a:pPr>
              <a:buNone/>
            </a:pPr>
            <a:r>
              <a:rPr lang="en-US" sz="2600" dirty="0" err="1" smtClean="0"/>
              <a:t>pinMode</a:t>
            </a:r>
            <a:r>
              <a:rPr lang="en-US" sz="2600" dirty="0" smtClean="0"/>
              <a:t>(</a:t>
            </a:r>
            <a:r>
              <a:rPr lang="en-US" sz="2600" dirty="0" err="1" smtClean="0"/>
              <a:t>trigPin</a:t>
            </a:r>
            <a:r>
              <a:rPr lang="en-US" sz="2600" dirty="0" smtClean="0"/>
              <a:t>, OUTPUT); // Sets the </a:t>
            </a:r>
            <a:r>
              <a:rPr lang="en-US" sz="2600" dirty="0" err="1" smtClean="0"/>
              <a:t>trigPin</a:t>
            </a:r>
            <a:r>
              <a:rPr lang="en-US" sz="2600" dirty="0" smtClean="0"/>
              <a:t> as an Output</a:t>
            </a:r>
          </a:p>
          <a:p>
            <a:pPr>
              <a:buNone/>
            </a:pPr>
            <a:r>
              <a:rPr lang="en-US" sz="2600" dirty="0" err="1" smtClean="0"/>
              <a:t>pinMode</a:t>
            </a:r>
            <a:r>
              <a:rPr lang="en-US" sz="2600" dirty="0" smtClean="0"/>
              <a:t>(</a:t>
            </a:r>
            <a:r>
              <a:rPr lang="en-US" sz="2600" dirty="0" err="1" smtClean="0"/>
              <a:t>echoPin</a:t>
            </a:r>
            <a:r>
              <a:rPr lang="en-US" sz="2600" dirty="0" smtClean="0"/>
              <a:t>, INPUT); // Sets the </a:t>
            </a:r>
            <a:r>
              <a:rPr lang="en-US" sz="2600" dirty="0" err="1" smtClean="0"/>
              <a:t>echoPin</a:t>
            </a:r>
            <a:r>
              <a:rPr lang="en-US" sz="2600" dirty="0" smtClean="0"/>
              <a:t> as an Input</a:t>
            </a:r>
          </a:p>
          <a:p>
            <a:pPr>
              <a:buNone/>
            </a:pPr>
            <a:r>
              <a:rPr lang="en-US" sz="2600" dirty="0" err="1" smtClean="0"/>
              <a:t>Serial.begin</a:t>
            </a:r>
            <a:r>
              <a:rPr lang="en-US" sz="2600" dirty="0" smtClean="0"/>
              <a:t>(9600); // Starts the serial communication</a:t>
            </a:r>
          </a:p>
          <a:p>
            <a:pPr>
              <a:buNone/>
            </a:pPr>
            <a:r>
              <a:rPr lang="en-US" sz="2600" dirty="0" smtClean="0"/>
              <a:t>}</a:t>
            </a:r>
          </a:p>
          <a:p>
            <a:pPr>
              <a:buNone/>
            </a:pPr>
            <a:r>
              <a:rPr lang="en-US" sz="2400" dirty="0" smtClean="0"/>
              <a:t/>
            </a:r>
            <a:br>
              <a:rPr lang="en-US" sz="2400" dirty="0" smtClean="0"/>
            </a:br>
            <a:endParaRPr lang="en-US" sz="2400" dirty="0" smtClean="0"/>
          </a:p>
          <a:p>
            <a:pPr>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Code</a:t>
            </a:r>
            <a:endParaRPr lang="en-US" dirty="0"/>
          </a:p>
        </p:txBody>
      </p:sp>
      <p:sp>
        <p:nvSpPr>
          <p:cNvPr id="3" name="Content Placeholder 2"/>
          <p:cNvSpPr>
            <a:spLocks noGrp="1"/>
          </p:cNvSpPr>
          <p:nvPr>
            <p:ph idx="1"/>
          </p:nvPr>
        </p:nvSpPr>
        <p:spPr>
          <a:xfrm>
            <a:off x="609600" y="914400"/>
            <a:ext cx="8763000" cy="5364163"/>
          </a:xfrm>
        </p:spPr>
        <p:txBody>
          <a:bodyPr>
            <a:normAutofit fontScale="70000" lnSpcReduction="20000"/>
          </a:bodyPr>
          <a:lstStyle/>
          <a:p>
            <a:pPr>
              <a:buNone/>
            </a:pPr>
            <a:r>
              <a:rPr lang="en-US" b="1" dirty="0" smtClean="0"/>
              <a:t>void</a:t>
            </a:r>
            <a:r>
              <a:rPr lang="en-US" dirty="0" smtClean="0"/>
              <a:t> loop() {</a:t>
            </a:r>
          </a:p>
          <a:p>
            <a:pPr>
              <a:buNone/>
            </a:pPr>
            <a:r>
              <a:rPr lang="en-US" dirty="0" smtClean="0"/>
              <a:t>// Clears the </a:t>
            </a:r>
            <a:r>
              <a:rPr lang="en-US" dirty="0" err="1" smtClean="0"/>
              <a:t>trigPin</a:t>
            </a:r>
            <a:endParaRPr lang="en-US" dirty="0" smtClean="0"/>
          </a:p>
          <a:p>
            <a:pPr>
              <a:buNone/>
            </a:pPr>
            <a:r>
              <a:rPr lang="en-US" dirty="0" err="1" smtClean="0"/>
              <a:t>digitalWrite</a:t>
            </a:r>
            <a:r>
              <a:rPr lang="en-US" dirty="0" smtClean="0"/>
              <a:t>(</a:t>
            </a:r>
            <a:r>
              <a:rPr lang="en-US" dirty="0" err="1" smtClean="0"/>
              <a:t>trigPin</a:t>
            </a:r>
            <a:r>
              <a:rPr lang="en-US" dirty="0" smtClean="0"/>
              <a:t>, LOW);</a:t>
            </a:r>
          </a:p>
          <a:p>
            <a:pPr>
              <a:buNone/>
            </a:pPr>
            <a:r>
              <a:rPr lang="en-US" dirty="0" err="1" smtClean="0"/>
              <a:t>delayMicroseconds</a:t>
            </a:r>
            <a:r>
              <a:rPr lang="en-US" dirty="0" smtClean="0"/>
              <a:t>(2);</a:t>
            </a:r>
          </a:p>
          <a:p>
            <a:pPr>
              <a:buNone/>
            </a:pPr>
            <a:r>
              <a:rPr lang="en-US" dirty="0" smtClean="0"/>
              <a:t>// Sets the </a:t>
            </a:r>
            <a:r>
              <a:rPr lang="en-US" dirty="0" err="1" smtClean="0"/>
              <a:t>trigPin</a:t>
            </a:r>
            <a:r>
              <a:rPr lang="en-US" dirty="0" smtClean="0"/>
              <a:t> on HIGH state for 10 micro seconds</a:t>
            </a:r>
          </a:p>
          <a:p>
            <a:pPr>
              <a:buNone/>
            </a:pPr>
            <a:r>
              <a:rPr lang="en-US" dirty="0" err="1" smtClean="0"/>
              <a:t>digitalWrite</a:t>
            </a:r>
            <a:r>
              <a:rPr lang="en-US" dirty="0" smtClean="0"/>
              <a:t>(</a:t>
            </a:r>
            <a:r>
              <a:rPr lang="en-US" dirty="0" err="1" smtClean="0"/>
              <a:t>trigPin</a:t>
            </a:r>
            <a:r>
              <a:rPr lang="en-US" dirty="0" smtClean="0"/>
              <a:t>, HIGH);</a:t>
            </a:r>
          </a:p>
          <a:p>
            <a:pPr>
              <a:buNone/>
            </a:pPr>
            <a:r>
              <a:rPr lang="en-US" dirty="0" err="1" smtClean="0"/>
              <a:t>delayMicroseconds</a:t>
            </a:r>
            <a:r>
              <a:rPr lang="en-US" dirty="0" smtClean="0"/>
              <a:t>(10);</a:t>
            </a:r>
          </a:p>
          <a:p>
            <a:pPr>
              <a:buNone/>
            </a:pPr>
            <a:r>
              <a:rPr lang="en-US" dirty="0" err="1" smtClean="0"/>
              <a:t>digitalWrite</a:t>
            </a:r>
            <a:r>
              <a:rPr lang="en-US" dirty="0" smtClean="0"/>
              <a:t>(</a:t>
            </a:r>
            <a:r>
              <a:rPr lang="en-US" dirty="0" err="1" smtClean="0"/>
              <a:t>trigPin</a:t>
            </a:r>
            <a:r>
              <a:rPr lang="en-US" dirty="0" smtClean="0"/>
              <a:t>, LOW);</a:t>
            </a:r>
          </a:p>
          <a:p>
            <a:pPr>
              <a:buNone/>
            </a:pPr>
            <a:r>
              <a:rPr lang="en-US" dirty="0" smtClean="0"/>
              <a:t>// Reads the </a:t>
            </a:r>
            <a:r>
              <a:rPr lang="en-US" dirty="0" err="1" smtClean="0"/>
              <a:t>echoPin</a:t>
            </a:r>
            <a:r>
              <a:rPr lang="en-US" dirty="0" smtClean="0"/>
              <a:t>, returns the sound wave travel time in microseconds</a:t>
            </a:r>
          </a:p>
          <a:p>
            <a:pPr>
              <a:buNone/>
            </a:pPr>
            <a:r>
              <a:rPr lang="en-US" dirty="0" smtClean="0"/>
              <a:t>duration = </a:t>
            </a:r>
            <a:r>
              <a:rPr lang="en-US" dirty="0" err="1" smtClean="0"/>
              <a:t>pulseIn</a:t>
            </a:r>
            <a:r>
              <a:rPr lang="en-US" dirty="0" smtClean="0"/>
              <a:t>(</a:t>
            </a:r>
            <a:r>
              <a:rPr lang="en-US" dirty="0" err="1" smtClean="0"/>
              <a:t>echoPin</a:t>
            </a:r>
            <a:r>
              <a:rPr lang="en-US" dirty="0" smtClean="0"/>
              <a:t>, HIGH);</a:t>
            </a:r>
          </a:p>
          <a:p>
            <a:pPr>
              <a:buNone/>
            </a:pPr>
            <a:r>
              <a:rPr lang="en-US" dirty="0" smtClean="0"/>
              <a:t>// Calculating the distance</a:t>
            </a:r>
          </a:p>
          <a:p>
            <a:pPr>
              <a:buNone/>
            </a:pPr>
            <a:r>
              <a:rPr lang="en-US" dirty="0" smtClean="0"/>
              <a:t>distance= duration*0.034/2;</a:t>
            </a:r>
          </a:p>
          <a:p>
            <a:pPr>
              <a:buNone/>
            </a:pPr>
            <a:r>
              <a:rPr lang="en-US" dirty="0" smtClean="0"/>
              <a:t>// Prints the distance on the Serial Monitor</a:t>
            </a:r>
          </a:p>
          <a:p>
            <a:pPr>
              <a:buNone/>
            </a:pPr>
            <a:r>
              <a:rPr lang="en-US" dirty="0" err="1" smtClean="0"/>
              <a:t>Serial.print</a:t>
            </a:r>
            <a:r>
              <a:rPr lang="en-US" dirty="0" smtClean="0"/>
              <a:t>("Distance: ");</a:t>
            </a:r>
          </a:p>
          <a:p>
            <a:pPr>
              <a:buNone/>
            </a:pPr>
            <a:r>
              <a:rPr lang="en-US" dirty="0" err="1" smtClean="0"/>
              <a:t>Serial.println</a:t>
            </a:r>
            <a:r>
              <a:rPr lang="en-US" dirty="0" smtClean="0"/>
              <a:t>(distance);</a:t>
            </a:r>
          </a:p>
          <a:p>
            <a:pP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err="1" smtClean="0"/>
              <a:t>pulseIn</a:t>
            </a:r>
            <a:r>
              <a:rPr lang="en-US" sz="5400" b="1" dirty="0" smtClean="0"/>
              <a:t>()  </a:t>
            </a:r>
            <a:endParaRPr lang="en-US" sz="5400" b="1" dirty="0"/>
          </a:p>
        </p:txBody>
      </p:sp>
      <p:sp>
        <p:nvSpPr>
          <p:cNvPr id="3" name="Content Placeholder 2"/>
          <p:cNvSpPr>
            <a:spLocks noGrp="1"/>
          </p:cNvSpPr>
          <p:nvPr>
            <p:ph idx="1"/>
          </p:nvPr>
        </p:nvSpPr>
        <p:spPr/>
        <p:txBody>
          <a:bodyPr/>
          <a:lstStyle/>
          <a:p>
            <a:r>
              <a:rPr lang="en-US" dirty="0" smtClean="0"/>
              <a:t>Reads a pulse (either HIGH or LOW) on a pin. For example, if value is HIGH, </a:t>
            </a:r>
            <a:r>
              <a:rPr lang="en-US" dirty="0" err="1" smtClean="0"/>
              <a:t>pulseIn</a:t>
            </a:r>
            <a:r>
              <a:rPr lang="en-US" dirty="0" smtClean="0"/>
              <a:t>() waits for the pin to go from LOW to HIGH, starts timing, then waits for the pin to go LOW and stops timing. Returns the length of the pulse in microseconds or gives up and returns 0 if no complete pulse was received within the timeout.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err="1" smtClean="0"/>
              <a:t>pulseIn</a:t>
            </a:r>
            <a:r>
              <a:rPr lang="en-US" sz="5400" b="1" dirty="0" smtClean="0"/>
              <a:t>() </a:t>
            </a:r>
            <a:endParaRPr lang="en-US" sz="5400" dirty="0"/>
          </a:p>
        </p:txBody>
      </p:sp>
      <p:sp>
        <p:nvSpPr>
          <p:cNvPr id="3" name="Content Placeholder 2"/>
          <p:cNvSpPr>
            <a:spLocks noGrp="1"/>
          </p:cNvSpPr>
          <p:nvPr>
            <p:ph idx="1"/>
          </p:nvPr>
        </p:nvSpPr>
        <p:spPr/>
        <p:txBody>
          <a:bodyPr/>
          <a:lstStyle/>
          <a:p>
            <a:r>
              <a:rPr lang="en-US" dirty="0" err="1" smtClean="0"/>
              <a:t>Mim</a:t>
            </a:r>
            <a:r>
              <a:rPr lang="en-US" dirty="0" smtClean="0"/>
              <a:t> time= 10micro second</a:t>
            </a:r>
          </a:p>
          <a:p>
            <a:r>
              <a:rPr lang="en-US" dirty="0" smtClean="0"/>
              <a:t>Max Time= 3minutes </a:t>
            </a:r>
          </a:p>
          <a:p>
            <a:r>
              <a:rPr lang="en-US" dirty="0" smtClean="0"/>
              <a:t>Syntax</a:t>
            </a:r>
          </a:p>
          <a:p>
            <a:pPr marL="514350" indent="-514350">
              <a:buNone/>
            </a:pPr>
            <a:r>
              <a:rPr lang="en-US" dirty="0" err="1" smtClean="0"/>
              <a:t>pulseIn</a:t>
            </a:r>
            <a:r>
              <a:rPr lang="en-US" dirty="0" smtClean="0"/>
              <a:t>(pin</a:t>
            </a:r>
            <a:r>
              <a:rPr lang="en-US" dirty="0" smtClean="0"/>
              <a:t>, value);</a:t>
            </a:r>
          </a:p>
          <a:p>
            <a:pPr marL="514350" indent="-514350">
              <a:buNone/>
            </a:pPr>
            <a:r>
              <a:rPr lang="en-US" dirty="0" err="1" smtClean="0"/>
              <a:t>pulseIn</a:t>
            </a:r>
            <a:r>
              <a:rPr lang="en-US" dirty="0" smtClean="0"/>
              <a:t>(pin, value, timeout);</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i="1" dirty="0" smtClean="0"/>
              <a:t>Question?</a:t>
            </a:r>
            <a:endParaRPr lang="en-US" sz="6600" b="1" i="1" dirty="0"/>
          </a:p>
        </p:txBody>
      </p:sp>
      <p:sp>
        <p:nvSpPr>
          <p:cNvPr id="3" name="Content Placeholder 2"/>
          <p:cNvSpPr>
            <a:spLocks noGrp="1"/>
          </p:cNvSpPr>
          <p:nvPr>
            <p:ph idx="1"/>
          </p:nvPr>
        </p:nvSpPr>
        <p:spPr/>
        <p:txBody>
          <a:bodyPr>
            <a:normAutofit/>
          </a:bodyPr>
          <a:lstStyle/>
          <a:p>
            <a:pPr algn="ctr">
              <a:buNone/>
            </a:pPr>
            <a:r>
              <a:rPr lang="en-US" sz="5400" dirty="0" smtClean="0"/>
              <a:t>What parameters you will use to describe some object or anything (Remember use quantities) </a:t>
            </a:r>
            <a:endParaRPr lang="en-US" sz="5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i="1" dirty="0" smtClean="0"/>
              <a:t>HC-SR03</a:t>
            </a:r>
            <a:endParaRPr lang="en-US" sz="6000" b="1" i="1" dirty="0"/>
          </a:p>
        </p:txBody>
      </p:sp>
      <p:pic>
        <p:nvPicPr>
          <p:cNvPr id="41986" name="Picture 2"/>
          <p:cNvPicPr>
            <a:picLocks noGrp="1" noChangeAspect="1" noChangeArrowheads="1"/>
          </p:cNvPicPr>
          <p:nvPr>
            <p:ph idx="1"/>
          </p:nvPr>
        </p:nvPicPr>
        <p:blipFill>
          <a:blip r:embed="rId2"/>
          <a:srcRect/>
          <a:stretch>
            <a:fillRect/>
          </a:stretch>
        </p:blipFill>
        <p:spPr bwMode="auto">
          <a:xfrm>
            <a:off x="381000" y="1371600"/>
            <a:ext cx="8305800"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i="1" dirty="0" smtClean="0"/>
              <a:t>HC-SR03</a:t>
            </a:r>
            <a:endParaRPr lang="en-US" sz="5400" b="1" i="1" dirty="0"/>
          </a:p>
        </p:txBody>
      </p:sp>
      <p:sp>
        <p:nvSpPr>
          <p:cNvPr id="3" name="Content Placeholder 2"/>
          <p:cNvSpPr>
            <a:spLocks noGrp="1"/>
          </p:cNvSpPr>
          <p:nvPr>
            <p:ph idx="1"/>
          </p:nvPr>
        </p:nvSpPr>
        <p:spPr/>
        <p:txBody>
          <a:bodyPr>
            <a:normAutofit/>
          </a:bodyPr>
          <a:lstStyle/>
          <a:p>
            <a:r>
              <a:rPr lang="en-US" sz="4000" dirty="0" smtClean="0"/>
              <a:t>Same features and working like HC-SR04</a:t>
            </a:r>
          </a:p>
          <a:p>
            <a:r>
              <a:rPr lang="en-US" sz="4000" dirty="0" smtClean="0"/>
              <a:t>It has 3 pins VCC,GND &amp; Impulse</a:t>
            </a:r>
          </a:p>
          <a:p>
            <a:r>
              <a:rPr lang="en-US" sz="4000" dirty="0" smtClean="0"/>
              <a:t>Impulse pin is used for sending the signal and as well as to receive echo.</a:t>
            </a:r>
            <a:endParaRPr lang="en-US" sz="4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i="1" dirty="0" smtClean="0"/>
              <a:t>Parameters </a:t>
            </a:r>
            <a:endParaRPr lang="en-US" sz="6000" b="1" i="1" dirty="0"/>
          </a:p>
        </p:txBody>
      </p:sp>
      <p:sp>
        <p:nvSpPr>
          <p:cNvPr id="3" name="Content Placeholder 2"/>
          <p:cNvSpPr>
            <a:spLocks noGrp="1"/>
          </p:cNvSpPr>
          <p:nvPr>
            <p:ph idx="1"/>
          </p:nvPr>
        </p:nvSpPr>
        <p:spPr/>
        <p:txBody>
          <a:bodyPr>
            <a:normAutofit/>
          </a:bodyPr>
          <a:lstStyle/>
          <a:p>
            <a:r>
              <a:rPr lang="en-US" sz="4400" dirty="0" smtClean="0"/>
              <a:t>Location (co-ordinates)</a:t>
            </a:r>
          </a:p>
          <a:p>
            <a:r>
              <a:rPr lang="en-US" sz="4400" dirty="0" smtClean="0"/>
              <a:t>State (static or moving )</a:t>
            </a:r>
          </a:p>
          <a:p>
            <a:r>
              <a:rPr lang="en-US" sz="4400" dirty="0" smtClean="0"/>
              <a:t>Speed</a:t>
            </a:r>
          </a:p>
          <a:p>
            <a:r>
              <a:rPr lang="en-US" sz="4400" dirty="0" smtClean="0"/>
              <a:t>Distance </a:t>
            </a:r>
          </a:p>
          <a:p>
            <a:r>
              <a:rPr lang="en-US" sz="4400" dirty="0" smtClean="0"/>
              <a:t>Dimensions </a:t>
            </a:r>
            <a:endParaRPr lang="en-US" sz="4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b="1" i="1" dirty="0" smtClean="0"/>
              <a:t>Distance</a:t>
            </a:r>
            <a:r>
              <a:rPr lang="en-US" b="1" dirty="0" smtClean="0"/>
              <a:t> </a:t>
            </a:r>
            <a:endParaRPr lang="en-US" b="1" dirty="0"/>
          </a:p>
        </p:txBody>
      </p:sp>
      <p:pic>
        <p:nvPicPr>
          <p:cNvPr id="1026" name="Picture 2" descr="C:\Users\mcn\Pictures\a82d6e6c-ab3d-4611-80fb-6dad5b85b69c_1.195a57b5fa504120d888d13e1e6a259d.jpeg"/>
          <p:cNvPicPr>
            <a:picLocks noGrp="1" noChangeAspect="1" noChangeArrowheads="1"/>
          </p:cNvPicPr>
          <p:nvPr>
            <p:ph idx="1"/>
          </p:nvPr>
        </p:nvPicPr>
        <p:blipFill>
          <a:blip r:embed="rId2"/>
          <a:srcRect/>
          <a:stretch>
            <a:fillRect/>
          </a:stretch>
        </p:blipFill>
        <p:spPr bwMode="auto">
          <a:xfrm>
            <a:off x="1066800" y="1447800"/>
            <a:ext cx="7239000" cy="4678363"/>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i="1" dirty="0" smtClean="0"/>
              <a:t>Distance</a:t>
            </a:r>
            <a:r>
              <a:rPr lang="en-US" sz="6600" b="1" dirty="0" smtClean="0"/>
              <a:t> </a:t>
            </a:r>
            <a:endParaRPr lang="en-US" sz="6600" b="1" dirty="0"/>
          </a:p>
        </p:txBody>
      </p:sp>
      <p:pic>
        <p:nvPicPr>
          <p:cNvPr id="2050" name="Picture 2" descr="C:\Users\mcn\Pictures\distance-formula-picture.jpg"/>
          <p:cNvPicPr>
            <a:picLocks noGrp="1" noChangeAspect="1" noChangeArrowheads="1"/>
          </p:cNvPicPr>
          <p:nvPr>
            <p:ph idx="1"/>
          </p:nvPr>
        </p:nvPicPr>
        <p:blipFill>
          <a:blip r:embed="rId2"/>
          <a:srcRect/>
          <a:stretch>
            <a:fillRect/>
          </a:stretch>
        </p:blipFill>
        <p:spPr bwMode="auto">
          <a:xfrm>
            <a:off x="609600" y="1600200"/>
            <a:ext cx="8077200" cy="4525963"/>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b="1" i="1" dirty="0" smtClean="0"/>
              <a:t>Distance</a:t>
            </a:r>
            <a:r>
              <a:rPr lang="en-US" b="1" dirty="0" smtClean="0"/>
              <a:t> </a:t>
            </a:r>
            <a:endParaRPr lang="en-US" dirty="0"/>
          </a:p>
        </p:txBody>
      </p:sp>
      <p:pic>
        <p:nvPicPr>
          <p:cNvPr id="3074" name="Picture 2" descr="C:\Users\mcn\Pictures\unnamed.jpg"/>
          <p:cNvPicPr>
            <a:picLocks noGrp="1" noChangeAspect="1" noChangeArrowheads="1"/>
          </p:cNvPicPr>
          <p:nvPr>
            <p:ph idx="1"/>
          </p:nvPr>
        </p:nvPicPr>
        <p:blipFill>
          <a:blip r:embed="rId2"/>
          <a:srcRect/>
          <a:stretch>
            <a:fillRect/>
          </a:stretch>
        </p:blipFill>
        <p:spPr bwMode="auto">
          <a:xfrm>
            <a:off x="304800" y="1524000"/>
            <a:ext cx="8153399" cy="4602163"/>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sz="6000" b="1" i="1" dirty="0" smtClean="0"/>
              <a:t>Waves</a:t>
            </a:r>
            <a:r>
              <a:rPr lang="en-US" dirty="0" smtClean="0"/>
              <a:t> </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a:buNone/>
            </a:pPr>
            <a:r>
              <a:rPr lang="en-US" sz="3600" b="1" dirty="0" smtClean="0"/>
              <a:t>Wave</a:t>
            </a:r>
            <a:r>
              <a:rPr lang="en-US" sz="3600" dirty="0" smtClean="0"/>
              <a:t>, </a:t>
            </a:r>
            <a:r>
              <a:rPr lang="en-US" sz="3600" dirty="0" smtClean="0">
                <a:hlinkClick r:id="rId2"/>
              </a:rPr>
              <a:t>propagation</a:t>
            </a:r>
            <a:r>
              <a:rPr lang="en-US" sz="3600" dirty="0" smtClean="0"/>
              <a:t> of disturbances from place to place in a regular and organized way.</a:t>
            </a:r>
          </a:p>
          <a:p>
            <a:r>
              <a:rPr lang="en-US" sz="3600" dirty="0" err="1" smtClean="0"/>
              <a:t>E.g</a:t>
            </a:r>
            <a:r>
              <a:rPr lang="en-US" sz="3600" dirty="0" smtClean="0"/>
              <a:t>: Sound waves, Water tides, </a:t>
            </a:r>
            <a:r>
              <a:rPr lang="en-US" sz="3600" dirty="0" err="1" smtClean="0"/>
              <a:t>Electromagentic</a:t>
            </a:r>
            <a:r>
              <a:rPr lang="en-US" sz="3600" dirty="0" smtClean="0"/>
              <a:t> waves.</a:t>
            </a:r>
          </a:p>
          <a:p>
            <a:r>
              <a:rPr lang="en-US" sz="3600" dirty="0" smtClean="0"/>
              <a:t>Waves are classified into two types</a:t>
            </a:r>
          </a:p>
          <a:p>
            <a:pPr marL="514350" indent="-514350">
              <a:buFont typeface="+mj-lt"/>
              <a:buAutoNum type="arabicParenR"/>
            </a:pPr>
            <a:r>
              <a:rPr lang="en-US" sz="3600" dirty="0" smtClean="0"/>
              <a:t> </a:t>
            </a:r>
            <a:r>
              <a:rPr lang="en-US" sz="3600" u="sng" dirty="0" smtClean="0">
                <a:hlinkClick r:id="rId3"/>
              </a:rPr>
              <a:t>Transverse waves</a:t>
            </a:r>
            <a:endParaRPr lang="en-US" sz="3600" u="sng" dirty="0" smtClean="0"/>
          </a:p>
          <a:p>
            <a:pPr marL="514350" indent="-514350">
              <a:buFont typeface="+mj-lt"/>
              <a:buAutoNum type="arabicParenR"/>
            </a:pPr>
            <a:r>
              <a:rPr lang="en-US" sz="3600" u="sng" dirty="0" smtClean="0">
                <a:hlinkClick r:id="rId4"/>
              </a:rPr>
              <a:t>Longitudinal waves</a:t>
            </a:r>
            <a:endParaRPr lang="en-US" sz="3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Parameters &amp; Properties of Wave</a:t>
            </a:r>
            <a:endParaRPr lang="en-US" b="1" i="1" dirty="0"/>
          </a:p>
        </p:txBody>
      </p:sp>
      <p:sp>
        <p:nvSpPr>
          <p:cNvPr id="3" name="Content Placeholder 2"/>
          <p:cNvSpPr>
            <a:spLocks noGrp="1"/>
          </p:cNvSpPr>
          <p:nvPr>
            <p:ph idx="1"/>
          </p:nvPr>
        </p:nvSpPr>
        <p:spPr/>
        <p:txBody>
          <a:bodyPr>
            <a:normAutofit/>
          </a:bodyPr>
          <a:lstStyle/>
          <a:p>
            <a:r>
              <a:rPr lang="en-US" sz="5400" dirty="0" smtClean="0"/>
              <a:t>Frequency</a:t>
            </a:r>
          </a:p>
          <a:p>
            <a:r>
              <a:rPr lang="en-US" sz="5400" dirty="0" smtClean="0"/>
              <a:t>Amplitude</a:t>
            </a:r>
          </a:p>
          <a:p>
            <a:r>
              <a:rPr lang="en-US" sz="5400" dirty="0" smtClean="0"/>
              <a:t>Wavelength</a:t>
            </a:r>
          </a:p>
          <a:p>
            <a:r>
              <a:rPr lang="en-US" sz="5400" dirty="0" smtClean="0"/>
              <a:t>Velocity</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TotalTime>
  <Words>425</Words>
  <Application>Microsoft Office PowerPoint</Application>
  <PresentationFormat>On-screen Show (4:3)</PresentationFormat>
  <Paragraphs>111</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CA LAB 6 </vt:lpstr>
      <vt:lpstr>Slide 2</vt:lpstr>
      <vt:lpstr>Question?</vt:lpstr>
      <vt:lpstr>Parameters </vt:lpstr>
      <vt:lpstr>Distance </vt:lpstr>
      <vt:lpstr>Distance </vt:lpstr>
      <vt:lpstr>Distance </vt:lpstr>
      <vt:lpstr>Waves </vt:lpstr>
      <vt:lpstr>Parameters &amp; Properties of Wave</vt:lpstr>
      <vt:lpstr>Parameters &amp; Properties of Wave</vt:lpstr>
      <vt:lpstr>Slide 11</vt:lpstr>
      <vt:lpstr>Reflection Of Wave</vt:lpstr>
      <vt:lpstr>Distance &amp; Position Measuring Sensors </vt:lpstr>
      <vt:lpstr>Laser Sensor </vt:lpstr>
      <vt:lpstr>IR Sensor</vt:lpstr>
      <vt:lpstr>Ultra Sonic Sensor </vt:lpstr>
      <vt:lpstr>LIDAR </vt:lpstr>
      <vt:lpstr>Sonar </vt:lpstr>
      <vt:lpstr>RADAR</vt:lpstr>
      <vt:lpstr>HC-SR04</vt:lpstr>
      <vt:lpstr>Features </vt:lpstr>
      <vt:lpstr>Working </vt:lpstr>
      <vt:lpstr>Working</vt:lpstr>
      <vt:lpstr>Formula </vt:lpstr>
      <vt:lpstr>Slide 25</vt:lpstr>
      <vt:lpstr>Code</vt:lpstr>
      <vt:lpstr>Code</vt:lpstr>
      <vt:lpstr>pulseIn()  </vt:lpstr>
      <vt:lpstr>pulseIn() </vt:lpstr>
      <vt:lpstr>HC-SR03</vt:lpstr>
      <vt:lpstr>HC-SR03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 LAB WEEK (4)</dc:title>
  <dc:creator>mcn</dc:creator>
  <cp:lastModifiedBy>mcn</cp:lastModifiedBy>
  <cp:revision>36</cp:revision>
  <dcterms:created xsi:type="dcterms:W3CDTF">2020-02-03T18:04:03Z</dcterms:created>
  <dcterms:modified xsi:type="dcterms:W3CDTF">2020-07-02T06:03:01Z</dcterms:modified>
</cp:coreProperties>
</file>