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8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0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8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5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9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5794-B2AB-48E2-A071-C08A889C46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DDBA-7C09-4EF6-8E40-A98F2E9F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uture" TargetMode="External"/><Relationship Id="rId13" Type="http://schemas.openxmlformats.org/officeDocument/2006/relationships/hyperlink" Target="https://en.wikipedia.org/wiki/Derivative" TargetMode="External"/><Relationship Id="rId3" Type="http://schemas.openxmlformats.org/officeDocument/2006/relationships/hyperlink" Target="https://en.wikipedia.org/wiki/Existence" TargetMode="External"/><Relationship Id="rId7" Type="http://schemas.openxmlformats.org/officeDocument/2006/relationships/hyperlink" Target="https://en.wikipedia.org/wiki/Present" TargetMode="External"/><Relationship Id="rId12" Type="http://schemas.openxmlformats.org/officeDocument/2006/relationships/hyperlink" Target="https://en.wikipedia.org/wiki/Quantification_(science)" TargetMode="External"/><Relationship Id="rId17" Type="http://schemas.openxmlformats.org/officeDocument/2006/relationships/hyperlink" Target="https://en.wikipedia.org/wiki/Qualia" TargetMode="External"/><Relationship Id="rId2" Type="http://schemas.openxmlformats.org/officeDocument/2006/relationships/hyperlink" Target="https://en.wikipedia.org/wiki/Sequence" TargetMode="External"/><Relationship Id="rId16" Type="http://schemas.openxmlformats.org/officeDocument/2006/relationships/hyperlink" Target="https://en.wikipedia.org/wiki/Conscious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st" TargetMode="External"/><Relationship Id="rId11" Type="http://schemas.openxmlformats.org/officeDocument/2006/relationships/hyperlink" Target="https://en.wikipedia.org/wiki/Measurement" TargetMode="External"/><Relationship Id="rId5" Type="http://schemas.openxmlformats.org/officeDocument/2006/relationships/hyperlink" Target="https://en.wikipedia.org/wiki/Irreversible_process" TargetMode="External"/><Relationship Id="rId15" Type="http://schemas.openxmlformats.org/officeDocument/2006/relationships/hyperlink" Target="https://en.wikipedia.org/wiki/Scientific_realism" TargetMode="External"/><Relationship Id="rId10" Type="http://schemas.openxmlformats.org/officeDocument/2006/relationships/hyperlink" Target="https://en.wikipedia.org/wiki/Clock" TargetMode="External"/><Relationship Id="rId4" Type="http://schemas.openxmlformats.org/officeDocument/2006/relationships/hyperlink" Target="https://en.wikipedia.org/wiki/Event_(philosophy)" TargetMode="External"/><Relationship Id="rId9" Type="http://schemas.openxmlformats.org/officeDocument/2006/relationships/hyperlink" Target="https://en.wikipedia.org/wiki/Operational_definition" TargetMode="External"/><Relationship Id="rId14" Type="http://schemas.openxmlformats.org/officeDocument/2006/relationships/hyperlink" Target="https://en.wikipedia.org/wiki/Physical_quant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quency" TargetMode="External"/><Relationship Id="rId2" Type="http://schemas.openxmlformats.org/officeDocument/2006/relationships/hyperlink" Target="https://en.wikipedia.org/wiki/Electronic_trans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aesiu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14031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CA LAB 8</a:t>
            </a:r>
            <a:br>
              <a:rPr lang="en-US" sz="8800" b="1" dirty="0" smtClean="0"/>
            </a:br>
            <a:r>
              <a:rPr lang="en-US" sz="8800" b="1" dirty="0" smtClean="0"/>
              <a:t>RTC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882"/>
            <a:ext cx="9144000" cy="247918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412124"/>
            <a:ext cx="11616743" cy="59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0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Zones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time zone</a:t>
            </a:r>
            <a:r>
              <a:rPr lang="en-US" dirty="0"/>
              <a:t> refers to any region where the same standard time is kept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different time zones in the world.</a:t>
            </a:r>
          </a:p>
          <a:p>
            <a:pPr marL="0" indent="0">
              <a:buNone/>
            </a:pPr>
            <a:r>
              <a:rPr lang="en-US" sz="4400" b="1" dirty="0" smtClean="0"/>
              <a:t>Universal Time: </a:t>
            </a:r>
          </a:p>
          <a:p>
            <a:r>
              <a:rPr lang="en-US" dirty="0"/>
              <a:t>Universal Time is a solar time standard that reflects the average speed of the Earth's </a:t>
            </a:r>
            <a:r>
              <a:rPr lang="en-US" dirty="0" smtClean="0"/>
              <a:t>rotation.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4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Time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Time dilation</a:t>
            </a:r>
            <a:r>
              <a:rPr lang="en-US" dirty="0"/>
              <a:t> is a difference in the elapsed </a:t>
            </a:r>
            <a:r>
              <a:rPr lang="en-US" b="1" dirty="0"/>
              <a:t>time</a:t>
            </a:r>
            <a:r>
              <a:rPr lang="en-US" dirty="0"/>
              <a:t> as measured by two clocks due to there existing between them either a relative velocity or a difference in gravitational potential between their locations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Gravity has an impact on time. </a:t>
            </a:r>
            <a:r>
              <a:rPr lang="en-US" dirty="0"/>
              <a:t>The stronger the </a:t>
            </a:r>
            <a:r>
              <a:rPr lang="en-US" b="1" dirty="0"/>
              <a:t>gravity</a:t>
            </a:r>
            <a:r>
              <a:rPr lang="en-US" dirty="0"/>
              <a:t>, the more </a:t>
            </a:r>
            <a:r>
              <a:rPr lang="en-US" dirty="0" err="1"/>
              <a:t>spacetime</a:t>
            </a:r>
            <a:r>
              <a:rPr lang="en-US" dirty="0"/>
              <a:t> curves, and the slower </a:t>
            </a:r>
            <a:r>
              <a:rPr lang="en-US" b="1" dirty="0"/>
              <a:t>time</a:t>
            </a:r>
            <a:r>
              <a:rPr lang="en-US" dirty="0"/>
              <a:t> itself proceeds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GPS satellites clocks are designed to be slower as compared to ground clocks.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5" y="180304"/>
            <a:ext cx="10998557" cy="6503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8945" y="785611"/>
            <a:ext cx="41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Hour on this planet = 7years on earth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75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importance in Electronics &amp; Computers.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task is performed.</a:t>
            </a:r>
          </a:p>
          <a:p>
            <a:r>
              <a:rPr lang="en-US" dirty="0" smtClean="0"/>
              <a:t>How much time it take.</a:t>
            </a:r>
          </a:p>
          <a:p>
            <a:r>
              <a:rPr lang="en-US" dirty="0" smtClean="0"/>
              <a:t>Time stamp for files.</a:t>
            </a:r>
          </a:p>
          <a:p>
            <a:r>
              <a:rPr lang="en-US" dirty="0" smtClean="0"/>
              <a:t>For automation to perform a task at specific time or interval.</a:t>
            </a:r>
          </a:p>
          <a:p>
            <a:r>
              <a:rPr lang="en-US" dirty="0" smtClean="0"/>
              <a:t>To keep the record.(when request was made or get accepted)</a:t>
            </a:r>
          </a:p>
          <a:p>
            <a:r>
              <a:rPr lang="en-US" dirty="0" smtClean="0"/>
              <a:t>For communication purpose.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9143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RTC </a:t>
            </a:r>
            <a:r>
              <a:rPr lang="en-US" b="1" dirty="0"/>
              <a:t>(Real Time Clock)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615188"/>
          </a:xfrm>
        </p:spPr>
        <p:txBody>
          <a:bodyPr/>
          <a:lstStyle/>
          <a:p>
            <a:r>
              <a:rPr lang="en-US" dirty="0" smtClean="0"/>
              <a:t>To provide the time information and setting up the time in devices we use RTC (Real Time Clock).</a:t>
            </a:r>
          </a:p>
          <a:p>
            <a:r>
              <a:rPr lang="en-US" dirty="0"/>
              <a:t>A real-time clock (RTC) is an IC that keeps an updated track of the current time</a:t>
            </a:r>
            <a:r>
              <a:rPr lang="en-US" dirty="0" smtClean="0"/>
              <a:t>.</a:t>
            </a:r>
          </a:p>
          <a:p>
            <a:r>
              <a:rPr lang="en-US" dirty="0"/>
              <a:t>This information can be read by a microprocessor, usually over a serial interface to facilitate the software performing functions that are time </a:t>
            </a:r>
            <a:r>
              <a:rPr lang="en-US" dirty="0" smtClean="0"/>
              <a:t>dependent.</a:t>
            </a:r>
          </a:p>
          <a:p>
            <a:r>
              <a:rPr lang="en-US" dirty="0"/>
              <a:t>RTCs are designed for ultra-low power consumption as they usually continue running when the main system is powered down. </a:t>
            </a:r>
            <a:endParaRPr lang="en-US" dirty="0" smtClean="0"/>
          </a:p>
          <a:p>
            <a:r>
              <a:rPr lang="en-US" dirty="0"/>
              <a:t>This enables them to maintain current time against an absolute time reference, usually set by the microprocessor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RTC (Real Time Clock)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5318974"/>
          </a:xfrm>
        </p:spPr>
        <p:txBody>
          <a:bodyPr/>
          <a:lstStyle/>
          <a:p>
            <a:r>
              <a:rPr lang="en-US" dirty="0"/>
              <a:t>They are available as integrated circuits (ICs) and supervise timing like a clock and also operate date like a calendar. </a:t>
            </a:r>
            <a:endParaRPr lang="en-US" dirty="0" smtClean="0"/>
          </a:p>
          <a:p>
            <a:r>
              <a:rPr lang="en-US" dirty="0"/>
              <a:t> The clock/calendar provides seconds, minutes, hours, day, date, month and year qualified data. The end date of each month is automatically adjusted, especially for months with less than 31 days</a:t>
            </a:r>
            <a:r>
              <a:rPr lang="en-US" dirty="0" smtClean="0"/>
              <a:t>.</a:t>
            </a:r>
          </a:p>
          <a:p>
            <a:r>
              <a:rPr lang="en-US" dirty="0"/>
              <a:t>The main advantage of RTC is that they have an arrangement of battery backup which keeps the clock/calendar running even if there is power failure. </a:t>
            </a:r>
            <a:endParaRPr lang="en-US" dirty="0" smtClean="0"/>
          </a:p>
          <a:p>
            <a:r>
              <a:rPr lang="en-US" dirty="0"/>
              <a:t>An exceptionally little current is required for keeping the RTC </a:t>
            </a:r>
            <a:r>
              <a:rPr lang="en-US" dirty="0" smtClean="0"/>
              <a:t>animated. (Nano amperes are required).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8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DS3231 </a:t>
            </a:r>
            <a:r>
              <a:rPr lang="en-US" dirty="0"/>
              <a:t>RTC Module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313" y="2009104"/>
            <a:ext cx="8731876" cy="343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DS3231 RTC </a:t>
            </a:r>
            <a:r>
              <a:rPr lang="en-US" b="1" dirty="0" smtClean="0"/>
              <a:t>Module Pin Configuration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14904" cy="45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4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DS3231 RTC </a:t>
            </a:r>
            <a:r>
              <a:rPr lang="en-US" b="1" dirty="0" smtClean="0"/>
              <a:t>Module Connection with </a:t>
            </a:r>
            <a:r>
              <a:rPr lang="en-US" b="1" dirty="0" err="1" smtClean="0"/>
              <a:t>Arduino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6" y="2721023"/>
            <a:ext cx="8152326" cy="3422200"/>
          </a:xfrm>
        </p:spPr>
      </p:pic>
    </p:spTree>
    <p:extLst>
      <p:ext uri="{BB962C8B-B14F-4D97-AF65-F5344CB8AC3E}">
        <p14:creationId xmlns:p14="http://schemas.microsoft.com/office/powerpoint/2010/main" val="376186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6" y="502276"/>
            <a:ext cx="10921283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DS3231 RTC Module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8762" y="2291556"/>
            <a:ext cx="3800475" cy="282416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5637" y="2291556"/>
            <a:ext cx="35147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6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Function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Re-maps a number from one range to another. That is, a value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 err="1"/>
              <a:t>fromLow</a:t>
            </a:r>
            <a:r>
              <a:rPr lang="en-US" b="1" dirty="0"/>
              <a:t> </a:t>
            </a:r>
            <a:r>
              <a:rPr lang="en-US" dirty="0"/>
              <a:t>would get mapped to </a:t>
            </a:r>
            <a:r>
              <a:rPr lang="en-US" b="1" dirty="0" err="1"/>
              <a:t>toLow</a:t>
            </a:r>
            <a:r>
              <a:rPr lang="en-US" dirty="0"/>
              <a:t>, a value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 err="1"/>
              <a:t>fromHigh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 err="1"/>
              <a:t>toHigh</a:t>
            </a:r>
            <a:r>
              <a:rPr lang="en-US" dirty="0"/>
              <a:t>, values in-between to values in-between, etc.</a:t>
            </a:r>
            <a:br>
              <a:rPr lang="en-US" dirty="0"/>
            </a:br>
            <a:r>
              <a:rPr lang="en-US" dirty="0"/>
              <a:t>Syntax</a:t>
            </a:r>
            <a:br>
              <a:rPr lang="en-US" dirty="0"/>
            </a:br>
            <a:r>
              <a:rPr lang="en-US" dirty="0"/>
              <a:t>map(value, </a:t>
            </a:r>
            <a:r>
              <a:rPr lang="en-US" dirty="0" err="1"/>
              <a:t>fromLow</a:t>
            </a:r>
            <a:r>
              <a:rPr lang="en-US" dirty="0"/>
              <a:t>, </a:t>
            </a:r>
            <a:r>
              <a:rPr lang="en-US" dirty="0" err="1"/>
              <a:t>fromHigh</a:t>
            </a:r>
            <a:r>
              <a:rPr lang="en-US" dirty="0"/>
              <a:t>, </a:t>
            </a:r>
            <a:r>
              <a:rPr lang="en-US" dirty="0" err="1"/>
              <a:t>toLow</a:t>
            </a:r>
            <a:r>
              <a:rPr lang="en-US" dirty="0"/>
              <a:t>, </a:t>
            </a:r>
            <a:r>
              <a:rPr lang="en-US" dirty="0" err="1"/>
              <a:t>toHigh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value: </a:t>
            </a:r>
            <a:r>
              <a:rPr lang="en-US" dirty="0"/>
              <a:t>the number to map.</a:t>
            </a:r>
            <a:br>
              <a:rPr lang="en-US" dirty="0"/>
            </a:br>
            <a:r>
              <a:rPr lang="en-US" b="1" dirty="0" err="1"/>
              <a:t>fromLow</a:t>
            </a:r>
            <a:r>
              <a:rPr lang="en-US" b="1" dirty="0"/>
              <a:t>: </a:t>
            </a:r>
            <a:r>
              <a:rPr lang="en-US" dirty="0"/>
              <a:t>the lower bound of the value’s current range.</a:t>
            </a:r>
            <a:br>
              <a:rPr lang="en-US" dirty="0"/>
            </a:br>
            <a:r>
              <a:rPr lang="en-US" b="1" dirty="0" err="1"/>
              <a:t>fromHigh</a:t>
            </a:r>
            <a:r>
              <a:rPr lang="en-US" b="1" dirty="0"/>
              <a:t>: </a:t>
            </a:r>
            <a:r>
              <a:rPr lang="en-US" dirty="0"/>
              <a:t>the upper bound of the value’s current range.</a:t>
            </a:r>
            <a:br>
              <a:rPr lang="en-US" dirty="0"/>
            </a:br>
            <a:r>
              <a:rPr lang="en-US" b="1" dirty="0" err="1"/>
              <a:t>toLow</a:t>
            </a:r>
            <a:r>
              <a:rPr lang="en-US" b="1" dirty="0"/>
              <a:t>: </a:t>
            </a:r>
            <a:r>
              <a:rPr lang="en-US" dirty="0"/>
              <a:t>the lower bound of the value’s target range.</a:t>
            </a:r>
            <a:br>
              <a:rPr lang="en-US" dirty="0"/>
            </a:br>
            <a:r>
              <a:rPr lang="en-US" b="1" dirty="0" err="1"/>
              <a:t>toHigh</a:t>
            </a:r>
            <a:r>
              <a:rPr lang="en-US" b="1" dirty="0"/>
              <a:t>: </a:t>
            </a:r>
            <a:r>
              <a:rPr lang="en-US" dirty="0"/>
              <a:t>the upper bound of the value’s target range.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3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5267459"/>
          </a:xfrm>
        </p:spPr>
        <p:txBody>
          <a:bodyPr/>
          <a:lstStyle/>
          <a:p>
            <a:r>
              <a:rPr lang="en-US" b="1" dirty="0"/>
              <a:t>Time</a:t>
            </a:r>
            <a:r>
              <a:rPr lang="en-US" dirty="0"/>
              <a:t> is the indefinite continued </a:t>
            </a:r>
            <a:r>
              <a:rPr lang="en-US" dirty="0">
                <a:hlinkClick r:id="rId2" tooltip="Sequence"/>
              </a:rPr>
              <a:t>progress</a:t>
            </a:r>
            <a:r>
              <a:rPr lang="en-US" dirty="0"/>
              <a:t> of </a:t>
            </a:r>
            <a:r>
              <a:rPr lang="en-US" dirty="0">
                <a:hlinkClick r:id="rId3" tooltip="Existence"/>
              </a:rPr>
              <a:t>existence</a:t>
            </a:r>
            <a:r>
              <a:rPr lang="en-US" dirty="0"/>
              <a:t> and </a:t>
            </a:r>
            <a:r>
              <a:rPr lang="en-US" dirty="0">
                <a:hlinkClick r:id="rId4" tooltip="Event (philosophy)"/>
              </a:rPr>
              <a:t>events</a:t>
            </a:r>
            <a:r>
              <a:rPr lang="en-US" dirty="0"/>
              <a:t> that occur in an apparently </a:t>
            </a:r>
            <a:r>
              <a:rPr lang="en-US" dirty="0">
                <a:hlinkClick r:id="rId5" tooltip="Irreversible process"/>
              </a:rPr>
              <a:t>irreversible</a:t>
            </a:r>
            <a:r>
              <a:rPr lang="en-US" dirty="0"/>
              <a:t> succession from the </a:t>
            </a:r>
            <a:r>
              <a:rPr lang="en-US" dirty="0">
                <a:hlinkClick r:id="rId6" tooltip="Past"/>
              </a:rPr>
              <a:t>past</a:t>
            </a:r>
            <a:r>
              <a:rPr lang="en-US" dirty="0"/>
              <a:t>, through the </a:t>
            </a:r>
            <a:r>
              <a:rPr lang="en-US" dirty="0">
                <a:hlinkClick r:id="rId7" tooltip="Present"/>
              </a:rPr>
              <a:t>present</a:t>
            </a:r>
            <a:r>
              <a:rPr lang="en-US" dirty="0"/>
              <a:t>, into the </a:t>
            </a:r>
            <a:r>
              <a:rPr lang="en-US" dirty="0">
                <a:hlinkClick r:id="rId8" tooltip="Future"/>
              </a:rPr>
              <a:t>future</a:t>
            </a:r>
            <a:r>
              <a:rPr lang="en-US" dirty="0" smtClean="0"/>
              <a:t>.</a:t>
            </a:r>
          </a:p>
          <a:p>
            <a:r>
              <a:rPr lang="en-US" b="1" dirty="0"/>
              <a:t>Time in physics</a:t>
            </a:r>
            <a:r>
              <a:rPr lang="en-US" dirty="0"/>
              <a:t> is defined by its </a:t>
            </a:r>
            <a:r>
              <a:rPr lang="en-US" dirty="0">
                <a:hlinkClick r:id="rId9" tooltip="Operational definition"/>
              </a:rPr>
              <a:t>measurement</a:t>
            </a:r>
            <a:r>
              <a:rPr lang="en-US" dirty="0"/>
              <a:t>: time is what a </a:t>
            </a:r>
            <a:r>
              <a:rPr lang="en-US" dirty="0">
                <a:hlinkClick r:id="rId10" tooltip="Clock"/>
              </a:rPr>
              <a:t>clock</a:t>
            </a:r>
            <a:r>
              <a:rPr lang="en-US" dirty="0"/>
              <a:t> reads</a:t>
            </a:r>
            <a:r>
              <a:rPr lang="en-US" dirty="0" smtClean="0"/>
              <a:t>.</a:t>
            </a:r>
          </a:p>
          <a:p>
            <a:r>
              <a:rPr lang="en-US" dirty="0"/>
              <a:t>It is a component quantity of various </a:t>
            </a:r>
            <a:r>
              <a:rPr lang="en-US" dirty="0">
                <a:hlinkClick r:id="rId11" tooltip="Measurement"/>
              </a:rPr>
              <a:t>measurements</a:t>
            </a:r>
            <a:r>
              <a:rPr lang="en-US" dirty="0"/>
              <a:t> used to </a:t>
            </a:r>
            <a:r>
              <a:rPr lang="en-US" dirty="0">
                <a:hlinkClick r:id="rId2" tooltip="Sequence"/>
              </a:rPr>
              <a:t>sequence</a:t>
            </a:r>
            <a:r>
              <a:rPr lang="en-US" dirty="0"/>
              <a:t> events, to compare the duration of events or the intervals between them, and to </a:t>
            </a:r>
            <a:r>
              <a:rPr lang="en-US" dirty="0">
                <a:hlinkClick r:id="rId12" tooltip="Quantification (science)"/>
              </a:rPr>
              <a:t>quantify</a:t>
            </a:r>
            <a:r>
              <a:rPr lang="en-US" dirty="0"/>
              <a:t> </a:t>
            </a:r>
            <a:r>
              <a:rPr lang="en-US" dirty="0">
                <a:hlinkClick r:id="rId13" tooltip="Derivative"/>
              </a:rPr>
              <a:t>rates of change</a:t>
            </a:r>
            <a:r>
              <a:rPr lang="en-US" dirty="0"/>
              <a:t> of </a:t>
            </a:r>
            <a:r>
              <a:rPr lang="en-US" dirty="0">
                <a:hlinkClick r:id="rId14" tooltip="Physical quantity"/>
              </a:rPr>
              <a:t>quantities</a:t>
            </a:r>
            <a:r>
              <a:rPr lang="en-US" dirty="0"/>
              <a:t> in </a:t>
            </a:r>
            <a:r>
              <a:rPr lang="en-US" dirty="0">
                <a:hlinkClick r:id="rId15" tooltip="Scientific realism"/>
              </a:rPr>
              <a:t>material reality</a:t>
            </a:r>
            <a:r>
              <a:rPr lang="en-US" dirty="0"/>
              <a:t> or in the </a:t>
            </a:r>
            <a:r>
              <a:rPr lang="en-US" dirty="0">
                <a:hlinkClick r:id="rId16" tooltip="Consciousness"/>
              </a:rPr>
              <a:t>conscious</a:t>
            </a:r>
            <a:r>
              <a:rPr lang="en-US" dirty="0"/>
              <a:t> </a:t>
            </a:r>
            <a:r>
              <a:rPr lang="en-US" dirty="0" smtClean="0">
                <a:hlinkClick r:id="rId17" tooltip="Qualia"/>
              </a:rPr>
              <a:t>experience</a:t>
            </a:r>
            <a:endParaRPr lang="en-US" dirty="0" smtClean="0"/>
          </a:p>
          <a:p>
            <a:r>
              <a:rPr lang="en-US" dirty="0" smtClean="0"/>
              <a:t>Time is also referred as fourth dimension.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r>
              <a:rPr lang="en-US" b="1" dirty="0" smtClean="0"/>
              <a:t>4 Dimension Space &amp; Time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0995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Measurement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Quantity</a:t>
            </a:r>
          </a:p>
          <a:p>
            <a:r>
              <a:rPr lang="en-US" dirty="0" smtClean="0"/>
              <a:t>Scalar or Vector </a:t>
            </a:r>
          </a:p>
          <a:p>
            <a:r>
              <a:rPr lang="en-US" dirty="0" smtClean="0"/>
              <a:t>SI unit is Seconds(sec, s)</a:t>
            </a:r>
          </a:p>
          <a:p>
            <a:r>
              <a:rPr lang="en-US" dirty="0" smtClean="0"/>
              <a:t>Time is measured through clocks, calendar</a:t>
            </a:r>
          </a:p>
          <a:p>
            <a:r>
              <a:rPr lang="en-US" dirty="0"/>
              <a:t> Currently, the international unit of time, the second, is defined by measuring the </a:t>
            </a:r>
            <a:r>
              <a:rPr lang="en-US" dirty="0">
                <a:hlinkClick r:id="rId2" tooltip="Electronic transition"/>
              </a:rPr>
              <a:t>electronic transition</a:t>
            </a:r>
            <a:r>
              <a:rPr lang="en-US" dirty="0"/>
              <a:t> </a:t>
            </a:r>
            <a:r>
              <a:rPr lang="en-US" dirty="0">
                <a:hlinkClick r:id="rId3" tooltip="Frequency"/>
              </a:rPr>
              <a:t>frequency</a:t>
            </a:r>
            <a:r>
              <a:rPr lang="en-US" dirty="0"/>
              <a:t> of </a:t>
            </a:r>
            <a:r>
              <a:rPr lang="en-US" dirty="0" err="1">
                <a:hlinkClick r:id="rId4" tooltip="Caesium"/>
              </a:rPr>
              <a:t>caesium</a:t>
            </a:r>
            <a:r>
              <a:rPr lang="en-US" dirty="0"/>
              <a:t> atoms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of </a:t>
            </a:r>
            <a:r>
              <a:rPr lang="en-US" b="1" dirty="0"/>
              <a:t>Time Measurement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2" y="1825625"/>
            <a:ext cx="11204619" cy="4351338"/>
          </a:xfrm>
        </p:spPr>
      </p:pic>
    </p:spTree>
    <p:extLst>
      <p:ext uri="{BB962C8B-B14F-4D97-AF65-F5344CB8AC3E}">
        <p14:creationId xmlns:p14="http://schemas.microsoft.com/office/powerpoint/2010/main" val="76646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7" y="373488"/>
            <a:ext cx="10277341" cy="58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7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Atomic clocks</a:t>
            </a:r>
            <a:r>
              <a:rPr lang="en-US" dirty="0"/>
              <a:t> are designed to measure the precise length of a </a:t>
            </a:r>
            <a:r>
              <a:rPr lang="en-US" dirty="0" smtClean="0"/>
              <a:t>second.</a:t>
            </a:r>
          </a:p>
          <a:p>
            <a:r>
              <a:rPr lang="en-US" b="1" dirty="0"/>
              <a:t>Atomic clocks</a:t>
            </a:r>
            <a:r>
              <a:rPr lang="en-US" dirty="0"/>
              <a:t> are the most accurate time and frequency standards known, and are </a:t>
            </a:r>
            <a:r>
              <a:rPr lang="en-US" b="1" dirty="0"/>
              <a:t>used as</a:t>
            </a:r>
            <a:r>
              <a:rPr lang="en-US" dirty="0"/>
              <a:t> primary standards for international time distribution services, to control the wave frequency of television broadcasts, and in global navigation satellite systems such as GPS.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5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237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CA LAB 8 RTC</vt:lpstr>
      <vt:lpstr>PowerPoint Presentation</vt:lpstr>
      <vt:lpstr>TIME</vt:lpstr>
      <vt:lpstr>4 Dimension Space &amp; Time</vt:lpstr>
      <vt:lpstr>PowerPoint Presentation</vt:lpstr>
      <vt:lpstr>Time Measurement </vt:lpstr>
      <vt:lpstr>History of Time Measurement </vt:lpstr>
      <vt:lpstr>PowerPoint Presentation</vt:lpstr>
      <vt:lpstr>Atomic Clock</vt:lpstr>
      <vt:lpstr>PowerPoint Presentation</vt:lpstr>
      <vt:lpstr>Time Zones</vt:lpstr>
      <vt:lpstr>More on Time </vt:lpstr>
      <vt:lpstr>PowerPoint Presentation</vt:lpstr>
      <vt:lpstr>Time importance in Electronics &amp; Computers.</vt:lpstr>
      <vt:lpstr> RTC (Real Time Clock) </vt:lpstr>
      <vt:lpstr> RTC (Real Time Clock) </vt:lpstr>
      <vt:lpstr> DS3231 RTC Module </vt:lpstr>
      <vt:lpstr> DS3231 RTC Module Pin Configuration  </vt:lpstr>
      <vt:lpstr>DS3231 RTC Module Connection with Arduino </vt:lpstr>
      <vt:lpstr> DS3231 RTC Module </vt:lpstr>
      <vt:lpstr>Map Function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LAB 8 RTC</dc:title>
  <dc:creator>mcn</dc:creator>
  <cp:lastModifiedBy>mcn</cp:lastModifiedBy>
  <cp:revision>11</cp:revision>
  <dcterms:created xsi:type="dcterms:W3CDTF">2020-10-26T15:41:30Z</dcterms:created>
  <dcterms:modified xsi:type="dcterms:W3CDTF">2020-10-26T17:37:55Z</dcterms:modified>
</cp:coreProperties>
</file>