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1" r:id="rId3"/>
    <p:sldId id="275" r:id="rId4"/>
    <p:sldId id="276" r:id="rId5"/>
    <p:sldId id="277" r:id="rId6"/>
    <p:sldId id="278" r:id="rId7"/>
    <p:sldId id="279" r:id="rId8"/>
    <p:sldId id="280" r:id="rId9"/>
    <p:sldId id="281" r:id="rId10"/>
    <p:sldId id="294" r:id="rId11"/>
    <p:sldId id="282" r:id="rId12"/>
    <p:sldId id="283" r:id="rId13"/>
    <p:sldId id="284" r:id="rId14"/>
    <p:sldId id="285" r:id="rId15"/>
    <p:sldId id="286" r:id="rId16"/>
    <p:sldId id="287" r:id="rId17"/>
    <p:sldId id="288" r:id="rId18"/>
    <p:sldId id="291" r:id="rId19"/>
    <p:sldId id="290" r:id="rId20"/>
    <p:sldId id="292" r:id="rId21"/>
    <p:sldId id="293"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0" d="100"/>
          <a:sy n="70" d="100"/>
        </p:scale>
        <p:origin x="6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2CC375-AAAF-4E6E-B375-D8631E32ED7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212226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CC375-AAAF-4E6E-B375-D8631E32ED7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339706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CC375-AAAF-4E6E-B375-D8631E32ED7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185887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CC375-AAAF-4E6E-B375-D8631E32ED7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218409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CC375-AAAF-4E6E-B375-D8631E32ED75}"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421560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2CC375-AAAF-4E6E-B375-D8631E32ED7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327448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2CC375-AAAF-4E6E-B375-D8631E32ED75}"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306195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2CC375-AAAF-4E6E-B375-D8631E32ED75}"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383250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CC375-AAAF-4E6E-B375-D8631E32ED75}"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376778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CC375-AAAF-4E6E-B375-D8631E32ED7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337782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CC375-AAAF-4E6E-B375-D8631E32ED75}"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DB4A2-84FC-42B9-B445-57B2B95EEB7C}" type="slidenum">
              <a:rPr lang="en-US" smtClean="0"/>
              <a:t>‹#›</a:t>
            </a:fld>
            <a:endParaRPr lang="en-US"/>
          </a:p>
        </p:txBody>
      </p:sp>
    </p:spTree>
    <p:extLst>
      <p:ext uri="{BB962C8B-B14F-4D97-AF65-F5344CB8AC3E}">
        <p14:creationId xmlns:p14="http://schemas.microsoft.com/office/powerpoint/2010/main" val="371340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CC375-AAAF-4E6E-B375-D8631E32ED75}" type="datetimeFigureOut">
              <a:rPr lang="en-US" smtClean="0"/>
              <a:t>7/12/2021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DB4A2-84FC-42B9-B445-57B2B95EEB7C}" type="slidenum">
              <a:rPr lang="en-US" smtClean="0"/>
              <a:t>‹#›</a:t>
            </a:fld>
            <a:endParaRPr lang="en-US"/>
          </a:p>
        </p:txBody>
      </p:sp>
    </p:spTree>
    <p:extLst>
      <p:ext uri="{BB962C8B-B14F-4D97-AF65-F5344CB8AC3E}">
        <p14:creationId xmlns:p14="http://schemas.microsoft.com/office/powerpoint/2010/main" val="223161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drive/folders/1vs9oXRkoNj5XMtsOvKqi_547xvrfxQz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5164137"/>
          </a:xfrm>
        </p:spPr>
        <p:txBody>
          <a:bodyPr>
            <a:normAutofit/>
          </a:bodyPr>
          <a:lstStyle/>
          <a:p>
            <a:r>
              <a:rPr lang="en-US" dirty="0" smtClean="0">
                <a:latin typeface="Lucida Calligraphy" panose="03010101010101010101" pitchFamily="66" charset="0"/>
              </a:rPr>
              <a:t>Hash Functions</a:t>
            </a:r>
            <a:br>
              <a:rPr lang="en-US" dirty="0" smtClean="0">
                <a:latin typeface="Lucida Calligraphy" panose="03010101010101010101" pitchFamily="66" charset="0"/>
              </a:rPr>
            </a:br>
            <a:r>
              <a:rPr lang="en-US" dirty="0" smtClean="0">
                <a:latin typeface="Lucida Calligraphy" panose="03010101010101010101" pitchFamily="66" charset="0"/>
              </a:rPr>
              <a:t/>
            </a:r>
            <a:br>
              <a:rPr lang="en-US" dirty="0" smtClean="0">
                <a:latin typeface="Lucida Calligraphy" panose="03010101010101010101" pitchFamily="66" charset="0"/>
              </a:rPr>
            </a:br>
            <a:r>
              <a:rPr lang="en-US" sz="2400" dirty="0"/>
              <a:t>Video Lectures </a:t>
            </a:r>
            <a:r>
              <a:rPr lang="en-US" sz="2400"/>
              <a:t>Available </a:t>
            </a:r>
            <a:r>
              <a:rPr lang="en-US" sz="2400" smtClean="0"/>
              <a:t>at </a:t>
            </a:r>
            <a:r>
              <a:rPr lang="en-US" sz="2400" dirty="0">
                <a:hlinkClick r:id="rId2"/>
              </a:rPr>
              <a:t>https://drive.google.com/drive/folders/1vs9oXRkoNj5XMtsOvKqi_547xvrfxQzl</a:t>
            </a:r>
            <a:r>
              <a:rPr lang="en-US" dirty="0"/>
              <a:t/>
            </a:r>
            <a:br>
              <a:rPr lang="en-US" dirty="0"/>
            </a:br>
            <a:endParaRPr lang="en-US" dirty="0">
              <a:latin typeface="Lucida Calligraphy" panose="03010101010101010101" pitchFamily="66" charset="0"/>
            </a:endParaRPr>
          </a:p>
        </p:txBody>
      </p:sp>
    </p:spTree>
    <p:extLst>
      <p:ext uri="{BB962C8B-B14F-4D97-AF65-F5344CB8AC3E}">
        <p14:creationId xmlns:p14="http://schemas.microsoft.com/office/powerpoint/2010/main" val="744691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968042"/>
                <a:ext cx="10515600" cy="4599013"/>
              </a:xfrm>
            </p:spPr>
            <p:txBody>
              <a:bodyPr>
                <a:noAutofit/>
              </a:bodyPr>
              <a:lstStyle/>
              <a:p>
                <a:pPr marL="0" indent="0" algn="just">
                  <a:buNone/>
                </a:pPr>
                <a:r>
                  <a:rPr lang="en-US" sz="2000" dirty="0" smtClean="0">
                    <a:solidFill>
                      <a:srgbClr val="FF0000"/>
                    </a:solidFill>
                    <a:cs typeface="Times New Roman" panose="02020603050405020304" pitchFamily="18" charset="0"/>
                  </a:rPr>
                  <a:t>What are the problems in this approach?</a:t>
                </a:r>
              </a:p>
              <a:p>
                <a:pPr marL="0" indent="0" algn="just">
                  <a:buNone/>
                </a:pPr>
                <a:r>
                  <a:rPr lang="en-US" sz="1800" b="1" dirty="0">
                    <a:cs typeface="Times New Roman" panose="02020603050405020304" pitchFamily="18" charset="0"/>
                  </a:rPr>
                  <a:t>Problem 3: Security Limitations </a:t>
                </a:r>
                <a:endParaRPr lang="en-US" sz="1800" b="1" dirty="0" smtClean="0">
                  <a:cs typeface="Times New Roman" panose="02020603050405020304" pitchFamily="18" charset="0"/>
                </a:endParaRPr>
              </a:p>
              <a:p>
                <a:pPr marL="0" indent="0" algn="just">
                  <a:buNone/>
                </a:pPr>
                <a:r>
                  <a:rPr lang="en-US" sz="1800" dirty="0" smtClean="0">
                    <a:cs typeface="Times New Roman" panose="02020603050405020304" pitchFamily="18" charset="0"/>
                  </a:rPr>
                  <a:t>The integrity lies with in a block,</a:t>
                </a:r>
              </a:p>
              <a:p>
                <a:pPr marL="0" indent="0" algn="just">
                  <a:buNone/>
                </a:pPr>
                <a14:m>
                  <m:oMath xmlns:m="http://schemas.openxmlformats.org/officeDocument/2006/math">
                    <m:r>
                      <m:rPr>
                        <m:nor/>
                      </m:rPr>
                      <a:rPr lang="en-US" sz="1800" b="0" i="0" smtClean="0"/>
                      <m:t>Alice</m:t>
                    </m:r>
                    <m:r>
                      <m:rPr>
                        <m:nor/>
                      </m:rPr>
                      <a:rPr lang="en-US" sz="1800" b="0" i="0" smtClean="0"/>
                      <m:t> </m:t>
                    </m:r>
                    <m:r>
                      <m:rPr>
                        <m:nor/>
                      </m:rPr>
                      <a:rPr lang="en-US" sz="1800" b="0" i="0" smtClean="0"/>
                      <m:t>sends</m:t>
                    </m:r>
                    <m:r>
                      <m:rPr>
                        <m:nor/>
                      </m:rPr>
                      <a:rPr lang="en-US" sz="1800" b="0" i="0" smtClean="0"/>
                      <m:t>: (</m:t>
                    </m:r>
                    <m:r>
                      <m:rPr>
                        <m:nor/>
                      </m:rPr>
                      <a:rPr lang="en-US" sz="1800"/>
                      <m:t>𝑥</m:t>
                    </m:r>
                    <m:r>
                      <m:rPr>
                        <m:nor/>
                      </m:rPr>
                      <a:rPr lang="en-US" sz="1800" baseline="-25000"/>
                      <m:t>1</m:t>
                    </m:r>
                    <m:r>
                      <m:rPr>
                        <m:nor/>
                      </m:rPr>
                      <a:rPr lang="en-US" sz="1800"/>
                      <m:t>, </m:t>
                    </m:r>
                    <m:r>
                      <m:rPr>
                        <m:nor/>
                      </m:rPr>
                      <a:rPr lang="en-US" sz="1800"/>
                      <m:t>𝑠</m:t>
                    </m:r>
                    <m:r>
                      <m:rPr>
                        <m:nor/>
                      </m:rPr>
                      <a:rPr lang="en-US" sz="1800" baseline="-25000"/>
                      <m:t>1</m:t>
                    </m:r>
                    <m:r>
                      <m:rPr>
                        <m:nor/>
                      </m:rPr>
                      <a:rPr lang="en-US" sz="1800"/>
                      <m:t>), (</m:t>
                    </m:r>
                    <m:r>
                      <m:rPr>
                        <m:nor/>
                      </m:rPr>
                      <a:rPr lang="en-US" sz="1800"/>
                      <m:t>𝑥</m:t>
                    </m:r>
                    <m:r>
                      <m:rPr>
                        <m:nor/>
                      </m:rPr>
                      <a:rPr lang="en-US" sz="1800" baseline="-25000"/>
                      <m:t>2</m:t>
                    </m:r>
                    <m:r>
                      <m:rPr>
                        <m:nor/>
                      </m:rPr>
                      <a:rPr lang="en-US" sz="1800"/>
                      <m:t>, </m:t>
                    </m:r>
                    <m:r>
                      <m:rPr>
                        <m:nor/>
                      </m:rPr>
                      <a:rPr lang="en-US" sz="1800"/>
                      <m:t>𝑠</m:t>
                    </m:r>
                    <m:r>
                      <m:rPr>
                        <m:nor/>
                      </m:rPr>
                      <a:rPr lang="en-US" sz="1800" baseline="-25000"/>
                      <m:t>2</m:t>
                    </m:r>
                    <m:r>
                      <m:rPr>
                        <m:nor/>
                      </m:rPr>
                      <a:rPr lang="en-US" sz="1800"/>
                      <m:t>), (</m:t>
                    </m:r>
                    <m:r>
                      <m:rPr>
                        <m:nor/>
                      </m:rPr>
                      <a:rPr lang="en-US" sz="1800"/>
                      <m:t>𝑥</m:t>
                    </m:r>
                    <m:r>
                      <m:rPr>
                        <m:nor/>
                      </m:rPr>
                      <a:rPr lang="en-US" sz="1800" baseline="-25000"/>
                      <m:t>3</m:t>
                    </m:r>
                    <m:r>
                      <m:rPr>
                        <m:nor/>
                      </m:rPr>
                      <a:rPr lang="en-US" sz="1800"/>
                      <m:t>, </m:t>
                    </m:r>
                    <m:r>
                      <m:rPr>
                        <m:nor/>
                      </m:rPr>
                      <a:rPr lang="en-US" sz="1800"/>
                      <m:t>𝑠</m:t>
                    </m:r>
                    <m:r>
                      <m:rPr>
                        <m:nor/>
                      </m:rPr>
                      <a:rPr lang="en-US" sz="1800" baseline="-25000"/>
                      <m:t>3</m:t>
                    </m:r>
                    <m:r>
                      <m:rPr>
                        <m:nor/>
                      </m:rPr>
                      <a:rPr lang="en-US" sz="1800"/>
                      <m:t>)</m:t>
                    </m:r>
                  </m:oMath>
                </a14:m>
                <a:r>
                  <a:rPr lang="en-US" sz="1800" dirty="0" smtClean="0">
                    <a:cs typeface="Times New Roman" panose="02020603050405020304" pitchFamily="18" charset="0"/>
                  </a:rPr>
                  <a:t>, </a:t>
                </a:r>
                <a14:m>
                  <m:oMath xmlns:m="http://schemas.openxmlformats.org/officeDocument/2006/math">
                    <m:r>
                      <m:rPr>
                        <m:nor/>
                      </m:rPr>
                      <a:rPr lang="en-US" sz="1800"/>
                      <m:t>(</m:t>
                    </m:r>
                    <m:r>
                      <m:rPr>
                        <m:nor/>
                      </m:rPr>
                      <a:rPr lang="en-US" sz="1800"/>
                      <m:t>𝑥</m:t>
                    </m:r>
                    <m:r>
                      <m:rPr>
                        <m:nor/>
                      </m:rPr>
                      <a:rPr lang="en-US" sz="1800" b="0" i="0" baseline="-25000" smtClean="0"/>
                      <m:t>4</m:t>
                    </m:r>
                    <m:r>
                      <m:rPr>
                        <m:nor/>
                      </m:rPr>
                      <a:rPr lang="en-US" sz="1800"/>
                      <m:t>, </m:t>
                    </m:r>
                    <m:r>
                      <m:rPr>
                        <m:nor/>
                      </m:rPr>
                      <a:rPr lang="en-US" sz="1800"/>
                      <m:t>𝑠</m:t>
                    </m:r>
                    <m:r>
                      <m:rPr>
                        <m:nor/>
                      </m:rPr>
                      <a:rPr lang="en-US" sz="1800" b="0" i="0" baseline="-25000" smtClean="0"/>
                      <m:t>4</m:t>
                    </m:r>
                    <m:r>
                      <m:rPr>
                        <m:nor/>
                      </m:rPr>
                      <a:rPr lang="en-US" sz="1800"/>
                      <m:t>), (</m:t>
                    </m:r>
                    <m:r>
                      <m:rPr>
                        <m:nor/>
                      </m:rPr>
                      <a:rPr lang="en-US" sz="1800"/>
                      <m:t>𝑥</m:t>
                    </m:r>
                    <m:r>
                      <m:rPr>
                        <m:nor/>
                      </m:rPr>
                      <a:rPr lang="en-US" sz="1800" b="0" i="0" baseline="-25000" smtClean="0"/>
                      <m:t>5</m:t>
                    </m:r>
                    <m:r>
                      <m:rPr>
                        <m:nor/>
                      </m:rPr>
                      <a:rPr lang="en-US" sz="1800"/>
                      <m:t>, </m:t>
                    </m:r>
                    <m:r>
                      <m:rPr>
                        <m:nor/>
                      </m:rPr>
                      <a:rPr lang="en-US" sz="1800"/>
                      <m:t>𝑠</m:t>
                    </m:r>
                    <m:r>
                      <m:rPr>
                        <m:nor/>
                      </m:rPr>
                      <a:rPr lang="en-US" sz="1800" b="0" i="0" baseline="-25000" smtClean="0"/>
                      <m:t>5</m:t>
                    </m:r>
                    <m:r>
                      <m:rPr>
                        <m:nor/>
                      </m:rPr>
                      <a:rPr lang="en-US" sz="1800"/>
                      <m:t>)</m:t>
                    </m:r>
                  </m:oMath>
                </a14:m>
                <a:endParaRPr lang="en-US" sz="1800" dirty="0" smtClean="0">
                  <a:cs typeface="Times New Roman" panose="02020603050405020304" pitchFamily="18" charset="0"/>
                </a:endParaRPr>
              </a:p>
              <a:p>
                <a:pPr marL="0" indent="0" algn="just">
                  <a:buNone/>
                </a:pPr>
                <a:r>
                  <a:rPr lang="en-US" sz="1800" dirty="0">
                    <a:cs typeface="Times New Roman" panose="02020603050405020304" pitchFamily="18" charset="0"/>
                  </a:rPr>
                  <a:t> </a:t>
                </a:r>
                <a:r>
                  <a:rPr lang="en-US" sz="1800" dirty="0" smtClean="0">
                    <a:cs typeface="Times New Roman" panose="02020603050405020304" pitchFamily="18" charset="0"/>
                  </a:rPr>
                  <a:t>                                      What if Oscars shuffles the message?</a:t>
                </a:r>
              </a:p>
              <a:p>
                <a:pPr marL="0" indent="0" algn="just">
                  <a:buNone/>
                </a:pPr>
                <a:r>
                  <a:rPr lang="en-US" sz="1800" dirty="0">
                    <a:cs typeface="Times New Roman" panose="02020603050405020304" pitchFamily="18" charset="0"/>
                  </a:rPr>
                  <a:t> </a:t>
                </a:r>
                <a14:m>
                  <m:oMath xmlns:m="http://schemas.openxmlformats.org/officeDocument/2006/math">
                    <m:r>
                      <a:rPr lang="en-US" sz="1800" b="0" i="0" smtClean="0">
                        <a:latin typeface="Cambria Math" panose="02040503050406030204" pitchFamily="18" charset="0"/>
                      </a:rPr>
                      <m:t>                                         </m:t>
                    </m:r>
                    <m:r>
                      <m:rPr>
                        <m:nor/>
                      </m:rPr>
                      <a:rPr lang="en-US" sz="1800" smtClean="0">
                        <a:solidFill>
                          <a:srgbClr val="0000FF"/>
                        </a:solidFill>
                      </a:rPr>
                      <m:t>(</m:t>
                    </m:r>
                    <m:r>
                      <m:rPr>
                        <m:nor/>
                      </m:rPr>
                      <a:rPr lang="en-US" sz="1800" smtClean="0">
                        <a:solidFill>
                          <a:srgbClr val="0000FF"/>
                        </a:solidFill>
                      </a:rPr>
                      <m:t>𝑥</m:t>
                    </m:r>
                    <m:r>
                      <m:rPr>
                        <m:nor/>
                      </m:rPr>
                      <a:rPr lang="en-US" sz="1800" baseline="-25000" smtClean="0">
                        <a:solidFill>
                          <a:srgbClr val="0000FF"/>
                        </a:solidFill>
                      </a:rPr>
                      <m:t>1</m:t>
                    </m:r>
                    <m:r>
                      <m:rPr>
                        <m:nor/>
                      </m:rPr>
                      <a:rPr lang="en-US" sz="1800" smtClean="0">
                        <a:solidFill>
                          <a:srgbClr val="0000FF"/>
                        </a:solidFill>
                      </a:rPr>
                      <m:t>, </m:t>
                    </m:r>
                    <m:r>
                      <m:rPr>
                        <m:nor/>
                      </m:rPr>
                      <a:rPr lang="en-US" sz="1800" smtClean="0">
                        <a:solidFill>
                          <a:srgbClr val="0000FF"/>
                        </a:solidFill>
                      </a:rPr>
                      <m:t>𝑠</m:t>
                    </m:r>
                    <m:r>
                      <m:rPr>
                        <m:nor/>
                      </m:rPr>
                      <a:rPr lang="en-US" sz="1800" baseline="-25000" smtClean="0">
                        <a:solidFill>
                          <a:srgbClr val="0000FF"/>
                        </a:solidFill>
                      </a:rPr>
                      <m:t>1</m:t>
                    </m:r>
                    <m:r>
                      <m:rPr>
                        <m:nor/>
                      </m:rPr>
                      <a:rPr lang="en-US" sz="1800" smtClean="0">
                        <a:solidFill>
                          <a:srgbClr val="0000FF"/>
                        </a:solidFill>
                      </a:rPr>
                      <m:t>), (</m:t>
                    </m:r>
                    <m:r>
                      <m:rPr>
                        <m:nor/>
                      </m:rPr>
                      <a:rPr lang="en-US" sz="1800" smtClean="0">
                        <a:solidFill>
                          <a:srgbClr val="0000FF"/>
                        </a:solidFill>
                      </a:rPr>
                      <m:t>𝑥</m:t>
                    </m:r>
                    <m:r>
                      <m:rPr>
                        <m:nor/>
                      </m:rPr>
                      <a:rPr lang="en-US" sz="1800" b="0" i="0" baseline="-25000" smtClean="0">
                        <a:solidFill>
                          <a:srgbClr val="0000FF"/>
                        </a:solidFill>
                      </a:rPr>
                      <m:t>3</m:t>
                    </m:r>
                    <m:r>
                      <m:rPr>
                        <m:nor/>
                      </m:rPr>
                      <a:rPr lang="en-US" sz="1800" smtClean="0">
                        <a:solidFill>
                          <a:srgbClr val="0000FF"/>
                        </a:solidFill>
                      </a:rPr>
                      <m:t>, </m:t>
                    </m:r>
                    <m:r>
                      <m:rPr>
                        <m:nor/>
                      </m:rPr>
                      <a:rPr lang="en-US" sz="1800" smtClean="0">
                        <a:solidFill>
                          <a:srgbClr val="0000FF"/>
                        </a:solidFill>
                      </a:rPr>
                      <m:t>𝑠</m:t>
                    </m:r>
                    <m:r>
                      <m:rPr>
                        <m:nor/>
                      </m:rPr>
                      <a:rPr lang="en-US" sz="1800" b="0" i="0" baseline="-25000" smtClean="0">
                        <a:solidFill>
                          <a:srgbClr val="0000FF"/>
                        </a:solidFill>
                      </a:rPr>
                      <m:t>3</m:t>
                    </m:r>
                    <m:r>
                      <m:rPr>
                        <m:nor/>
                      </m:rPr>
                      <a:rPr lang="en-US" sz="1800" smtClean="0">
                        <a:solidFill>
                          <a:srgbClr val="0000FF"/>
                        </a:solidFill>
                      </a:rPr>
                      <m:t>), (</m:t>
                    </m:r>
                    <m:r>
                      <m:rPr>
                        <m:nor/>
                      </m:rPr>
                      <a:rPr lang="en-US" sz="1800" smtClean="0">
                        <a:solidFill>
                          <a:srgbClr val="0000FF"/>
                        </a:solidFill>
                      </a:rPr>
                      <m:t>𝑥</m:t>
                    </m:r>
                    <m:r>
                      <m:rPr>
                        <m:nor/>
                      </m:rPr>
                      <a:rPr lang="en-US" sz="1800" b="0" i="0" baseline="-25000" smtClean="0">
                        <a:solidFill>
                          <a:srgbClr val="0000FF"/>
                        </a:solidFill>
                      </a:rPr>
                      <m:t>4</m:t>
                    </m:r>
                    <m:r>
                      <m:rPr>
                        <m:nor/>
                      </m:rPr>
                      <a:rPr lang="en-US" sz="1800" smtClean="0">
                        <a:solidFill>
                          <a:srgbClr val="0000FF"/>
                        </a:solidFill>
                      </a:rPr>
                      <m:t>, </m:t>
                    </m:r>
                    <m:r>
                      <m:rPr>
                        <m:nor/>
                      </m:rPr>
                      <a:rPr lang="en-US" sz="1800" smtClean="0">
                        <a:solidFill>
                          <a:srgbClr val="0000FF"/>
                        </a:solidFill>
                      </a:rPr>
                      <m:t>𝑠</m:t>
                    </m:r>
                    <m:r>
                      <m:rPr>
                        <m:nor/>
                      </m:rPr>
                      <a:rPr lang="en-US" sz="1800" b="0" i="0" baseline="-25000" smtClean="0">
                        <a:solidFill>
                          <a:srgbClr val="0000FF"/>
                        </a:solidFill>
                      </a:rPr>
                      <m:t>4</m:t>
                    </m:r>
                    <m:r>
                      <m:rPr>
                        <m:nor/>
                      </m:rPr>
                      <a:rPr lang="en-US" sz="1800" smtClean="0">
                        <a:solidFill>
                          <a:srgbClr val="0000FF"/>
                        </a:solidFill>
                      </a:rPr>
                      <m:t>)</m:t>
                    </m:r>
                  </m:oMath>
                </a14:m>
                <a:r>
                  <a:rPr lang="en-US" sz="1800" dirty="0">
                    <a:solidFill>
                      <a:srgbClr val="0000FF"/>
                    </a:solidFill>
                    <a:cs typeface="Times New Roman" panose="02020603050405020304" pitchFamily="18" charset="0"/>
                  </a:rPr>
                  <a:t>, </a:t>
                </a:r>
                <a14:m>
                  <m:oMath xmlns:m="http://schemas.openxmlformats.org/officeDocument/2006/math">
                    <m:r>
                      <m:rPr>
                        <m:nor/>
                      </m:rPr>
                      <a:rPr lang="en-US" sz="1800">
                        <a:solidFill>
                          <a:srgbClr val="0000FF"/>
                        </a:solidFill>
                      </a:rPr>
                      <m:t>(</m:t>
                    </m:r>
                    <m:r>
                      <m:rPr>
                        <m:nor/>
                      </m:rPr>
                      <a:rPr lang="en-US" sz="1800">
                        <a:solidFill>
                          <a:srgbClr val="0000FF"/>
                        </a:solidFill>
                      </a:rPr>
                      <m:t>𝑥</m:t>
                    </m:r>
                    <m:r>
                      <m:rPr>
                        <m:nor/>
                      </m:rPr>
                      <a:rPr lang="en-US" sz="1800" b="0" i="0" baseline="-25000" smtClean="0">
                        <a:solidFill>
                          <a:srgbClr val="0000FF"/>
                        </a:solidFill>
                      </a:rPr>
                      <m:t>2</m:t>
                    </m:r>
                    <m:r>
                      <m:rPr>
                        <m:nor/>
                      </m:rPr>
                      <a:rPr lang="en-US" sz="1800">
                        <a:solidFill>
                          <a:srgbClr val="0000FF"/>
                        </a:solidFill>
                      </a:rPr>
                      <m:t>, </m:t>
                    </m:r>
                    <m:r>
                      <m:rPr>
                        <m:nor/>
                      </m:rPr>
                      <a:rPr lang="en-US" sz="1800">
                        <a:solidFill>
                          <a:srgbClr val="0000FF"/>
                        </a:solidFill>
                      </a:rPr>
                      <m:t>𝑠</m:t>
                    </m:r>
                    <m:r>
                      <m:rPr>
                        <m:nor/>
                      </m:rPr>
                      <a:rPr lang="en-US" sz="1800" b="0" i="0" baseline="-25000" smtClean="0">
                        <a:solidFill>
                          <a:srgbClr val="0000FF"/>
                        </a:solidFill>
                      </a:rPr>
                      <m:t>2</m:t>
                    </m:r>
                    <m:r>
                      <m:rPr>
                        <m:nor/>
                      </m:rPr>
                      <a:rPr lang="en-US" sz="1800">
                        <a:solidFill>
                          <a:srgbClr val="0000FF"/>
                        </a:solidFill>
                      </a:rPr>
                      <m:t>), (</m:t>
                    </m:r>
                    <m:r>
                      <m:rPr>
                        <m:nor/>
                      </m:rPr>
                      <a:rPr lang="en-US" sz="1800">
                        <a:solidFill>
                          <a:srgbClr val="0000FF"/>
                        </a:solidFill>
                      </a:rPr>
                      <m:t>𝑥</m:t>
                    </m:r>
                    <m:r>
                      <m:rPr>
                        <m:nor/>
                      </m:rPr>
                      <a:rPr lang="en-US" sz="1800" baseline="-25000">
                        <a:solidFill>
                          <a:srgbClr val="0000FF"/>
                        </a:solidFill>
                      </a:rPr>
                      <m:t>5</m:t>
                    </m:r>
                    <m:r>
                      <m:rPr>
                        <m:nor/>
                      </m:rPr>
                      <a:rPr lang="en-US" sz="1800">
                        <a:solidFill>
                          <a:srgbClr val="0000FF"/>
                        </a:solidFill>
                      </a:rPr>
                      <m:t>, </m:t>
                    </m:r>
                    <m:r>
                      <m:rPr>
                        <m:nor/>
                      </m:rPr>
                      <a:rPr lang="en-US" sz="1800">
                        <a:solidFill>
                          <a:srgbClr val="0000FF"/>
                        </a:solidFill>
                      </a:rPr>
                      <m:t>𝑠</m:t>
                    </m:r>
                    <m:r>
                      <m:rPr>
                        <m:nor/>
                      </m:rPr>
                      <a:rPr lang="en-US" sz="1800" baseline="-25000">
                        <a:solidFill>
                          <a:srgbClr val="0000FF"/>
                        </a:solidFill>
                      </a:rPr>
                      <m:t>5</m:t>
                    </m:r>
                    <m:r>
                      <m:rPr>
                        <m:nor/>
                      </m:rPr>
                      <a:rPr lang="en-US" sz="1800">
                        <a:solidFill>
                          <a:srgbClr val="0000FF"/>
                        </a:solidFill>
                      </a:rPr>
                      <m:t>)</m:t>
                    </m:r>
                  </m:oMath>
                </a14:m>
                <a:endParaRPr lang="en-US" sz="1800" dirty="0" smtClean="0">
                  <a:cs typeface="Times New Roman" panose="02020603050405020304" pitchFamily="18" charset="0"/>
                </a:endParaRPr>
              </a:p>
              <a:p>
                <a:pPr marL="0" indent="0" algn="just">
                  <a:buNone/>
                </a:pPr>
                <a:r>
                  <a:rPr lang="en-US" sz="1800" dirty="0" smtClean="0">
                    <a:cs typeface="Times New Roman" panose="02020603050405020304" pitchFamily="18" charset="0"/>
                  </a:rPr>
                  <a:t>                                                                                                                It will still be verified at the receiving side</a:t>
                </a:r>
              </a:p>
              <a:p>
                <a:pPr marL="0" indent="0" algn="just">
                  <a:buNone/>
                </a:pPr>
                <a:r>
                  <a:rPr lang="en-US" sz="1800" dirty="0">
                    <a:cs typeface="Times New Roman" panose="02020603050405020304" pitchFamily="18" charset="0"/>
                  </a:rPr>
                  <a:t> </a:t>
                </a:r>
                <a:r>
                  <a:rPr lang="en-US" sz="1800" dirty="0" smtClean="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rPr>
                      <m:t>𝑉𝑒𝑟</m:t>
                    </m:r>
                    <m:r>
                      <m:rPr>
                        <m:nor/>
                      </m:rPr>
                      <a:rPr lang="en-US" sz="1800"/>
                      <m:t>(</m:t>
                    </m:r>
                    <m:r>
                      <m:rPr>
                        <m:nor/>
                      </m:rPr>
                      <a:rPr lang="en-US" sz="1800"/>
                      <m:t>𝑥</m:t>
                    </m:r>
                    <m:r>
                      <m:rPr>
                        <m:nor/>
                      </m:rPr>
                      <a:rPr lang="en-US" sz="1800" baseline="-25000"/>
                      <m:t>1</m:t>
                    </m:r>
                    <m:r>
                      <m:rPr>
                        <m:nor/>
                      </m:rPr>
                      <a:rPr lang="en-US" sz="1800"/>
                      <m:t>, </m:t>
                    </m:r>
                    <m:r>
                      <m:rPr>
                        <m:nor/>
                      </m:rPr>
                      <a:rPr lang="en-US" sz="1800"/>
                      <m:t>𝑠</m:t>
                    </m:r>
                    <m:r>
                      <m:rPr>
                        <m:nor/>
                      </m:rPr>
                      <a:rPr lang="en-US" sz="1800" baseline="-25000"/>
                      <m:t>1</m:t>
                    </m:r>
                    <m:r>
                      <m:rPr>
                        <m:nor/>
                      </m:rPr>
                      <a:rPr lang="en-US" sz="1800"/>
                      <m:t>)</m:t>
                    </m:r>
                    <m:r>
                      <m:rPr>
                        <m:nor/>
                      </m:rPr>
                      <a:rPr lang="en-US" sz="1800" b="0" i="0" smtClean="0"/>
                      <m:t> </m:t>
                    </m:r>
                    <m:r>
                      <a:rPr lang="en-US" sz="1800" b="0" i="1" smtClean="0">
                        <a:latin typeface="Cambria Math" panose="02040503050406030204" pitchFamily="18" charset="0"/>
                      </a:rPr>
                      <m:t>→</m:t>
                    </m:r>
                    <m:r>
                      <a:rPr lang="en-US" sz="1800" b="0" i="1" smtClean="0">
                        <a:latin typeface="Cambria Math" panose="02040503050406030204" pitchFamily="18" charset="0"/>
                      </a:rPr>
                      <m:t>𝑉𝑒𝑟𝑖𝑓𝑖𝑒𝑑</m:t>
                    </m:r>
                  </m:oMath>
                </a14:m>
                <a:endParaRPr lang="en-US" sz="1800" dirty="0" smtClean="0">
                  <a:cs typeface="Times New Roman" panose="02020603050405020304" pitchFamily="18" charset="0"/>
                </a:endParaRPr>
              </a:p>
              <a:p>
                <a:pPr marL="0" indent="0" algn="just">
                  <a:buNone/>
                </a:pPr>
                <a:r>
                  <a:rPr lang="en-US" sz="1800" dirty="0" smtClean="0"/>
                  <a:t>							</a:t>
                </a:r>
                <a14:m>
                  <m:oMath xmlns:m="http://schemas.openxmlformats.org/officeDocument/2006/math">
                    <m:r>
                      <a:rPr lang="en-US" sz="1800" i="1">
                        <a:latin typeface="Cambria Math" panose="02040503050406030204" pitchFamily="18" charset="0"/>
                      </a:rPr>
                      <m:t>𝑉𝑒𝑟</m:t>
                    </m:r>
                    <m:r>
                      <m:rPr>
                        <m:nor/>
                      </m:rPr>
                      <a:rPr lang="en-US" sz="1800"/>
                      <m:t>(</m:t>
                    </m:r>
                    <m:r>
                      <m:rPr>
                        <m:nor/>
                      </m:rPr>
                      <a:rPr lang="en-US" sz="1800"/>
                      <m:t>𝑥</m:t>
                    </m:r>
                    <m:r>
                      <m:rPr>
                        <m:nor/>
                      </m:rPr>
                      <a:rPr lang="en-US" sz="1800" b="0" i="0" baseline="-25000" smtClean="0"/>
                      <m:t>3</m:t>
                    </m:r>
                    <m:r>
                      <m:rPr>
                        <m:nor/>
                      </m:rPr>
                      <a:rPr lang="en-US" sz="1800"/>
                      <m:t>, </m:t>
                    </m:r>
                    <m:r>
                      <m:rPr>
                        <m:nor/>
                      </m:rPr>
                      <a:rPr lang="en-US" sz="1800"/>
                      <m:t>𝑠</m:t>
                    </m:r>
                    <m:r>
                      <m:rPr>
                        <m:nor/>
                      </m:rPr>
                      <a:rPr lang="en-US" sz="1800" b="0" i="0" baseline="-25000" smtClean="0"/>
                      <m:t>3</m:t>
                    </m:r>
                    <m:r>
                      <m:rPr>
                        <m:nor/>
                      </m:rPr>
                      <a:rPr lang="en-US" sz="1800"/>
                      <m:t>) </m:t>
                    </m:r>
                    <m:r>
                      <a:rPr lang="en-US" sz="1800" i="1">
                        <a:latin typeface="Cambria Math" panose="02040503050406030204" pitchFamily="18" charset="0"/>
                      </a:rPr>
                      <m:t>→</m:t>
                    </m:r>
                    <m:r>
                      <a:rPr lang="en-US" sz="1800" i="1">
                        <a:latin typeface="Cambria Math" panose="02040503050406030204" pitchFamily="18" charset="0"/>
                      </a:rPr>
                      <m:t>𝑉𝑒𝑟𝑖𝑓𝑖𝑒𝑑</m:t>
                    </m:r>
                  </m:oMath>
                </a14:m>
                <a:endParaRPr lang="en-US" sz="1800" dirty="0" smtClean="0">
                  <a:cs typeface="Times New Roman" panose="02020603050405020304" pitchFamily="18" charset="0"/>
                </a:endParaRPr>
              </a:p>
              <a:p>
                <a:pPr marL="0" indent="0" algn="just">
                  <a:buNone/>
                </a:pPr>
                <a:r>
                  <a:rPr lang="en-US" sz="1800" dirty="0" smtClean="0"/>
                  <a:t>							</a:t>
                </a:r>
                <a14:m>
                  <m:oMath xmlns:m="http://schemas.openxmlformats.org/officeDocument/2006/math">
                    <m:r>
                      <a:rPr lang="en-US" sz="1800" i="1">
                        <a:latin typeface="Cambria Math" panose="02040503050406030204" pitchFamily="18" charset="0"/>
                      </a:rPr>
                      <m:t>𝑉𝑒𝑟</m:t>
                    </m:r>
                    <m:r>
                      <m:rPr>
                        <m:nor/>
                      </m:rPr>
                      <a:rPr lang="en-US" sz="1800"/>
                      <m:t>(</m:t>
                    </m:r>
                    <m:r>
                      <m:rPr>
                        <m:nor/>
                      </m:rPr>
                      <a:rPr lang="en-US" sz="1800"/>
                      <m:t>𝑥</m:t>
                    </m:r>
                    <m:r>
                      <m:rPr>
                        <m:nor/>
                      </m:rPr>
                      <a:rPr lang="en-US" sz="1800" b="0" i="0" baseline="-25000" smtClean="0"/>
                      <m:t>4</m:t>
                    </m:r>
                    <m:r>
                      <m:rPr>
                        <m:nor/>
                      </m:rPr>
                      <a:rPr lang="en-US" sz="1800"/>
                      <m:t>, </m:t>
                    </m:r>
                    <m:r>
                      <m:rPr>
                        <m:nor/>
                      </m:rPr>
                      <a:rPr lang="en-US" sz="1800"/>
                      <m:t>𝑠</m:t>
                    </m:r>
                    <m:r>
                      <m:rPr>
                        <m:nor/>
                      </m:rPr>
                      <a:rPr lang="en-US" sz="1800" b="0" i="0" baseline="-25000" smtClean="0"/>
                      <m:t>4</m:t>
                    </m:r>
                    <m:r>
                      <m:rPr>
                        <m:nor/>
                      </m:rPr>
                      <a:rPr lang="en-US" sz="1800"/>
                      <m:t>) </m:t>
                    </m:r>
                    <m:r>
                      <a:rPr lang="en-US" sz="1800" i="1">
                        <a:latin typeface="Cambria Math" panose="02040503050406030204" pitchFamily="18" charset="0"/>
                      </a:rPr>
                      <m:t>→</m:t>
                    </m:r>
                    <m:r>
                      <a:rPr lang="en-US" sz="1800" i="1">
                        <a:latin typeface="Cambria Math" panose="02040503050406030204" pitchFamily="18" charset="0"/>
                      </a:rPr>
                      <m:t>𝑉𝑒𝑟𝑖𝑓𝑖𝑒𝑑</m:t>
                    </m:r>
                  </m:oMath>
                </a14:m>
                <a:endParaRPr lang="en-US" sz="1800" dirty="0" smtClean="0">
                  <a:cs typeface="Times New Roman" panose="02020603050405020304" pitchFamily="18" charset="0"/>
                </a:endParaRPr>
              </a:p>
              <a:p>
                <a:pPr marL="0" indent="0" algn="just">
                  <a:buNone/>
                </a:pPr>
                <a:r>
                  <a:rPr lang="en-US" sz="1800" dirty="0" smtClean="0"/>
                  <a:t>							</a:t>
                </a:r>
                <a14:m>
                  <m:oMath xmlns:m="http://schemas.openxmlformats.org/officeDocument/2006/math">
                    <m:r>
                      <a:rPr lang="en-US" sz="1800" i="1">
                        <a:latin typeface="Cambria Math" panose="02040503050406030204" pitchFamily="18" charset="0"/>
                      </a:rPr>
                      <m:t>𝑉𝑒𝑟</m:t>
                    </m:r>
                    <m:r>
                      <m:rPr>
                        <m:nor/>
                      </m:rPr>
                      <a:rPr lang="en-US" sz="1800"/>
                      <m:t>(</m:t>
                    </m:r>
                    <m:r>
                      <m:rPr>
                        <m:nor/>
                      </m:rPr>
                      <a:rPr lang="en-US" sz="1800"/>
                      <m:t>𝑥</m:t>
                    </m:r>
                    <m:r>
                      <m:rPr>
                        <m:nor/>
                      </m:rPr>
                      <a:rPr lang="en-US" sz="1800" b="0" i="0" baseline="-25000" smtClean="0"/>
                      <m:t>2</m:t>
                    </m:r>
                    <m:r>
                      <m:rPr>
                        <m:nor/>
                      </m:rPr>
                      <a:rPr lang="en-US" sz="1800"/>
                      <m:t>, </m:t>
                    </m:r>
                    <m:r>
                      <m:rPr>
                        <m:nor/>
                      </m:rPr>
                      <a:rPr lang="en-US" sz="1800"/>
                      <m:t>𝑠</m:t>
                    </m:r>
                    <m:r>
                      <m:rPr>
                        <m:nor/>
                      </m:rPr>
                      <a:rPr lang="en-US" sz="1800" b="0" i="0" baseline="-25000" smtClean="0"/>
                      <m:t>2</m:t>
                    </m:r>
                    <m:r>
                      <m:rPr>
                        <m:nor/>
                      </m:rPr>
                      <a:rPr lang="en-US" sz="1800"/>
                      <m:t>) </m:t>
                    </m:r>
                    <m:r>
                      <a:rPr lang="en-US" sz="1800" i="1">
                        <a:latin typeface="Cambria Math" panose="02040503050406030204" pitchFamily="18" charset="0"/>
                      </a:rPr>
                      <m:t>→</m:t>
                    </m:r>
                    <m:r>
                      <a:rPr lang="en-US" sz="1800" i="1">
                        <a:latin typeface="Cambria Math" panose="02040503050406030204" pitchFamily="18" charset="0"/>
                      </a:rPr>
                      <m:t>𝑉𝑒𝑟𝑖𝑓𝑖𝑒𝑑</m:t>
                    </m:r>
                  </m:oMath>
                </a14:m>
                <a:r>
                  <a:rPr lang="en-US" sz="1800" dirty="0" smtClean="0">
                    <a:cs typeface="Times New Roman" panose="02020603050405020304" pitchFamily="18" charset="0"/>
                  </a:rPr>
                  <a:t>	</a:t>
                </a:r>
              </a:p>
              <a:p>
                <a:pPr marL="0" indent="0" algn="just">
                  <a:buNone/>
                </a:pPr>
                <a:r>
                  <a:rPr lang="en-US" sz="1800" dirty="0" smtClean="0"/>
                  <a:t>							</a:t>
                </a:r>
                <a14:m>
                  <m:oMath xmlns:m="http://schemas.openxmlformats.org/officeDocument/2006/math">
                    <m:r>
                      <a:rPr lang="en-US" sz="1800" i="1">
                        <a:latin typeface="Cambria Math" panose="02040503050406030204" pitchFamily="18" charset="0"/>
                      </a:rPr>
                      <m:t>𝑉𝑒𝑟</m:t>
                    </m:r>
                    <m:r>
                      <m:rPr>
                        <m:nor/>
                      </m:rPr>
                      <a:rPr lang="en-US" sz="1800"/>
                      <m:t>(</m:t>
                    </m:r>
                    <m:r>
                      <m:rPr>
                        <m:nor/>
                      </m:rPr>
                      <a:rPr lang="en-US" sz="1800"/>
                      <m:t>𝑥</m:t>
                    </m:r>
                    <m:r>
                      <m:rPr>
                        <m:nor/>
                      </m:rPr>
                      <a:rPr lang="en-US" sz="1800" b="0" i="0" baseline="-25000" smtClean="0"/>
                      <m:t>5</m:t>
                    </m:r>
                    <m:r>
                      <m:rPr>
                        <m:nor/>
                      </m:rPr>
                      <a:rPr lang="en-US" sz="1800"/>
                      <m:t>, </m:t>
                    </m:r>
                    <m:r>
                      <m:rPr>
                        <m:nor/>
                      </m:rPr>
                      <a:rPr lang="en-US" sz="1800"/>
                      <m:t>𝑠</m:t>
                    </m:r>
                    <m:r>
                      <m:rPr>
                        <m:nor/>
                      </m:rPr>
                      <a:rPr lang="en-US" sz="1800" b="0" i="0" baseline="-25000" smtClean="0"/>
                      <m:t>5</m:t>
                    </m:r>
                    <m:r>
                      <m:rPr>
                        <m:nor/>
                      </m:rPr>
                      <a:rPr lang="en-US" sz="1800"/>
                      <m:t>) </m:t>
                    </m:r>
                    <m:r>
                      <a:rPr lang="en-US" sz="1800" i="1">
                        <a:latin typeface="Cambria Math" panose="02040503050406030204" pitchFamily="18" charset="0"/>
                      </a:rPr>
                      <m:t>→</m:t>
                    </m:r>
                    <m:r>
                      <a:rPr lang="en-US" sz="1800" i="1">
                        <a:latin typeface="Cambria Math" panose="02040503050406030204" pitchFamily="18" charset="0"/>
                      </a:rPr>
                      <m:t>𝑉𝑒𝑟𝑖𝑓𝑖𝑒𝑑</m:t>
                    </m:r>
                  </m:oMath>
                </a14:m>
                <a:endParaRPr lang="en-US" sz="1800" dirty="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968042"/>
                <a:ext cx="10515600" cy="4599013"/>
              </a:xfrm>
              <a:blipFill rotWithShape="0">
                <a:blip r:embed="rId2"/>
                <a:stretch>
                  <a:fillRect l="-638" t="-1459"/>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6320892" y="250213"/>
            <a:ext cx="5230335" cy="1158250"/>
          </a:xfrm>
          <a:prstGeom prst="rect">
            <a:avLst/>
          </a:prstGeom>
        </p:spPr>
      </p:pic>
      <p:sp>
        <p:nvSpPr>
          <p:cNvPr id="7" name="Title 3"/>
          <p:cNvSpPr>
            <a:spLocks noGrp="1"/>
          </p:cNvSpPr>
          <p:nvPr>
            <p:ph type="title"/>
          </p:nvPr>
        </p:nvSpPr>
        <p:spPr>
          <a:xfrm>
            <a:off x="838200" y="82900"/>
            <a:ext cx="11026422" cy="1325563"/>
          </a:xfrm>
        </p:spPr>
        <p:txBody>
          <a:bodyPr/>
          <a:lstStyle/>
          <a:p>
            <a:r>
              <a:rPr lang="en-US" b="1" dirty="0" smtClean="0">
                <a:latin typeface="+mn-lt"/>
              </a:rPr>
              <a:t>Issues</a:t>
            </a:r>
            <a:endParaRPr lang="en-US" b="1" dirty="0">
              <a:latin typeface="+mn-lt"/>
            </a:endParaRPr>
          </a:p>
        </p:txBody>
      </p:sp>
    </p:spTree>
    <p:extLst>
      <p:ext uri="{BB962C8B-B14F-4D97-AF65-F5344CB8AC3E}">
        <p14:creationId xmlns:p14="http://schemas.microsoft.com/office/powerpoint/2010/main" val="1360503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68043"/>
            <a:ext cx="10515600" cy="1138839"/>
          </a:xfrm>
        </p:spPr>
        <p:txBody>
          <a:bodyPr>
            <a:noAutofit/>
          </a:bodyPr>
          <a:lstStyle/>
          <a:p>
            <a:pPr marL="0" indent="0" algn="just">
              <a:buNone/>
            </a:pPr>
            <a:r>
              <a:rPr lang="en-US" sz="2000" dirty="0" smtClean="0">
                <a:solidFill>
                  <a:srgbClr val="FF0000"/>
                </a:solidFill>
                <a:cs typeface="Times New Roman" panose="02020603050405020304" pitchFamily="18" charset="0"/>
              </a:rPr>
              <a:t>What are the problems in this approach?</a:t>
            </a:r>
          </a:p>
          <a:p>
            <a:pPr marL="0" indent="0" algn="just">
              <a:buNone/>
            </a:pPr>
            <a:r>
              <a:rPr lang="en-US" sz="1800" b="1" dirty="0" smtClean="0">
                <a:cs typeface="Times New Roman" panose="02020603050405020304" pitchFamily="18" charset="0"/>
              </a:rPr>
              <a:t>Solution:</a:t>
            </a:r>
          </a:p>
          <a:p>
            <a:pPr marL="0" indent="0" algn="just">
              <a:buNone/>
            </a:pPr>
            <a:r>
              <a:rPr lang="en-US" sz="1800" b="1" dirty="0" smtClean="0">
                <a:cs typeface="Times New Roman" panose="02020603050405020304" pitchFamily="18" charset="0"/>
              </a:rPr>
              <a:t>Use a Hash Function</a:t>
            </a:r>
            <a:endParaRPr lang="en-US" sz="1800" dirty="0">
              <a:cs typeface="Times New Roman" panose="02020603050405020304" pitchFamily="18" charset="0"/>
            </a:endParaRPr>
          </a:p>
        </p:txBody>
      </p:sp>
      <p:sp>
        <p:nvSpPr>
          <p:cNvPr id="7" name="Title 3"/>
          <p:cNvSpPr>
            <a:spLocks noGrp="1"/>
          </p:cNvSpPr>
          <p:nvPr>
            <p:ph type="title"/>
          </p:nvPr>
        </p:nvSpPr>
        <p:spPr>
          <a:xfrm>
            <a:off x="838200" y="82900"/>
            <a:ext cx="11026422" cy="1325563"/>
          </a:xfrm>
        </p:spPr>
        <p:txBody>
          <a:bodyPr/>
          <a:lstStyle/>
          <a:p>
            <a:r>
              <a:rPr lang="en-US" b="1" dirty="0" smtClean="0">
                <a:latin typeface="+mn-lt"/>
              </a:rPr>
              <a:t>Issues</a:t>
            </a:r>
            <a:endParaRPr lang="en-US" b="1" dirty="0">
              <a:latin typeface="+mn-lt"/>
            </a:endParaRPr>
          </a:p>
        </p:txBody>
      </p:sp>
      <p:pic>
        <p:nvPicPr>
          <p:cNvPr id="3" name="Picture 2"/>
          <p:cNvPicPr>
            <a:picLocks noChangeAspect="1"/>
          </p:cNvPicPr>
          <p:nvPr/>
        </p:nvPicPr>
        <p:blipFill>
          <a:blip r:embed="rId2"/>
          <a:stretch>
            <a:fillRect/>
          </a:stretch>
        </p:blipFill>
        <p:spPr>
          <a:xfrm>
            <a:off x="2579110" y="3301711"/>
            <a:ext cx="6867525" cy="2228850"/>
          </a:xfrm>
          <a:prstGeom prst="rect">
            <a:avLst/>
          </a:prstGeom>
        </p:spPr>
      </p:pic>
    </p:spTree>
    <p:extLst>
      <p:ext uri="{BB962C8B-B14F-4D97-AF65-F5344CB8AC3E}">
        <p14:creationId xmlns:p14="http://schemas.microsoft.com/office/powerpoint/2010/main" val="1997445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82900"/>
            <a:ext cx="11026422" cy="1325563"/>
          </a:xfrm>
        </p:spPr>
        <p:txBody>
          <a:bodyPr/>
          <a:lstStyle/>
          <a:p>
            <a:r>
              <a:rPr lang="en-US" b="1" dirty="0" smtClean="0">
                <a:latin typeface="+mn-lt"/>
              </a:rPr>
              <a:t>Basic Protocol</a:t>
            </a:r>
            <a:endParaRPr lang="en-US" b="1" dirty="0">
              <a:latin typeface="+mn-lt"/>
            </a:endParaRPr>
          </a:p>
        </p:txBody>
      </p:sp>
      <mc:AlternateContent xmlns:mc="http://schemas.openxmlformats.org/markup-compatibility/2006" xmlns:a14="http://schemas.microsoft.com/office/drawing/2010/main">
        <mc:Choice Requires="a14">
          <p:sp>
            <p:nvSpPr>
              <p:cNvPr id="9" name="Content Placeholder 1"/>
              <p:cNvSpPr>
                <a:spLocks noGrp="1"/>
              </p:cNvSpPr>
              <p:nvPr>
                <p:ph sz="half" idx="1"/>
              </p:nvPr>
            </p:nvSpPr>
            <p:spPr>
              <a:xfrm>
                <a:off x="838200" y="1886046"/>
                <a:ext cx="5181600" cy="4857654"/>
              </a:xfrm>
            </p:spPr>
            <p:txBody>
              <a:bodyPr>
                <a:normAutofit/>
              </a:bodyPr>
              <a:lstStyle/>
              <a:p>
                <a:pPr marL="0" indent="0">
                  <a:buNone/>
                </a:pPr>
                <a:r>
                  <a:rPr lang="en-US" dirty="0" smtClean="0"/>
                  <a:t>Alice</a:t>
                </a:r>
              </a:p>
              <a:p>
                <a:pPr marL="0" indent="0">
                  <a:lnSpc>
                    <a:spcPct val="150000"/>
                  </a:lnSpc>
                  <a:buNone/>
                </a:pPr>
                <a:endParaRPr lang="en-US" i="1" dirty="0" smtClean="0">
                  <a:latin typeface="Cambria Math" panose="02040503050406030204" pitchFamily="18" charset="0"/>
                </a:endParaRPr>
              </a:p>
              <a:p>
                <a:pPr marL="0" indent="0">
                  <a:lnSpc>
                    <a:spcPct val="150000"/>
                  </a:lnSpc>
                  <a:buNone/>
                </a:pPr>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𝑉𝑒𝑟</m:t>
                          </m:r>
                        </m:e>
                        <m:sub>
                          <m:r>
                            <a:rPr lang="en-US" i="1">
                              <a:latin typeface="Cambria Math" panose="02040503050406030204" pitchFamily="18" charset="0"/>
                            </a:rPr>
                            <m:t>𝑝𝑢𝑏</m:t>
                          </m:r>
                        </m:sub>
                      </m:sSub>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i="1" dirty="0" smtClean="0"/>
              </a:p>
              <a:p>
                <a:pPr marL="0" indent="0">
                  <a:lnSpc>
                    <a:spcPct val="150000"/>
                  </a:lnSpc>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𝑆𝑖𝑔</m:t>
                          </m:r>
                        </m:e>
                        <m:sub>
                          <m:r>
                            <a:rPr lang="en-US" i="1">
                              <a:latin typeface="Cambria Math" panose="02040503050406030204" pitchFamily="18" charset="0"/>
                            </a:rPr>
                            <m:t>𝐾𝑝</m:t>
                          </m:r>
                          <m:r>
                            <a:rPr lang="en-US" i="1" smtClean="0">
                              <a:latin typeface="Cambria Math" panose="02040503050406030204" pitchFamily="18" charset="0"/>
                            </a:rPr>
                            <m:t>𝑢𝑏</m:t>
                          </m:r>
                        </m:sub>
                        <m:sup>
                          <m:r>
                            <a:rPr lang="en-US" i="1">
                              <a:latin typeface="Cambria Math" panose="02040503050406030204" pitchFamily="18" charset="0"/>
                            </a:rPr>
                            <m:t>−1</m:t>
                          </m:r>
                        </m:sup>
                      </m:sSub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i="1" dirty="0"/>
              </a:p>
              <a:p>
                <a:pPr marL="0" indent="0">
                  <a:lnSpc>
                    <a:spcPct val="150000"/>
                  </a:lnSpc>
                  <a:buNone/>
                </a:pPr>
                <a:endParaRPr lang="en-US" dirty="0"/>
              </a:p>
              <a:p>
                <a:pPr marL="0" indent="0">
                  <a:buNone/>
                </a:pPr>
                <a:endParaRPr lang="en-US" dirty="0"/>
              </a:p>
            </p:txBody>
          </p:sp>
        </mc:Choice>
        <mc:Fallback xmlns="">
          <p:sp>
            <p:nvSpPr>
              <p:cNvPr id="9" name="Content Placeholder 1"/>
              <p:cNvSpPr>
                <a:spLocks noGrp="1" noRot="1" noChangeAspect="1" noMove="1" noResize="1" noEditPoints="1" noAdjustHandles="1" noChangeArrowheads="1" noChangeShapeType="1" noTextEdit="1"/>
              </p:cNvSpPr>
              <p:nvPr>
                <p:ph sz="half" idx="1"/>
              </p:nvPr>
            </p:nvSpPr>
            <p:spPr>
              <a:xfrm>
                <a:off x="838200" y="1886046"/>
                <a:ext cx="5181600" cy="4857654"/>
              </a:xfrm>
              <a:blipFill rotWithShape="0">
                <a:blip r:embed="rId2"/>
                <a:stretch>
                  <a:fillRect l="-2471" t="-20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6172200" y="1886046"/>
                <a:ext cx="5181600" cy="42341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smtClean="0"/>
                  <a:t>Bob</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𝑝𝑢𝑏</m:t>
                          </m:r>
                        </m:sub>
                      </m:sSub>
                    </m:oMath>
                  </m:oMathPara>
                </a14:m>
                <a:endParaRPr lang="en-US" sz="1200" i="1" dirty="0" smtClean="0"/>
              </a:p>
              <a:p>
                <a:pPr marL="0" indent="0">
                  <a:lnSpc>
                    <a:spcPct val="150000"/>
                  </a:lnSpc>
                  <a:buNone/>
                </a:pPr>
                <a:r>
                  <a:rPr lang="en-US" sz="1200" i="1" dirty="0" smtClean="0"/>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b="0" i="1" dirty="0" smtClean="0">
                  <a:latin typeface="Cambria Math" panose="02040503050406030204" pitchFamily="18" charset="0"/>
                </a:endParaRPr>
              </a:p>
              <a:p>
                <a:pPr marL="0" indent="0">
                  <a:lnSpc>
                    <a:spcPct val="150000"/>
                  </a:lnSpc>
                  <a:buNone/>
                </a:pPr>
                <a:r>
                  <a:rPr lang="en-US" i="1"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𝑆𝑖𝑔</m:t>
                        </m:r>
                      </m:e>
                      <m:sub>
                        <m:r>
                          <a:rPr lang="en-US" i="1">
                            <a:latin typeface="Cambria Math" panose="02040503050406030204" pitchFamily="18" charset="0"/>
                          </a:rPr>
                          <m:t>𝐾𝑝𝑟</m:t>
                        </m:r>
                      </m:sub>
                    </m:sSub>
                    <m:r>
                      <a:rPr lang="en-US" i="1">
                        <a:latin typeface="Cambria Math" panose="02040503050406030204" pitchFamily="18" charset="0"/>
                      </a:rPr>
                      <m:t>(</m:t>
                    </m:r>
                    <m:r>
                      <a:rPr lang="en-US" b="0" i="1" smtClean="0">
                        <a:latin typeface="Cambria Math" panose="02040503050406030204" pitchFamily="18" charset="0"/>
                      </a:rPr>
                      <m:t>𝑧</m:t>
                    </m:r>
                    <m:r>
                      <a:rPr lang="en-US" i="1">
                        <a:latin typeface="Cambria Math" panose="02040503050406030204" pitchFamily="18" charset="0"/>
                      </a:rPr>
                      <m:t>)</m:t>
                    </m:r>
                  </m:oMath>
                </a14:m>
                <a:endParaRPr lang="en-US" i="1" dirty="0"/>
              </a:p>
              <a:p>
                <a:pPr marL="0" indent="0">
                  <a:buFont typeface="Arial" panose="020B0604020202020204" pitchFamily="34" charset="0"/>
                  <a:buNone/>
                </a:pPr>
                <a:endParaRPr lang="en-US" sz="1200" i="1" dirty="0" smtClean="0"/>
              </a:p>
              <a:p>
                <a:pPr marL="0" indent="0">
                  <a:buFont typeface="Arial" panose="020B0604020202020204" pitchFamily="34" charset="0"/>
                  <a:buNone/>
                </a:pPr>
                <a:endParaRPr lang="en-US" i="1"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6172200" y="1886046"/>
                <a:ext cx="5181600" cy="4234199"/>
              </a:xfrm>
              <a:prstGeom prst="rect">
                <a:avLst/>
              </a:prstGeom>
              <a:blipFill rotWithShape="0">
                <a:blip r:embed="rId3"/>
                <a:stretch>
                  <a:fillRect l="-2471" t="-2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362754" y="2382084"/>
                <a:ext cx="983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𝐾𝑝𝑢𝑏</m:t>
                      </m:r>
                      <m:r>
                        <a:rPr lang="en-US" b="0" i="1" smtClean="0">
                          <a:latin typeface="Cambria Math" panose="02040503050406030204" pitchFamily="18" charset="0"/>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362754" y="2382084"/>
                <a:ext cx="983218" cy="369332"/>
              </a:xfrm>
              <a:prstGeom prst="rect">
                <a:avLst/>
              </a:prstGeom>
              <a:blipFill rotWithShape="0">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362753" y="3681774"/>
                <a:ext cx="7723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4362753" y="3681774"/>
                <a:ext cx="772391" cy="369332"/>
              </a:xfrm>
              <a:prstGeom prst="rect">
                <a:avLst/>
              </a:prstGeom>
              <a:blipFill rotWithShape="0">
                <a:blip r:embed="rId5"/>
                <a:stretch>
                  <a:fillRect b="-11475"/>
                </a:stretch>
              </a:blipFill>
            </p:spPr>
            <p:txBody>
              <a:bodyPr/>
              <a:lstStyle/>
              <a:p>
                <a:r>
                  <a:rPr lang="en-US">
                    <a:noFill/>
                  </a:rPr>
                  <a:t> </a:t>
                </a:r>
              </a:p>
            </p:txBody>
          </p:sp>
        </mc:Fallback>
      </mc:AlternateContent>
      <p:cxnSp>
        <p:nvCxnSpPr>
          <p:cNvPr id="16" name="Straight Arrow Connector 15"/>
          <p:cNvCxnSpPr/>
          <p:nvPr/>
        </p:nvCxnSpPr>
        <p:spPr>
          <a:xfrm flipH="1">
            <a:off x="3844636" y="2751416"/>
            <a:ext cx="23275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3841171" y="4057210"/>
            <a:ext cx="23275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5268191" y="5164281"/>
            <a:ext cx="3647209" cy="646331"/>
          </a:xfrm>
          <a:prstGeom prst="rect">
            <a:avLst/>
          </a:prstGeom>
          <a:noFill/>
        </p:spPr>
        <p:txBody>
          <a:bodyPr wrap="square" rtlCol="0">
            <a:spAutoFit/>
          </a:bodyPr>
          <a:lstStyle/>
          <a:p>
            <a:pPr algn="ctr"/>
            <a:r>
              <a:rPr lang="en-US" dirty="0" smtClean="0">
                <a:solidFill>
                  <a:srgbClr val="FF0000"/>
                </a:solidFill>
              </a:rPr>
              <a:t>z</a:t>
            </a:r>
            <a:r>
              <a:rPr lang="en-US" dirty="0" smtClean="0"/>
              <a:t> is the finger print of </a:t>
            </a:r>
            <a:r>
              <a:rPr lang="en-US" dirty="0" smtClean="0">
                <a:solidFill>
                  <a:srgbClr val="FF0000"/>
                </a:solidFill>
              </a:rPr>
              <a:t>x</a:t>
            </a:r>
            <a:r>
              <a:rPr lang="en-US" dirty="0" smtClean="0"/>
              <a:t>, it is also known as </a:t>
            </a:r>
            <a:r>
              <a:rPr lang="en-US" dirty="0" smtClean="0">
                <a:solidFill>
                  <a:srgbClr val="FF0000"/>
                </a:solidFill>
              </a:rPr>
              <a:t>message digest </a:t>
            </a:r>
            <a:endParaRPr lang="en-US" dirty="0">
              <a:solidFill>
                <a:srgbClr val="FF0000"/>
              </a:solidFill>
            </a:endParaRPr>
          </a:p>
        </p:txBody>
      </p:sp>
    </p:spTree>
    <p:extLst>
      <p:ext uri="{BB962C8B-B14F-4D97-AF65-F5344CB8AC3E}">
        <p14:creationId xmlns:p14="http://schemas.microsoft.com/office/powerpoint/2010/main" val="684692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68043"/>
            <a:ext cx="4045527" cy="4110639"/>
          </a:xfrm>
        </p:spPr>
        <p:txBody>
          <a:bodyPr>
            <a:noAutofit/>
          </a:bodyPr>
          <a:lstStyle/>
          <a:p>
            <a:pPr marL="514350" indent="-514350" algn="just">
              <a:buFont typeface="+mj-lt"/>
              <a:buAutoNum type="arabicParenR"/>
            </a:pPr>
            <a:r>
              <a:rPr lang="en-US" dirty="0" smtClean="0">
                <a:cs typeface="Times New Roman" panose="02020603050405020304" pitchFamily="18" charset="0"/>
              </a:rPr>
              <a:t>Arbitrary length input.</a:t>
            </a:r>
          </a:p>
          <a:p>
            <a:pPr marL="514350" indent="-514350" algn="just">
              <a:buFont typeface="+mj-lt"/>
              <a:buAutoNum type="arabicParenR"/>
            </a:pPr>
            <a:r>
              <a:rPr lang="en-US" dirty="0" smtClean="0">
                <a:cs typeface="Times New Roman" panose="02020603050405020304" pitchFamily="18" charset="0"/>
              </a:rPr>
              <a:t>Fixed length output.</a:t>
            </a:r>
          </a:p>
          <a:p>
            <a:pPr marL="514350" indent="-514350" algn="just">
              <a:buFont typeface="+mj-lt"/>
              <a:buAutoNum type="arabicParenR"/>
            </a:pPr>
            <a:r>
              <a:rPr lang="en-US" dirty="0" smtClean="0">
                <a:cs typeface="Times New Roman" panose="02020603050405020304" pitchFamily="18" charset="0"/>
              </a:rPr>
              <a:t>It should be fast.</a:t>
            </a:r>
          </a:p>
          <a:p>
            <a:pPr marL="0" indent="0" algn="just">
              <a:buNone/>
            </a:pPr>
            <a:endParaRPr lang="en-US" sz="1800" dirty="0" smtClean="0">
              <a:cs typeface="Times New Roman" panose="02020603050405020304" pitchFamily="18" charset="0"/>
            </a:endParaRPr>
          </a:p>
          <a:p>
            <a:pPr marL="0" indent="0" algn="just">
              <a:buNone/>
            </a:pPr>
            <a:endParaRPr lang="en-US" sz="1800" dirty="0">
              <a:cs typeface="Times New Roman" panose="02020603050405020304" pitchFamily="18" charset="0"/>
            </a:endParaRPr>
          </a:p>
        </p:txBody>
      </p:sp>
      <p:sp>
        <p:nvSpPr>
          <p:cNvPr id="7" name="Title 3"/>
          <p:cNvSpPr>
            <a:spLocks noGrp="1"/>
          </p:cNvSpPr>
          <p:nvPr>
            <p:ph type="title"/>
          </p:nvPr>
        </p:nvSpPr>
        <p:spPr>
          <a:xfrm>
            <a:off x="838200" y="82900"/>
            <a:ext cx="11026422" cy="1325563"/>
          </a:xfrm>
        </p:spPr>
        <p:txBody>
          <a:bodyPr/>
          <a:lstStyle/>
          <a:p>
            <a:r>
              <a:rPr lang="en-US" b="1" dirty="0" smtClean="0">
                <a:latin typeface="+mn-lt"/>
              </a:rPr>
              <a:t>Properties of a Hash Function</a:t>
            </a:r>
            <a:endParaRPr lang="en-US" b="1" dirty="0">
              <a:latin typeface="+mn-lt"/>
            </a:endParaRPr>
          </a:p>
        </p:txBody>
      </p:sp>
      <p:pic>
        <p:nvPicPr>
          <p:cNvPr id="3" name="Picture 2"/>
          <p:cNvPicPr>
            <a:picLocks noChangeAspect="1"/>
          </p:cNvPicPr>
          <p:nvPr/>
        </p:nvPicPr>
        <p:blipFill>
          <a:blip r:embed="rId2"/>
          <a:stretch>
            <a:fillRect/>
          </a:stretch>
        </p:blipFill>
        <p:spPr>
          <a:xfrm>
            <a:off x="5315079" y="1835294"/>
            <a:ext cx="6199347" cy="3121169"/>
          </a:xfrm>
          <a:prstGeom prst="rect">
            <a:avLst/>
          </a:prstGeom>
        </p:spPr>
      </p:pic>
    </p:spTree>
    <p:extLst>
      <p:ext uri="{BB962C8B-B14F-4D97-AF65-F5344CB8AC3E}">
        <p14:creationId xmlns:p14="http://schemas.microsoft.com/office/powerpoint/2010/main" val="235769915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68043"/>
            <a:ext cx="5084618" cy="4110639"/>
          </a:xfrm>
        </p:spPr>
        <p:txBody>
          <a:bodyPr>
            <a:noAutofit/>
          </a:bodyPr>
          <a:lstStyle/>
          <a:p>
            <a:pPr marL="514350" indent="-514350" algn="just">
              <a:buFont typeface="+mj-lt"/>
              <a:buAutoNum type="arabicParenR" startAt="4"/>
            </a:pPr>
            <a:r>
              <a:rPr lang="en-US" dirty="0" smtClean="0">
                <a:cs typeface="Times New Roman" panose="02020603050405020304" pitchFamily="18" charset="0"/>
              </a:rPr>
              <a:t>Pre-Image Resistance or    One-</a:t>
            </a:r>
            <a:r>
              <a:rPr lang="en-US" dirty="0" err="1" smtClean="0">
                <a:cs typeface="Times New Roman" panose="02020603050405020304" pitchFamily="18" charset="0"/>
              </a:rPr>
              <a:t>wayness</a:t>
            </a:r>
            <a:r>
              <a:rPr lang="en-US" dirty="0" smtClean="0">
                <a:cs typeface="Times New Roman" panose="02020603050405020304" pitchFamily="18" charset="0"/>
              </a:rPr>
              <a:t>.</a:t>
            </a:r>
          </a:p>
          <a:p>
            <a:pPr marL="0" indent="0" algn="just">
              <a:buNone/>
            </a:pPr>
            <a:endParaRPr lang="en-US" dirty="0" smtClean="0">
              <a:cs typeface="Times New Roman" panose="02020603050405020304" pitchFamily="18" charset="0"/>
            </a:endParaRPr>
          </a:p>
          <a:p>
            <a:pPr marL="0" indent="0" algn="just">
              <a:buNone/>
            </a:pPr>
            <a:r>
              <a:rPr lang="en-US" dirty="0" smtClean="0">
                <a:cs typeface="Times New Roman" panose="02020603050405020304" pitchFamily="18" charset="0"/>
              </a:rPr>
              <a:t>It </a:t>
            </a:r>
            <a:r>
              <a:rPr lang="en-US" dirty="0">
                <a:cs typeface="Times New Roman" panose="02020603050405020304" pitchFamily="18" charset="0"/>
              </a:rPr>
              <a:t>is a forward function. If we have a hash output, it will be impossible to compute the input </a:t>
            </a:r>
            <a:endParaRPr lang="en-US" dirty="0" smtClean="0">
              <a:cs typeface="Times New Roman" panose="02020603050405020304" pitchFamily="18" charset="0"/>
            </a:endParaRPr>
          </a:p>
          <a:p>
            <a:pPr marL="0" indent="0" algn="just">
              <a:buNone/>
            </a:pPr>
            <a:endParaRPr lang="en-US" sz="1800" dirty="0" smtClean="0">
              <a:cs typeface="Times New Roman" panose="02020603050405020304" pitchFamily="18" charset="0"/>
            </a:endParaRPr>
          </a:p>
          <a:p>
            <a:pPr marL="0" indent="0" algn="just">
              <a:buNone/>
            </a:pPr>
            <a:endParaRPr lang="en-US" sz="1800" dirty="0">
              <a:cs typeface="Times New Roman" panose="02020603050405020304" pitchFamily="18" charset="0"/>
            </a:endParaRPr>
          </a:p>
        </p:txBody>
      </p:sp>
      <p:sp>
        <p:nvSpPr>
          <p:cNvPr id="7" name="Title 3"/>
          <p:cNvSpPr>
            <a:spLocks noGrp="1"/>
          </p:cNvSpPr>
          <p:nvPr>
            <p:ph type="title"/>
          </p:nvPr>
        </p:nvSpPr>
        <p:spPr>
          <a:xfrm>
            <a:off x="838200" y="82900"/>
            <a:ext cx="11026422" cy="1325563"/>
          </a:xfrm>
        </p:spPr>
        <p:txBody>
          <a:bodyPr/>
          <a:lstStyle/>
          <a:p>
            <a:r>
              <a:rPr lang="en-US" b="1" dirty="0" smtClean="0">
                <a:latin typeface="+mn-lt"/>
              </a:rPr>
              <a:t>Properties of a Hash Function</a:t>
            </a:r>
            <a:endParaRPr lang="en-US" b="1" dirty="0">
              <a:latin typeface="+mn-lt"/>
            </a:endParaRPr>
          </a:p>
        </p:txBody>
      </p:sp>
      <p:pic>
        <p:nvPicPr>
          <p:cNvPr id="2" name="Picture 1"/>
          <p:cNvPicPr>
            <a:picLocks noChangeAspect="1"/>
          </p:cNvPicPr>
          <p:nvPr/>
        </p:nvPicPr>
        <p:blipFill>
          <a:blip r:embed="rId2"/>
          <a:stretch>
            <a:fillRect/>
          </a:stretch>
        </p:blipFill>
        <p:spPr>
          <a:xfrm>
            <a:off x="7865918" y="1968042"/>
            <a:ext cx="1538288" cy="3076575"/>
          </a:xfrm>
          <a:prstGeom prst="rect">
            <a:avLst/>
          </a:prstGeom>
        </p:spPr>
      </p:pic>
    </p:spTree>
    <p:extLst>
      <p:ext uri="{BB962C8B-B14F-4D97-AF65-F5344CB8AC3E}">
        <p14:creationId xmlns:p14="http://schemas.microsoft.com/office/powerpoint/2010/main" val="181138792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68043"/>
            <a:ext cx="5084618" cy="4110639"/>
          </a:xfrm>
        </p:spPr>
        <p:txBody>
          <a:bodyPr>
            <a:noAutofit/>
          </a:bodyPr>
          <a:lstStyle/>
          <a:p>
            <a:pPr marL="514350" indent="-514350" algn="just">
              <a:buFont typeface="+mj-lt"/>
              <a:buAutoNum type="arabicParenR" startAt="5"/>
            </a:pPr>
            <a:r>
              <a:rPr lang="en-US" dirty="0" smtClean="0">
                <a:cs typeface="Times New Roman" panose="02020603050405020304" pitchFamily="18" charset="0"/>
              </a:rPr>
              <a:t>2</a:t>
            </a:r>
            <a:r>
              <a:rPr lang="en-US" baseline="30000" dirty="0" smtClean="0">
                <a:cs typeface="Times New Roman" panose="02020603050405020304" pitchFamily="18" charset="0"/>
              </a:rPr>
              <a:t>nd</a:t>
            </a:r>
            <a:r>
              <a:rPr lang="en-US" dirty="0" smtClean="0">
                <a:cs typeface="Times New Roman" panose="02020603050405020304" pitchFamily="18" charset="0"/>
              </a:rPr>
              <a:t> Pre-Image Resistance or Weak Collision Resistance.</a:t>
            </a:r>
          </a:p>
          <a:p>
            <a:pPr marL="0" indent="0" algn="just">
              <a:buNone/>
            </a:pPr>
            <a:endParaRPr lang="en-US" dirty="0" smtClean="0">
              <a:cs typeface="Times New Roman" panose="02020603050405020304" pitchFamily="18" charset="0"/>
            </a:endParaRPr>
          </a:p>
          <a:p>
            <a:pPr marL="0" indent="0" algn="just">
              <a:buNone/>
            </a:pPr>
            <a:r>
              <a:rPr lang="en-US" dirty="0" smtClean="0">
                <a:cs typeface="Times New Roman" panose="02020603050405020304" pitchFamily="18" charset="0"/>
              </a:rPr>
              <a:t>Attacker should not be able to compute x2 with same HV. </a:t>
            </a:r>
          </a:p>
          <a:p>
            <a:pPr marL="0" indent="0" algn="just">
              <a:buNone/>
            </a:pPr>
            <a:r>
              <a:rPr lang="en-US" sz="1800" dirty="0" smtClean="0">
                <a:cs typeface="Times New Roman" panose="02020603050405020304" pitchFamily="18" charset="0"/>
              </a:rPr>
              <a:t>    z = HF (x1)</a:t>
            </a:r>
          </a:p>
          <a:p>
            <a:pPr marL="0" indent="0" algn="just">
              <a:buNone/>
            </a:pPr>
            <a:r>
              <a:rPr lang="en-US" sz="1800" dirty="0">
                <a:cs typeface="Times New Roman" panose="02020603050405020304" pitchFamily="18" charset="0"/>
              </a:rPr>
              <a:t> </a:t>
            </a:r>
            <a:r>
              <a:rPr lang="en-US" sz="1800" dirty="0" smtClean="0">
                <a:cs typeface="Times New Roman" panose="02020603050405020304" pitchFamily="18" charset="0"/>
              </a:rPr>
              <a:t>   z = HF(x2) </a:t>
            </a:r>
            <a:endParaRPr lang="en-US" sz="1800" dirty="0" smtClean="0">
              <a:cs typeface="Times New Roman" panose="02020603050405020304" pitchFamily="18" charset="0"/>
            </a:endParaRPr>
          </a:p>
          <a:p>
            <a:pPr marL="0" indent="0" algn="just">
              <a:buNone/>
            </a:pPr>
            <a:endParaRPr lang="en-US" sz="1800" dirty="0">
              <a:cs typeface="Times New Roman" panose="02020603050405020304" pitchFamily="18" charset="0"/>
            </a:endParaRPr>
          </a:p>
        </p:txBody>
      </p:sp>
      <p:sp>
        <p:nvSpPr>
          <p:cNvPr id="7" name="Title 3"/>
          <p:cNvSpPr>
            <a:spLocks noGrp="1"/>
          </p:cNvSpPr>
          <p:nvPr>
            <p:ph type="title"/>
          </p:nvPr>
        </p:nvSpPr>
        <p:spPr>
          <a:xfrm>
            <a:off x="838200" y="82900"/>
            <a:ext cx="11026422" cy="1325563"/>
          </a:xfrm>
        </p:spPr>
        <p:txBody>
          <a:bodyPr/>
          <a:lstStyle/>
          <a:p>
            <a:r>
              <a:rPr lang="en-US" b="1" dirty="0" smtClean="0">
                <a:latin typeface="+mn-lt"/>
              </a:rPr>
              <a:t>Properties of a Hash Function</a:t>
            </a:r>
            <a:endParaRPr lang="en-US" b="1" dirty="0">
              <a:latin typeface="+mn-lt"/>
            </a:endParaRPr>
          </a:p>
        </p:txBody>
      </p:sp>
      <p:pic>
        <p:nvPicPr>
          <p:cNvPr id="3" name="Picture 2"/>
          <p:cNvPicPr>
            <a:picLocks noChangeAspect="1"/>
          </p:cNvPicPr>
          <p:nvPr/>
        </p:nvPicPr>
        <p:blipFill>
          <a:blip r:embed="rId2"/>
          <a:stretch>
            <a:fillRect/>
          </a:stretch>
        </p:blipFill>
        <p:spPr>
          <a:xfrm>
            <a:off x="8011391" y="1704541"/>
            <a:ext cx="1711902" cy="3050079"/>
          </a:xfrm>
          <a:prstGeom prst="rect">
            <a:avLst/>
          </a:prstGeom>
        </p:spPr>
      </p:pic>
    </p:spTree>
    <p:extLst>
      <p:ext uri="{BB962C8B-B14F-4D97-AF65-F5344CB8AC3E}">
        <p14:creationId xmlns:p14="http://schemas.microsoft.com/office/powerpoint/2010/main" val="342255468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38199" y="1552404"/>
                <a:ext cx="6393873" cy="1928548"/>
              </a:xfrm>
            </p:spPr>
            <p:txBody>
              <a:bodyPr>
                <a:noAutofit/>
              </a:bodyPr>
              <a:lstStyle/>
              <a:p>
                <a:pPr marL="0" indent="0" algn="just">
                  <a:buNone/>
                </a:pPr>
                <a:r>
                  <a:rPr lang="en-US" sz="1800" dirty="0" smtClean="0">
                    <a:cs typeface="Times New Roman" panose="02020603050405020304" pitchFamily="18" charset="0"/>
                  </a:rPr>
                  <a:t>Assume:</a:t>
                </a:r>
              </a:p>
              <a:p>
                <a:pPr marL="0" indent="0" algn="just">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oMath>
                </a14:m>
                <a:r>
                  <a:rPr lang="en-US" sz="1800" dirty="0" smtClean="0">
                    <a:cs typeface="Times New Roman" panose="02020603050405020304" pitchFamily="18" charset="0"/>
                  </a:rPr>
                  <a:t> = Transfer $10 in Oscar’s Account.</a:t>
                </a:r>
              </a:p>
              <a:p>
                <a:pPr marL="0" indent="0" algn="just">
                  <a:buNone/>
                </a:pP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smtClean="0">
                            <a:latin typeface="Cambria Math" panose="02040503050406030204" pitchFamily="18" charset="0"/>
                          </a:rPr>
                          <m:t>𝟐</m:t>
                        </m:r>
                      </m:sub>
                    </m:sSub>
                  </m:oMath>
                </a14:m>
                <a:r>
                  <a:rPr lang="en-US" sz="1800" b="1" dirty="0" smtClean="0">
                    <a:cs typeface="Times New Roman" panose="02020603050405020304" pitchFamily="18" charset="0"/>
                  </a:rPr>
                  <a:t> = Transfer $1000 in Oscar’s Account.</a:t>
                </a:r>
              </a:p>
              <a:p>
                <a:pPr marL="0" indent="0" algn="just">
                  <a:buNone/>
                </a:pPr>
                <a:r>
                  <a:rPr lang="en-US" sz="1800" dirty="0" smtClean="0">
                    <a:cs typeface="Times New Roman" panose="02020603050405020304" pitchFamily="18" charset="0"/>
                  </a:rPr>
                  <a:t>and </a:t>
                </a:r>
              </a:p>
              <a:p>
                <a:pPr marL="0" indent="0" algn="just">
                  <a:buNone/>
                </a:pPr>
                <a:r>
                  <a:rPr lang="en-US" sz="1800" dirty="0">
                    <a:cs typeface="Times New Roman" panose="02020603050405020304" pitchFamily="18" charset="0"/>
                  </a:rPr>
                  <a:t> </a:t>
                </a:r>
                <a:r>
                  <a:rPr lang="en-US" sz="1800" dirty="0" smtClean="0">
                    <a:cs typeface="Times New Roman" panose="02020603050405020304" pitchFamily="18" charset="0"/>
                  </a:rPr>
                  <a:t>      </a:t>
                </a:r>
                <a14:m>
                  <m:oMath xmlns:m="http://schemas.openxmlformats.org/officeDocument/2006/math">
                    <m:r>
                      <a:rPr lang="en-US" sz="1800" b="0" i="1" smtClean="0">
                        <a:latin typeface="Cambria Math" panose="02040503050406030204" pitchFamily="18" charset="0"/>
                      </a:rPr>
                      <m:t>h</m:t>
                    </m:r>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i="1">
                                <a:latin typeface="Cambria Math" panose="02040503050406030204" pitchFamily="18" charset="0"/>
                              </a:rPr>
                              <m:t>1</m:t>
                            </m:r>
                          </m:sub>
                        </m:sSub>
                      </m:e>
                    </m:d>
                    <m:r>
                      <a:rPr lang="en-US" sz="1800" b="0" i="1" smtClean="0">
                        <a:latin typeface="Cambria Math" panose="02040503050406030204" pitchFamily="18" charset="0"/>
                      </a:rPr>
                      <m:t>=</m:t>
                    </m:r>
                    <m:r>
                      <a:rPr lang="en-US" sz="1800" b="0" i="1" smtClean="0">
                        <a:latin typeface="Cambria Math" panose="02040503050406030204" pitchFamily="18" charset="0"/>
                      </a:rPr>
                      <m:t>h</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2</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𝑧</m:t>
                    </m:r>
                  </m:oMath>
                </a14:m>
                <a:endParaRPr lang="en-US" sz="1800" dirty="0" smtClean="0">
                  <a:cs typeface="Times New Roman" panose="02020603050405020304" pitchFamily="18" charset="0"/>
                </a:endParaRPr>
              </a:p>
              <a:p>
                <a:pPr marL="0" indent="0" algn="just">
                  <a:buNone/>
                </a:pPr>
                <a:endParaRPr lang="en-US" sz="1800" dirty="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199" y="1552404"/>
                <a:ext cx="6393873" cy="1928548"/>
              </a:xfrm>
              <a:blipFill rotWithShape="0">
                <a:blip r:embed="rId2"/>
                <a:stretch>
                  <a:fillRect l="-763" t="-3165"/>
                </a:stretch>
              </a:blipFill>
            </p:spPr>
            <p:txBody>
              <a:bodyPr/>
              <a:lstStyle/>
              <a:p>
                <a:r>
                  <a:rPr lang="en-US">
                    <a:noFill/>
                  </a:rPr>
                  <a:t> </a:t>
                </a:r>
              </a:p>
            </p:txBody>
          </p:sp>
        </mc:Fallback>
      </mc:AlternateContent>
      <p:sp>
        <p:nvSpPr>
          <p:cNvPr id="7" name="Title 3"/>
          <p:cNvSpPr>
            <a:spLocks noGrp="1"/>
          </p:cNvSpPr>
          <p:nvPr>
            <p:ph type="title"/>
          </p:nvPr>
        </p:nvSpPr>
        <p:spPr>
          <a:xfrm>
            <a:off x="838200" y="82900"/>
            <a:ext cx="11026422" cy="1325563"/>
          </a:xfrm>
        </p:spPr>
        <p:txBody>
          <a:bodyPr/>
          <a:lstStyle/>
          <a:p>
            <a:r>
              <a:rPr lang="en-US" b="1" dirty="0" smtClean="0">
                <a:latin typeface="+mn-lt"/>
              </a:rPr>
              <a:t>Attack</a:t>
            </a:r>
            <a:endParaRPr lang="en-US" b="1" dirty="0">
              <a:latin typeface="+mn-lt"/>
            </a:endParaRPr>
          </a:p>
        </p:txBody>
      </p:sp>
      <p:pic>
        <p:nvPicPr>
          <p:cNvPr id="3" name="Picture 2"/>
          <p:cNvPicPr>
            <a:picLocks noChangeAspect="1"/>
          </p:cNvPicPr>
          <p:nvPr/>
        </p:nvPicPr>
        <p:blipFill>
          <a:blip r:embed="rId3"/>
          <a:stretch>
            <a:fillRect/>
          </a:stretch>
        </p:blipFill>
        <p:spPr>
          <a:xfrm>
            <a:off x="10152720" y="1552404"/>
            <a:ext cx="1711902" cy="3050079"/>
          </a:xfrm>
          <a:prstGeom prst="rect">
            <a:avLst/>
          </a:prstGeom>
        </p:spPr>
      </p:pic>
      <p:pic>
        <p:nvPicPr>
          <p:cNvPr id="2" name="Picture 1"/>
          <p:cNvPicPr>
            <a:picLocks noChangeAspect="1"/>
          </p:cNvPicPr>
          <p:nvPr/>
        </p:nvPicPr>
        <p:blipFill>
          <a:blip r:embed="rId4"/>
          <a:stretch>
            <a:fillRect/>
          </a:stretch>
        </p:blipFill>
        <p:spPr>
          <a:xfrm>
            <a:off x="838199" y="3657599"/>
            <a:ext cx="8220075" cy="2657475"/>
          </a:xfrm>
          <a:prstGeom prst="rect">
            <a:avLst/>
          </a:prstGeom>
        </p:spPr>
      </p:pic>
    </p:spTree>
    <p:extLst>
      <p:ext uri="{BB962C8B-B14F-4D97-AF65-F5344CB8AC3E}">
        <p14:creationId xmlns:p14="http://schemas.microsoft.com/office/powerpoint/2010/main" val="24634105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968043"/>
                <a:ext cx="5084618" cy="4110639"/>
              </a:xfrm>
            </p:spPr>
            <p:txBody>
              <a:bodyPr>
                <a:noAutofit/>
              </a:bodyPr>
              <a:lstStyle/>
              <a:p>
                <a:pPr marL="514350" indent="-514350" algn="just">
                  <a:buFont typeface="+mj-lt"/>
                  <a:buAutoNum type="arabicParenR" startAt="6"/>
                </a:pPr>
                <a:r>
                  <a:rPr lang="en-US" dirty="0" smtClean="0">
                    <a:cs typeface="Times New Roman" panose="02020603050405020304" pitchFamily="18" charset="0"/>
                  </a:rPr>
                  <a:t>Collision Resistance   or Strong Collision.</a:t>
                </a:r>
              </a:p>
              <a:p>
                <a:pPr marL="0" indent="0" algn="just">
                  <a:buNone/>
                </a:pPr>
                <a:endParaRPr lang="en-US" dirty="0" smtClean="0">
                  <a:cs typeface="Times New Roman" panose="02020603050405020304" pitchFamily="18" charset="0"/>
                </a:endParaRPr>
              </a:p>
              <a:p>
                <a:pPr marL="0" indent="0" algn="just">
                  <a:buNone/>
                </a:pPr>
                <a:r>
                  <a:rPr lang="en-US" dirty="0">
                    <a:cs typeface="Times New Roman" panose="02020603050405020304" pitchFamily="18" charset="0"/>
                  </a:rPr>
                  <a:t>We call a hash function collision resistant or strong collision resistant if it is </a:t>
                </a:r>
                <a:r>
                  <a:rPr lang="en-US" dirty="0" smtClean="0">
                    <a:cs typeface="Times New Roman" panose="02020603050405020304" pitchFamily="18" charset="0"/>
                  </a:rPr>
                  <a:t>computationally </a:t>
                </a:r>
                <a:r>
                  <a:rPr lang="en-US" dirty="0">
                    <a:cs typeface="Times New Roman" panose="02020603050405020304" pitchFamily="18" charset="0"/>
                  </a:rPr>
                  <a:t>infeasible to ﬁnd two different inputs </a:t>
                </a:r>
                <a:endParaRPr lang="en-US" dirty="0" smtClean="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oMath>
                  </m:oMathPara>
                </a14:m>
                <a:endParaRPr lang="en-US" dirty="0" smtClean="0">
                  <a:cs typeface="Times New Roman" panose="02020603050405020304" pitchFamily="18" charset="0"/>
                </a:endParaRPr>
              </a:p>
              <a:p>
                <a:pPr marL="0" indent="0" algn="just">
                  <a:buNone/>
                </a:pPr>
                <a:endParaRPr lang="en-US" sz="1800" dirty="0" smtClean="0">
                  <a:cs typeface="Times New Roman" panose="02020603050405020304" pitchFamily="18" charset="0"/>
                </a:endParaRPr>
              </a:p>
              <a:p>
                <a:pPr marL="0" indent="0" algn="just">
                  <a:buNone/>
                </a:pPr>
                <a:endParaRPr lang="en-US" sz="1800" dirty="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968043"/>
                <a:ext cx="5084618" cy="4110639"/>
              </a:xfrm>
              <a:blipFill rotWithShape="0">
                <a:blip r:embed="rId2"/>
                <a:stretch>
                  <a:fillRect l="-2518" t="-2671" r="-2398"/>
                </a:stretch>
              </a:blipFill>
            </p:spPr>
            <p:txBody>
              <a:bodyPr/>
              <a:lstStyle/>
              <a:p>
                <a:r>
                  <a:rPr lang="en-US">
                    <a:noFill/>
                  </a:rPr>
                  <a:t> </a:t>
                </a:r>
              </a:p>
            </p:txBody>
          </p:sp>
        </mc:Fallback>
      </mc:AlternateContent>
      <p:sp>
        <p:nvSpPr>
          <p:cNvPr id="7" name="Title 3"/>
          <p:cNvSpPr>
            <a:spLocks noGrp="1"/>
          </p:cNvSpPr>
          <p:nvPr>
            <p:ph type="title"/>
          </p:nvPr>
        </p:nvSpPr>
        <p:spPr>
          <a:xfrm>
            <a:off x="838200" y="82900"/>
            <a:ext cx="11026422" cy="1325563"/>
          </a:xfrm>
        </p:spPr>
        <p:txBody>
          <a:bodyPr/>
          <a:lstStyle/>
          <a:p>
            <a:r>
              <a:rPr lang="en-US" b="1" dirty="0" smtClean="0">
                <a:latin typeface="+mn-lt"/>
              </a:rPr>
              <a:t>Properties of a Hash Function</a:t>
            </a:r>
            <a:endParaRPr lang="en-US" b="1" dirty="0">
              <a:latin typeface="+mn-lt"/>
            </a:endParaRPr>
          </a:p>
        </p:txBody>
      </p:sp>
      <p:pic>
        <p:nvPicPr>
          <p:cNvPr id="3" name="Picture 2"/>
          <p:cNvPicPr>
            <a:picLocks noChangeAspect="1"/>
          </p:cNvPicPr>
          <p:nvPr/>
        </p:nvPicPr>
        <p:blipFill>
          <a:blip r:embed="rId3"/>
          <a:stretch>
            <a:fillRect/>
          </a:stretch>
        </p:blipFill>
        <p:spPr>
          <a:xfrm>
            <a:off x="8717973" y="1968042"/>
            <a:ext cx="1445635" cy="2861463"/>
          </a:xfrm>
          <a:prstGeom prst="rect">
            <a:avLst/>
          </a:prstGeom>
        </p:spPr>
      </p:pic>
    </p:spTree>
    <p:extLst>
      <p:ext uri="{BB962C8B-B14F-4D97-AF65-F5344CB8AC3E}">
        <p14:creationId xmlns:p14="http://schemas.microsoft.com/office/powerpoint/2010/main" val="311718484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552404"/>
                <a:ext cx="6393873" cy="1928548"/>
              </a:xfrm>
            </p:spPr>
            <p:txBody>
              <a:bodyPr>
                <a:noAutofit/>
              </a:bodyPr>
              <a:lstStyle/>
              <a:p>
                <a:pPr marL="0" indent="0" algn="just">
                  <a:buNone/>
                </a:pPr>
                <a:r>
                  <a:rPr lang="en-US" sz="1800" dirty="0" smtClean="0">
                    <a:cs typeface="Times New Roman" panose="02020603050405020304" pitchFamily="18" charset="0"/>
                  </a:rPr>
                  <a:t>Assume:</a:t>
                </a:r>
              </a:p>
              <a:p>
                <a:pPr marL="0" indent="0" algn="just">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oMath>
                </a14:m>
                <a:r>
                  <a:rPr lang="en-US" sz="1800" dirty="0" smtClean="0">
                    <a:cs typeface="Times New Roman" panose="02020603050405020304" pitchFamily="18" charset="0"/>
                  </a:rPr>
                  <a:t> = Transfer $10 in Oscar’s Account.</a:t>
                </a:r>
              </a:p>
              <a:p>
                <a:pPr marL="0" indent="0" algn="just">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2</m:t>
                        </m:r>
                      </m:sub>
                    </m:sSub>
                  </m:oMath>
                </a14:m>
                <a:r>
                  <a:rPr lang="en-US" sz="1800" dirty="0" smtClean="0">
                    <a:cs typeface="Times New Roman" panose="02020603050405020304" pitchFamily="18" charset="0"/>
                  </a:rPr>
                  <a:t> = Transfer $1000 in Oscar’s Account.</a:t>
                </a:r>
              </a:p>
              <a:p>
                <a:pPr marL="0" indent="0" algn="just">
                  <a:buNone/>
                </a:pPr>
                <a:r>
                  <a:rPr lang="en-US" sz="1800" dirty="0" smtClean="0">
                    <a:cs typeface="Times New Roman" panose="02020603050405020304" pitchFamily="18" charset="0"/>
                  </a:rPr>
                  <a:t>and </a:t>
                </a:r>
              </a:p>
              <a:p>
                <a:pPr marL="0" indent="0" algn="just">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 </m:t>
                      </m:r>
                      <m:r>
                        <a:rPr lang="en-US" sz="1800" i="1">
                          <a:latin typeface="Cambria Math" panose="02040503050406030204" pitchFamily="18" charset="0"/>
                        </a:rPr>
                        <m:t>h</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e>
                      </m:d>
                      <m:r>
                        <a:rPr lang="en-US" sz="1800" i="1">
                          <a:latin typeface="Cambria Math" panose="02040503050406030204" pitchFamily="18" charset="0"/>
                        </a:rPr>
                        <m:t>=</m:t>
                      </m:r>
                      <m:r>
                        <a:rPr lang="en-US" sz="1800" i="1">
                          <a:latin typeface="Cambria Math" panose="02040503050406030204" pitchFamily="18" charset="0"/>
                        </a:rPr>
                        <m:t>h</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e>
                      </m:d>
                      <m:r>
                        <a:rPr lang="en-US" sz="1800" i="1">
                          <a:latin typeface="Cambria Math" panose="02040503050406030204" pitchFamily="18" charset="0"/>
                        </a:rPr>
                        <m:t>=</m:t>
                      </m:r>
                      <m:r>
                        <a:rPr lang="en-US" sz="1800" i="1">
                          <a:latin typeface="Cambria Math" panose="02040503050406030204" pitchFamily="18" charset="0"/>
                        </a:rPr>
                        <m:t>𝑧</m:t>
                      </m:r>
                    </m:oMath>
                  </m:oMathPara>
                </a14:m>
                <a:endParaRPr lang="en-US" sz="1800" dirty="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552404"/>
                <a:ext cx="6393873" cy="1928548"/>
              </a:xfrm>
              <a:blipFill rotWithShape="0">
                <a:blip r:embed="rId2"/>
                <a:stretch>
                  <a:fillRect l="-763" t="-3165"/>
                </a:stretch>
              </a:blipFill>
            </p:spPr>
            <p:txBody>
              <a:bodyPr/>
              <a:lstStyle/>
              <a:p>
                <a:r>
                  <a:rPr lang="en-US">
                    <a:noFill/>
                  </a:rPr>
                  <a:t> </a:t>
                </a:r>
              </a:p>
            </p:txBody>
          </p:sp>
        </mc:Fallback>
      </mc:AlternateContent>
      <p:sp>
        <p:nvSpPr>
          <p:cNvPr id="7" name="Title 3"/>
          <p:cNvSpPr>
            <a:spLocks noGrp="1"/>
          </p:cNvSpPr>
          <p:nvPr>
            <p:ph type="title"/>
          </p:nvPr>
        </p:nvSpPr>
        <p:spPr>
          <a:xfrm>
            <a:off x="838200" y="82900"/>
            <a:ext cx="11026422" cy="1325563"/>
          </a:xfrm>
        </p:spPr>
        <p:txBody>
          <a:bodyPr/>
          <a:lstStyle/>
          <a:p>
            <a:r>
              <a:rPr lang="en-US" b="1" dirty="0" smtClean="0">
                <a:latin typeface="+mn-lt"/>
              </a:rPr>
              <a:t>Attack</a:t>
            </a:r>
            <a:endParaRPr lang="en-US" b="1" dirty="0">
              <a:latin typeface="+mn-lt"/>
            </a:endParaRPr>
          </a:p>
        </p:txBody>
      </p:sp>
      <mc:AlternateContent xmlns:mc="http://schemas.openxmlformats.org/markup-compatibility/2006" xmlns:a14="http://schemas.microsoft.com/office/drawing/2010/main">
        <mc:Choice Requires="a14">
          <p:sp>
            <p:nvSpPr>
              <p:cNvPr id="4" name="Rectangle 3"/>
              <p:cNvSpPr/>
              <p:nvPr/>
            </p:nvSpPr>
            <p:spPr>
              <a:xfrm>
                <a:off x="5572991" y="1778014"/>
                <a:ext cx="6096000" cy="1477328"/>
              </a:xfrm>
              <a:prstGeom prst="rect">
                <a:avLst/>
              </a:prstGeom>
            </p:spPr>
            <p:txBody>
              <a:bodyPr>
                <a:spAutoFit/>
              </a:bodyPr>
              <a:lstStyle/>
              <a:p>
                <a:pPr algn="just"/>
                <a:r>
                  <a:rPr lang="en-US" dirty="0">
                    <a:cs typeface="Times New Roman" panose="02020603050405020304" pitchFamily="18" charset="0"/>
                  </a:rPr>
                  <a:t>Oscar can trick Bob into signing the message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cs typeface="Times New Roman" panose="02020603050405020304" pitchFamily="18" charset="0"/>
                  </a:rPr>
                  <a:t>. This is, of course, not possible in every situation, but one can imagine scenarios where Oscar can pose as an innocent party, e.g., an e-commerce vendor on the Internet,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cs typeface="Times New Roman" panose="02020603050405020304" pitchFamily="18" charset="0"/>
                  </a:rPr>
                  <a:t> is the purchase order that is generated by Oscar.</a:t>
                </a:r>
              </a:p>
            </p:txBody>
          </p:sp>
        </mc:Choice>
        <mc:Fallback xmlns="">
          <p:sp>
            <p:nvSpPr>
              <p:cNvPr id="4" name="Rectangle 3"/>
              <p:cNvSpPr>
                <a:spLocks noRot="1" noChangeAspect="1" noMove="1" noResize="1" noEditPoints="1" noAdjustHandles="1" noChangeArrowheads="1" noChangeShapeType="1" noTextEdit="1"/>
              </p:cNvSpPr>
              <p:nvPr/>
            </p:nvSpPr>
            <p:spPr>
              <a:xfrm>
                <a:off x="5572991" y="1778014"/>
                <a:ext cx="6096000" cy="1477328"/>
              </a:xfrm>
              <a:prstGeom prst="rect">
                <a:avLst/>
              </a:prstGeom>
              <a:blipFill rotWithShape="0">
                <a:blip r:embed="rId3"/>
                <a:stretch>
                  <a:fillRect l="-800" t="-2479" r="-900" b="-5785"/>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1791366" y="3427267"/>
            <a:ext cx="7209759" cy="2848841"/>
          </a:xfrm>
          <a:prstGeom prst="rect">
            <a:avLst/>
          </a:prstGeom>
        </p:spPr>
      </p:pic>
    </p:spTree>
    <p:extLst>
      <p:ext uri="{BB962C8B-B14F-4D97-AF65-F5344CB8AC3E}">
        <p14:creationId xmlns:p14="http://schemas.microsoft.com/office/powerpoint/2010/main" val="248559324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82900"/>
            <a:ext cx="11026422" cy="1325563"/>
          </a:xfrm>
        </p:spPr>
        <p:txBody>
          <a:bodyPr/>
          <a:lstStyle/>
          <a:p>
            <a:r>
              <a:rPr lang="en-US" b="1" dirty="0" smtClean="0">
                <a:latin typeface="+mn-lt"/>
              </a:rPr>
              <a:t>Properties of a Hash Function</a:t>
            </a:r>
            <a:endParaRPr lang="en-US" b="1" dirty="0">
              <a:latin typeface="+mn-lt"/>
            </a:endParaRPr>
          </a:p>
        </p:txBody>
      </p:sp>
      <p:pic>
        <p:nvPicPr>
          <p:cNvPr id="4" name="Picture 3"/>
          <p:cNvPicPr>
            <a:picLocks noChangeAspect="1"/>
          </p:cNvPicPr>
          <p:nvPr/>
        </p:nvPicPr>
        <p:blipFill>
          <a:blip r:embed="rId2"/>
          <a:stretch>
            <a:fillRect/>
          </a:stretch>
        </p:blipFill>
        <p:spPr>
          <a:xfrm>
            <a:off x="1859281" y="1813708"/>
            <a:ext cx="7923744" cy="3714255"/>
          </a:xfrm>
          <a:prstGeom prst="rect">
            <a:avLst/>
          </a:prstGeom>
        </p:spPr>
      </p:pic>
    </p:spTree>
    <p:extLst>
      <p:ext uri="{BB962C8B-B14F-4D97-AF65-F5344CB8AC3E}">
        <p14:creationId xmlns:p14="http://schemas.microsoft.com/office/powerpoint/2010/main" val="184609303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169"/>
            <a:ext cx="10515600" cy="1325563"/>
          </a:xfrm>
        </p:spPr>
        <p:txBody>
          <a:bodyPr/>
          <a:lstStyle/>
          <a:p>
            <a:r>
              <a:rPr lang="en-US" b="1" dirty="0" smtClean="0">
                <a:latin typeface="+mn-lt"/>
              </a:rPr>
              <a:t>AGENDA</a:t>
            </a:r>
            <a:endParaRPr lang="en-US" b="1" dirty="0">
              <a:latin typeface="+mn-lt"/>
            </a:endParaRPr>
          </a:p>
        </p:txBody>
      </p:sp>
      <p:sp>
        <p:nvSpPr>
          <p:cNvPr id="5" name="Content Placeholder 4"/>
          <p:cNvSpPr>
            <a:spLocks noGrp="1"/>
          </p:cNvSpPr>
          <p:nvPr>
            <p:ph idx="1"/>
          </p:nvPr>
        </p:nvSpPr>
        <p:spPr>
          <a:xfrm>
            <a:off x="838200" y="1238597"/>
            <a:ext cx="10515600" cy="4587772"/>
          </a:xfrm>
        </p:spPr>
        <p:txBody>
          <a:bodyPr>
            <a:normAutofit/>
          </a:bodyPr>
          <a:lstStyle/>
          <a:p>
            <a:r>
              <a:rPr lang="en-US" dirty="0" smtClean="0"/>
              <a:t>Introduction to Hash Functions.</a:t>
            </a:r>
          </a:p>
          <a:p>
            <a:r>
              <a:rPr lang="en-US" dirty="0" smtClean="0"/>
              <a:t>Motivation.</a:t>
            </a:r>
          </a:p>
          <a:p>
            <a:r>
              <a:rPr lang="en-US" dirty="0" smtClean="0"/>
              <a:t>Requirements of Hash Function.</a:t>
            </a:r>
          </a:p>
          <a:p>
            <a:r>
              <a:rPr lang="en-US" dirty="0" smtClean="0"/>
              <a:t>Properties.</a:t>
            </a:r>
          </a:p>
          <a:p>
            <a:r>
              <a:rPr lang="en-US" dirty="0" smtClean="0"/>
              <a:t>Attacks on Hash Function.</a:t>
            </a:r>
          </a:p>
          <a:p>
            <a:pPr lvl="1"/>
            <a:r>
              <a:rPr lang="en-US" dirty="0" smtClean="0"/>
              <a:t>Collision Attack</a:t>
            </a:r>
          </a:p>
          <a:p>
            <a:pPr lvl="1"/>
            <a:r>
              <a:rPr lang="en-US" dirty="0" smtClean="0"/>
              <a:t>Birthday paradox</a:t>
            </a:r>
          </a:p>
          <a:p>
            <a:pPr lvl="1"/>
            <a:r>
              <a:rPr lang="en-US" dirty="0" smtClean="0"/>
              <a:t>Pre-Image</a:t>
            </a:r>
          </a:p>
          <a:p>
            <a:pPr marL="0" indent="0">
              <a:buNone/>
            </a:pPr>
            <a:endParaRPr lang="en-US" dirty="0" smtClean="0"/>
          </a:p>
          <a:p>
            <a:pPr marL="0"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797804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82900"/>
            <a:ext cx="11026422" cy="1325563"/>
          </a:xfrm>
        </p:spPr>
        <p:txBody>
          <a:bodyPr/>
          <a:lstStyle/>
          <a:p>
            <a:r>
              <a:rPr lang="en-US" b="1" dirty="0" smtClean="0">
                <a:latin typeface="+mn-lt"/>
              </a:rPr>
              <a:t>Properties of a Hash Function</a:t>
            </a:r>
            <a:endParaRPr lang="en-US" b="1" dirty="0">
              <a:latin typeface="+mn-lt"/>
            </a:endParaRPr>
          </a:p>
        </p:txBody>
      </p:sp>
      <p:sp>
        <p:nvSpPr>
          <p:cNvPr id="5" name="Content Placeholder 4"/>
          <p:cNvSpPr>
            <a:spLocks noGrp="1"/>
          </p:cNvSpPr>
          <p:nvPr>
            <p:ph idx="1"/>
          </p:nvPr>
        </p:nvSpPr>
        <p:spPr>
          <a:xfrm>
            <a:off x="838199" y="1968043"/>
            <a:ext cx="9511145" cy="4110639"/>
          </a:xfrm>
        </p:spPr>
        <p:txBody>
          <a:bodyPr>
            <a:noAutofit/>
          </a:bodyPr>
          <a:lstStyle/>
          <a:p>
            <a:pPr marL="0" indent="0" algn="just">
              <a:buNone/>
            </a:pPr>
            <a:r>
              <a:rPr lang="en-US" dirty="0" smtClean="0">
                <a:cs typeface="Times New Roman" panose="02020603050405020304" pitchFamily="18" charset="0"/>
              </a:rPr>
              <a:t>Can we create a Hash Function without collision?</a:t>
            </a:r>
          </a:p>
          <a:p>
            <a:pPr marL="0" indent="0" algn="just">
              <a:buNone/>
            </a:pPr>
            <a:r>
              <a:rPr lang="en-US" dirty="0" smtClean="0">
                <a:cs typeface="Times New Roman" panose="02020603050405020304" pitchFamily="18" charset="0"/>
              </a:rPr>
              <a:t>No. All Hash Function must have collision.</a:t>
            </a:r>
          </a:p>
          <a:p>
            <a:pPr marL="0" indent="0" algn="just">
              <a:buNone/>
            </a:pPr>
            <a:endParaRPr lang="en-US" dirty="0" smtClean="0">
              <a:cs typeface="Times New Roman" panose="02020603050405020304" pitchFamily="18" charset="0"/>
            </a:endParaRPr>
          </a:p>
          <a:p>
            <a:pPr marL="0" indent="0" algn="just">
              <a:buNone/>
            </a:pPr>
            <a:endParaRPr lang="en-US" dirty="0" smtClean="0">
              <a:cs typeface="Times New Roman" panose="02020603050405020304" pitchFamily="18" charset="0"/>
            </a:endParaRPr>
          </a:p>
          <a:p>
            <a:pPr marL="0" indent="0" algn="just">
              <a:buNone/>
            </a:pPr>
            <a:endParaRPr lang="en-US" sz="1800" dirty="0" smtClean="0">
              <a:cs typeface="Times New Roman" panose="02020603050405020304" pitchFamily="18" charset="0"/>
            </a:endParaRPr>
          </a:p>
          <a:p>
            <a:pPr marL="0" indent="0" algn="just">
              <a:buNone/>
            </a:pPr>
            <a:endParaRPr lang="en-US" sz="1800" dirty="0" smtClean="0">
              <a:cs typeface="Times New Roman" panose="02020603050405020304" pitchFamily="18" charset="0"/>
            </a:endParaRPr>
          </a:p>
          <a:p>
            <a:pPr marL="0" indent="0" algn="just">
              <a:buNone/>
            </a:pPr>
            <a:endParaRPr lang="en-US" sz="1800" dirty="0">
              <a:cs typeface="Times New Roman" panose="02020603050405020304" pitchFamily="18" charset="0"/>
            </a:endParaRPr>
          </a:p>
          <a:p>
            <a:pPr marL="0" indent="0" algn="just">
              <a:buNone/>
            </a:pPr>
            <a:endParaRPr lang="en-US" sz="1800" dirty="0" smtClean="0">
              <a:cs typeface="Times New Roman" panose="02020603050405020304" pitchFamily="18" charset="0"/>
            </a:endParaRPr>
          </a:p>
          <a:p>
            <a:pPr marL="0" indent="0" algn="ctr">
              <a:buNone/>
            </a:pPr>
            <a:r>
              <a:rPr lang="en-US" sz="1800" dirty="0" smtClean="0">
                <a:cs typeface="Times New Roman" panose="02020603050405020304" pitchFamily="18" charset="0"/>
              </a:rPr>
              <a:t>│x</a:t>
            </a:r>
            <a:r>
              <a:rPr lang="en-US" sz="1800" dirty="0">
                <a:cs typeface="Times New Roman" panose="02020603050405020304" pitchFamily="18" charset="0"/>
              </a:rPr>
              <a:t> </a:t>
            </a:r>
            <a:r>
              <a:rPr lang="en-US" sz="1800" dirty="0" smtClean="0">
                <a:cs typeface="Times New Roman" panose="02020603050405020304" pitchFamily="18" charset="0"/>
              </a:rPr>
              <a:t>│ &gt;&gt; │z</a:t>
            </a:r>
            <a:r>
              <a:rPr lang="en-US" sz="1800" dirty="0">
                <a:cs typeface="Times New Roman" panose="02020603050405020304" pitchFamily="18" charset="0"/>
              </a:rPr>
              <a:t> │</a:t>
            </a:r>
          </a:p>
        </p:txBody>
      </p:sp>
      <p:sp>
        <p:nvSpPr>
          <p:cNvPr id="6" name="Cloud 5"/>
          <p:cNvSpPr/>
          <p:nvPr/>
        </p:nvSpPr>
        <p:spPr>
          <a:xfrm>
            <a:off x="1514507" y="3587042"/>
            <a:ext cx="2262988" cy="168467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t>.</a:t>
            </a:r>
            <a:r>
              <a:rPr lang="en-US" dirty="0" smtClean="0"/>
              <a:t> </a:t>
            </a:r>
            <a:r>
              <a:rPr lang="en-US" i="1" dirty="0" smtClean="0">
                <a:latin typeface="Cambria Math" panose="02040503050406030204" pitchFamily="18" charset="0"/>
                <a:ea typeface="Cambria Math" panose="02040503050406030204" pitchFamily="18" charset="0"/>
              </a:rPr>
              <a:t>x</a:t>
            </a:r>
            <a:endParaRPr lang="en-US" i="1" dirty="0">
              <a:latin typeface="Cambria Math" panose="02040503050406030204" pitchFamily="18" charset="0"/>
              <a:ea typeface="Cambria Math" panose="02040503050406030204" pitchFamily="18" charset="0"/>
            </a:endParaRPr>
          </a:p>
        </p:txBody>
      </p:sp>
      <p:sp>
        <p:nvSpPr>
          <p:cNvPr id="8" name="Cloud 7"/>
          <p:cNvSpPr/>
          <p:nvPr/>
        </p:nvSpPr>
        <p:spPr>
          <a:xfrm>
            <a:off x="5388984" y="3787462"/>
            <a:ext cx="1591733" cy="936978"/>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400" b="1" dirty="0"/>
              <a:t>.</a:t>
            </a:r>
            <a:r>
              <a:rPr lang="en-US" dirty="0" smtClean="0"/>
              <a:t> </a:t>
            </a:r>
            <a:r>
              <a:rPr lang="en-US" i="1" dirty="0" smtClean="0">
                <a:latin typeface="Cambria Math" panose="02040503050406030204" pitchFamily="18" charset="0"/>
                <a:ea typeface="Cambria Math" panose="02040503050406030204" pitchFamily="18" charset="0"/>
              </a:rPr>
              <a:t>z</a:t>
            </a:r>
            <a:endParaRPr lang="en-US" i="1" dirty="0">
              <a:latin typeface="Cambria Math" panose="02040503050406030204" pitchFamily="18" charset="0"/>
              <a:ea typeface="Cambria Math" panose="02040503050406030204" pitchFamily="18" charset="0"/>
            </a:endParaRPr>
          </a:p>
        </p:txBody>
      </p:sp>
      <p:sp>
        <p:nvSpPr>
          <p:cNvPr id="2" name="Curved Down Arrow 1"/>
          <p:cNvSpPr/>
          <p:nvPr/>
        </p:nvSpPr>
        <p:spPr>
          <a:xfrm>
            <a:off x="2527250" y="3210808"/>
            <a:ext cx="3657600" cy="981917"/>
          </a:xfrm>
          <a:prstGeom prst="curvedDownArrow">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8365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p:txBody>
          <a:bodyPr/>
          <a:lstStyle/>
          <a:p>
            <a:r>
              <a:rPr lang="en-US" b="1" dirty="0" smtClean="0">
                <a:latin typeface="+mn-lt"/>
              </a:rPr>
              <a:t>Collision Attack and Birthday Paradox</a:t>
            </a:r>
            <a:endParaRPr lang="en-US" b="1" dirty="0">
              <a:latin typeface="+mn-lt"/>
            </a:endParaRPr>
          </a:p>
        </p:txBody>
      </p:sp>
      <p:sp>
        <p:nvSpPr>
          <p:cNvPr id="18" name="Text Placeholder 17"/>
          <p:cNvSpPr>
            <a:spLocks noGrp="1"/>
          </p:cNvSpPr>
          <p:nvPr>
            <p:ph type="body" idx="1"/>
          </p:nvPr>
        </p:nvSpPr>
        <p:spPr/>
        <p:txBody>
          <a:bodyPr/>
          <a:lstStyle/>
          <a:p>
            <a:r>
              <a:rPr lang="en-US" dirty="0" smtClean="0"/>
              <a:t>2</a:t>
            </a:r>
            <a:r>
              <a:rPr lang="en-US" baseline="30000" dirty="0" smtClean="0"/>
              <a:t>nd</a:t>
            </a:r>
            <a:r>
              <a:rPr lang="en-US" dirty="0" smtClean="0"/>
              <a:t> Pre-Image with Brute Force</a:t>
            </a:r>
            <a:endParaRPr lang="en-US" dirty="0"/>
          </a:p>
        </p:txBody>
      </p:sp>
      <p:sp>
        <p:nvSpPr>
          <p:cNvPr id="19" name="Text Placeholder 18"/>
          <p:cNvSpPr>
            <a:spLocks noGrp="1"/>
          </p:cNvSpPr>
          <p:nvPr>
            <p:ph type="body" sz="quarter" idx="3"/>
          </p:nvPr>
        </p:nvSpPr>
        <p:spPr/>
        <p:txBody>
          <a:bodyPr/>
          <a:lstStyle/>
          <a:p>
            <a:r>
              <a:rPr lang="en-US" dirty="0" smtClean="0"/>
              <a:t>Collision Resistance with </a:t>
            </a:r>
            <a:r>
              <a:rPr lang="en-US" dirty="0" err="1" smtClean="0"/>
              <a:t>Bday</a:t>
            </a:r>
            <a:r>
              <a:rPr lang="en-US" dirty="0" smtClean="0"/>
              <a:t> Paradox</a:t>
            </a:r>
            <a:endParaRPr lang="en-US" dirty="0"/>
          </a:p>
        </p:txBody>
      </p:sp>
      <p:sp>
        <p:nvSpPr>
          <p:cNvPr id="4" name="Rectangle 3"/>
          <p:cNvSpPr/>
          <p:nvPr/>
        </p:nvSpPr>
        <p:spPr>
          <a:xfrm>
            <a:off x="1374198" y="2787653"/>
            <a:ext cx="819150"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h(x1)</a:t>
            </a:r>
            <a:r>
              <a:rPr lang="en-US" dirty="0"/>
              <a:t> </a:t>
            </a:r>
          </a:p>
        </p:txBody>
      </p:sp>
      <p:sp>
        <p:nvSpPr>
          <p:cNvPr id="11" name="Rectangle 10"/>
          <p:cNvSpPr/>
          <p:nvPr/>
        </p:nvSpPr>
        <p:spPr>
          <a:xfrm>
            <a:off x="1374198" y="3862616"/>
            <a:ext cx="850900"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h(x2)</a:t>
            </a:r>
            <a:r>
              <a:rPr lang="en-US" dirty="0"/>
              <a:t> </a:t>
            </a:r>
          </a:p>
        </p:txBody>
      </p:sp>
      <p:sp>
        <p:nvSpPr>
          <p:cNvPr id="12" name="Rectangle 11"/>
          <p:cNvSpPr/>
          <p:nvPr/>
        </p:nvSpPr>
        <p:spPr>
          <a:xfrm>
            <a:off x="1351973" y="4937579"/>
            <a:ext cx="841375"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h(x3)</a:t>
            </a:r>
            <a:r>
              <a:rPr lang="en-US" dirty="0"/>
              <a:t> </a:t>
            </a:r>
          </a:p>
        </p:txBody>
      </p:sp>
      <p:sp>
        <p:nvSpPr>
          <p:cNvPr id="13" name="Rectangle 12"/>
          <p:cNvSpPr/>
          <p:nvPr/>
        </p:nvSpPr>
        <p:spPr>
          <a:xfrm>
            <a:off x="1374198" y="6012542"/>
            <a:ext cx="869950"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h(x4)</a:t>
            </a:r>
            <a:r>
              <a:rPr lang="en-US" dirty="0"/>
              <a:t> </a:t>
            </a:r>
          </a:p>
        </p:txBody>
      </p:sp>
      <p:sp>
        <p:nvSpPr>
          <p:cNvPr id="14" name="Curved Right Arrow 13"/>
          <p:cNvSpPr/>
          <p:nvPr/>
        </p:nvSpPr>
        <p:spPr>
          <a:xfrm rot="10800000">
            <a:off x="2233757" y="2940629"/>
            <a:ext cx="197716" cy="1111827"/>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15" name="Curved Left Arrow 14"/>
          <p:cNvSpPr/>
          <p:nvPr/>
        </p:nvSpPr>
        <p:spPr>
          <a:xfrm rot="10800000">
            <a:off x="1013120" y="2977574"/>
            <a:ext cx="352420" cy="2238666"/>
          </a:xfrm>
          <a:prstGeom prst="curvedLeftArrow">
            <a:avLst>
              <a:gd name="adj1" fmla="val 21296"/>
              <a:gd name="adj2" fmla="val 50000"/>
              <a:gd name="adj3" fmla="val 2681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16" name="Curved Right Arrow 15"/>
          <p:cNvSpPr/>
          <p:nvPr/>
        </p:nvSpPr>
        <p:spPr>
          <a:xfrm rot="10800000">
            <a:off x="2284767" y="2787653"/>
            <a:ext cx="494868" cy="3431804"/>
          </a:xfrm>
          <a:prstGeom prst="curvedRightArrow">
            <a:avLst>
              <a:gd name="adj1" fmla="val 25000"/>
              <a:gd name="adj2" fmla="val 50000"/>
              <a:gd name="adj3" fmla="val 16601"/>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22" name="Rectangle 21"/>
          <p:cNvSpPr/>
          <p:nvPr/>
        </p:nvSpPr>
        <p:spPr>
          <a:xfrm>
            <a:off x="7407849" y="2565977"/>
            <a:ext cx="819150"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h(x1)</a:t>
            </a:r>
            <a:r>
              <a:rPr lang="en-US" dirty="0"/>
              <a:t> </a:t>
            </a:r>
          </a:p>
        </p:txBody>
      </p:sp>
      <p:sp>
        <p:nvSpPr>
          <p:cNvPr id="23" name="Rectangle 22"/>
          <p:cNvSpPr/>
          <p:nvPr/>
        </p:nvSpPr>
        <p:spPr>
          <a:xfrm>
            <a:off x="7407849" y="3640940"/>
            <a:ext cx="850900"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h(x2)</a:t>
            </a:r>
            <a:r>
              <a:rPr lang="en-US" dirty="0"/>
              <a:t> </a:t>
            </a:r>
          </a:p>
        </p:txBody>
      </p:sp>
      <p:sp>
        <p:nvSpPr>
          <p:cNvPr id="24" name="Rectangle 23"/>
          <p:cNvSpPr/>
          <p:nvPr/>
        </p:nvSpPr>
        <p:spPr>
          <a:xfrm>
            <a:off x="7385624" y="4715903"/>
            <a:ext cx="841375"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h(x3)</a:t>
            </a:r>
            <a:r>
              <a:rPr lang="en-US" dirty="0"/>
              <a:t> </a:t>
            </a:r>
          </a:p>
        </p:txBody>
      </p:sp>
      <p:sp>
        <p:nvSpPr>
          <p:cNvPr id="25" name="Rectangle 24"/>
          <p:cNvSpPr/>
          <p:nvPr/>
        </p:nvSpPr>
        <p:spPr>
          <a:xfrm>
            <a:off x="7407849" y="5790866"/>
            <a:ext cx="869950" cy="3683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Lucida Calligraphy" panose="03010101010101010101" pitchFamily="66" charset="0"/>
              </a:rPr>
              <a:t>h(x4)</a:t>
            </a:r>
            <a:r>
              <a:rPr lang="en-US" dirty="0"/>
              <a:t> </a:t>
            </a:r>
          </a:p>
        </p:txBody>
      </p:sp>
      <p:sp>
        <p:nvSpPr>
          <p:cNvPr id="26" name="Curved Right Arrow 25"/>
          <p:cNvSpPr/>
          <p:nvPr/>
        </p:nvSpPr>
        <p:spPr>
          <a:xfrm rot="10800000">
            <a:off x="8267408" y="2718953"/>
            <a:ext cx="197716" cy="111182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27" name="Curved Left Arrow 26"/>
          <p:cNvSpPr/>
          <p:nvPr/>
        </p:nvSpPr>
        <p:spPr>
          <a:xfrm rot="10800000">
            <a:off x="6994817" y="2755898"/>
            <a:ext cx="352420" cy="2238666"/>
          </a:xfrm>
          <a:prstGeom prst="curvedLeftArrow">
            <a:avLst>
              <a:gd name="adj1" fmla="val 21296"/>
              <a:gd name="adj2" fmla="val 50000"/>
              <a:gd name="adj3" fmla="val 26818"/>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28" name="Curved Right Arrow 27"/>
          <p:cNvSpPr/>
          <p:nvPr/>
        </p:nvSpPr>
        <p:spPr>
          <a:xfrm rot="10800000">
            <a:off x="8362801" y="2565977"/>
            <a:ext cx="698072" cy="3543545"/>
          </a:xfrm>
          <a:prstGeom prst="curvedRightArrow">
            <a:avLst>
              <a:gd name="adj1" fmla="val 19004"/>
              <a:gd name="adj2" fmla="val 50000"/>
              <a:gd name="adj3" fmla="val 16601"/>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29" name="Curved Right Arrow 28"/>
          <p:cNvSpPr/>
          <p:nvPr/>
        </p:nvSpPr>
        <p:spPr>
          <a:xfrm rot="10800000">
            <a:off x="8263943" y="3837706"/>
            <a:ext cx="197716" cy="1111827"/>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30" name="Curved Right Arrow 29"/>
          <p:cNvSpPr/>
          <p:nvPr/>
        </p:nvSpPr>
        <p:spPr>
          <a:xfrm rot="10800000">
            <a:off x="8284725" y="4928752"/>
            <a:ext cx="197716" cy="1111827"/>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
        <p:nvSpPr>
          <p:cNvPr id="31" name="Curved Left Arrow 30"/>
          <p:cNvSpPr/>
          <p:nvPr/>
        </p:nvSpPr>
        <p:spPr>
          <a:xfrm rot="10800000">
            <a:off x="7031761" y="3708728"/>
            <a:ext cx="352420" cy="2238666"/>
          </a:xfrm>
          <a:prstGeom prst="curvedLeftArrow">
            <a:avLst>
              <a:gd name="adj1" fmla="val 21296"/>
              <a:gd name="adj2" fmla="val 50000"/>
              <a:gd name="adj3" fmla="val 2681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tx1"/>
              </a:solidFill>
            </a:endParaRPr>
          </a:p>
        </p:txBody>
      </p:sp>
    </p:spTree>
    <p:extLst>
      <p:ext uri="{BB962C8B-B14F-4D97-AF65-F5344CB8AC3E}">
        <p14:creationId xmlns:p14="http://schemas.microsoft.com/office/powerpoint/2010/main" val="925319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6" grpId="0" animBg="1"/>
      <p:bldP spid="27" grpId="0" animBg="1"/>
      <p:bldP spid="28" grpId="0" animBg="1"/>
      <p:bldP spid="29" grpId="0" animBg="1"/>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820391" y="661555"/>
            <a:ext cx="5043054" cy="5043054"/>
          </a:xfrm>
          <a:prstGeom prst="rect">
            <a:avLst/>
          </a:prstGeom>
        </p:spPr>
      </p:pic>
    </p:spTree>
    <p:extLst>
      <p:ext uri="{BB962C8B-B14F-4D97-AF65-F5344CB8AC3E}">
        <p14:creationId xmlns:p14="http://schemas.microsoft.com/office/powerpoint/2010/main" val="31068240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169"/>
            <a:ext cx="10515600" cy="1325563"/>
          </a:xfrm>
        </p:spPr>
        <p:txBody>
          <a:bodyPr/>
          <a:lstStyle/>
          <a:p>
            <a:r>
              <a:rPr lang="en-US" b="1" dirty="0" smtClean="0">
                <a:latin typeface="+mn-lt"/>
              </a:rPr>
              <a:t>Hash Functions</a:t>
            </a:r>
            <a:endParaRPr lang="en-US" b="1" dirty="0">
              <a:latin typeface="+mn-lt"/>
            </a:endParaRPr>
          </a:p>
        </p:txBody>
      </p:sp>
      <p:sp>
        <p:nvSpPr>
          <p:cNvPr id="5" name="Content Placeholder 4"/>
          <p:cNvSpPr>
            <a:spLocks noGrp="1"/>
          </p:cNvSpPr>
          <p:nvPr>
            <p:ph idx="1"/>
          </p:nvPr>
        </p:nvSpPr>
        <p:spPr>
          <a:xfrm>
            <a:off x="838200" y="1238597"/>
            <a:ext cx="10515600" cy="4587772"/>
          </a:xfrm>
        </p:spPr>
        <p:txBody>
          <a:bodyPr>
            <a:normAutofit/>
          </a:bodyPr>
          <a:lstStyle/>
          <a:p>
            <a:pPr algn="just"/>
            <a:r>
              <a:rPr lang="en-US" dirty="0"/>
              <a:t>Hash functions are an important cryptographic primitive and are widely used </a:t>
            </a:r>
            <a:r>
              <a:rPr lang="en-US" dirty="0" smtClean="0"/>
              <a:t>in protocols</a:t>
            </a:r>
            <a:r>
              <a:rPr lang="en-US" dirty="0"/>
              <a:t>. They compute a digest of a message which is a short, ﬁxed-length </a:t>
            </a:r>
            <a:r>
              <a:rPr lang="en-US" dirty="0" smtClean="0"/>
              <a:t>bit-string.</a:t>
            </a:r>
          </a:p>
          <a:p>
            <a:pPr marL="0" indent="0" algn="just">
              <a:buNone/>
            </a:pPr>
            <a:endParaRPr lang="en-US" dirty="0"/>
          </a:p>
          <a:p>
            <a:pPr algn="just"/>
            <a:r>
              <a:rPr lang="en-US" dirty="0" smtClean="0"/>
              <a:t>Used in</a:t>
            </a:r>
          </a:p>
          <a:p>
            <a:pPr lvl="1" algn="just"/>
            <a:r>
              <a:rPr lang="en-US" dirty="0" smtClean="0"/>
              <a:t>Signature</a:t>
            </a:r>
          </a:p>
          <a:p>
            <a:pPr lvl="1" algn="just"/>
            <a:r>
              <a:rPr lang="en-US" dirty="0" smtClean="0"/>
              <a:t>MACs</a:t>
            </a:r>
          </a:p>
          <a:p>
            <a:pPr lvl="1" algn="just"/>
            <a:r>
              <a:rPr lang="en-US" dirty="0" smtClean="0"/>
              <a:t>Key derivation</a:t>
            </a:r>
          </a:p>
          <a:p>
            <a:pPr lvl="1" algn="just"/>
            <a:r>
              <a:rPr lang="en-US" dirty="0" smtClean="0"/>
              <a:t>RNGs etc.</a:t>
            </a:r>
          </a:p>
          <a:p>
            <a:pPr marL="0" indent="0" algn="just">
              <a:buNone/>
            </a:pPr>
            <a:endParaRPr lang="en-US" dirty="0" smtClean="0"/>
          </a:p>
          <a:p>
            <a:pPr marL="0" indent="0" algn="just">
              <a:buNone/>
            </a:pPr>
            <a:endParaRPr lang="en-US" dirty="0" smtClean="0"/>
          </a:p>
          <a:p>
            <a:pPr marL="457200" lvl="1" indent="0" algn="just">
              <a:buNone/>
            </a:pPr>
            <a:endParaRPr lang="en-US" dirty="0"/>
          </a:p>
        </p:txBody>
      </p:sp>
    </p:spTree>
    <p:extLst>
      <p:ext uri="{BB962C8B-B14F-4D97-AF65-F5344CB8AC3E}">
        <p14:creationId xmlns:p14="http://schemas.microsoft.com/office/powerpoint/2010/main" val="3750381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2900"/>
            <a:ext cx="11026422" cy="1325563"/>
          </a:xfrm>
        </p:spPr>
        <p:txBody>
          <a:bodyPr/>
          <a:lstStyle/>
          <a:p>
            <a:r>
              <a:rPr lang="en-US" b="1" dirty="0" smtClean="0">
                <a:latin typeface="+mn-lt"/>
              </a:rPr>
              <a:t>RSA Digital Signatures</a:t>
            </a:r>
            <a:endParaRPr lang="en-US" b="1" dirty="0">
              <a:latin typeface="+mn-lt"/>
            </a:endParaRPr>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a:xfrm>
                <a:off x="838200" y="1640658"/>
                <a:ext cx="5181600" cy="4351338"/>
              </a:xfrm>
            </p:spPr>
            <p:txBody>
              <a:bodyPr/>
              <a:lstStyle/>
              <a:p>
                <a:pPr marL="0" indent="0">
                  <a:buNone/>
                </a:pPr>
                <a:r>
                  <a:rPr lang="en-US" dirty="0" smtClean="0"/>
                  <a:t>Alice</a:t>
                </a: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𝑝𝑟</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b="0" i="1" dirty="0" smtClean="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𝑝𝑢𝑏</m:t>
                          </m:r>
                          <m:d>
                            <m:dPr>
                              <m:ctrlPr>
                                <a:rPr lang="en-US" i="1">
                                  <a:latin typeface="Cambria Math" panose="02040503050406030204" pitchFamily="18" charset="0"/>
                                </a:rPr>
                              </m:ctrlPr>
                            </m:dPr>
                            <m:e>
                              <m:r>
                                <a:rPr lang="en-US" b="0" i="1" smtClean="0">
                                  <a:latin typeface="Cambria Math" panose="02040503050406030204" pitchFamily="18" charset="0"/>
                                </a:rPr>
                                <m:t>𝐴</m:t>
                              </m:r>
                            </m:e>
                          </m:d>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i="1" dirty="0" smtClean="0"/>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𝑆𝑖𝑔</m:t>
                          </m:r>
                        </m:e>
                        <m:sub>
                          <m:r>
                            <a:rPr lang="en-US" i="1">
                              <a:latin typeface="Cambria Math" panose="02040503050406030204" pitchFamily="18" charset="0"/>
                            </a:rPr>
                            <m:t>𝐾𝑝𝑟</m:t>
                          </m:r>
                          <m:d>
                            <m:dPr>
                              <m:ctrlPr>
                                <a:rPr lang="en-US" i="1">
                                  <a:latin typeface="Cambria Math" panose="02040503050406030204" pitchFamily="18" charset="0"/>
                                </a:rPr>
                              </m:ctrlPr>
                            </m:dPr>
                            <m:e>
                              <m:r>
                                <a:rPr lang="en-US" i="1">
                                  <a:latin typeface="Cambria Math" panose="02040503050406030204" pitchFamily="18" charset="0"/>
                                </a:rPr>
                                <m:t>𝐴</m:t>
                              </m:r>
                            </m:e>
                          </m:d>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dirty="0" smtClean="0"/>
              </a:p>
              <a:p>
                <a:pPr marL="0" indent="0">
                  <a:lnSpc>
                    <a:spcPct val="150000"/>
                  </a:lnSpc>
                  <a:buNone/>
                </a:pPr>
                <a:r>
                  <a:rPr lang="en-US" dirty="0" smtClean="0"/>
                  <a:t> </a:t>
                </a:r>
                <a14:m>
                  <m:oMath xmlns:m="http://schemas.openxmlformats.org/officeDocument/2006/math">
                    <m:r>
                      <a:rPr lang="en-US" i="1" smtClean="0">
                        <a:solidFill>
                          <a:srgbClr val="FF0000"/>
                        </a:solidFill>
                        <a:latin typeface="Cambria Math" panose="02040503050406030204" pitchFamily="18" charset="0"/>
                      </a:rPr>
                      <m:t>𝑠</m:t>
                    </m:r>
                  </m:oMath>
                </a14:m>
                <a:r>
                  <a:rPr lang="en-US" dirty="0" smtClean="0">
                    <a:solidFill>
                      <a:srgbClr val="FF0000"/>
                    </a:solidFill>
                  </a:rPr>
                  <a:t>  = </a:t>
                </a:r>
                <a14:m>
                  <m:oMath xmlns:m="http://schemas.openxmlformats.org/officeDocument/2006/math">
                    <m:sSup>
                      <m:sSupPr>
                        <m:ctrlPr>
                          <a:rPr lang="en-US" i="1">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𝑥</m:t>
                        </m:r>
                      </m:e>
                      <m:sup>
                        <m:r>
                          <a:rPr lang="en-US" i="1">
                            <a:solidFill>
                              <a:srgbClr val="FF0000"/>
                            </a:solidFill>
                            <a:latin typeface="Cambria Math" panose="02040503050406030204" pitchFamily="18" charset="0"/>
                          </a:rPr>
                          <m:t>𝑑</m:t>
                        </m:r>
                      </m:sup>
                    </m:sSup>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𝑚𝑜𝑑</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𝑛</m:t>
                    </m:r>
                  </m:oMath>
                </a14:m>
                <a:endParaRPr lang="en-US" dirty="0">
                  <a:solidFill>
                    <a:srgbClr val="FF0000"/>
                  </a:solidFill>
                </a:endParaRPr>
              </a:p>
              <a:p>
                <a:pPr marL="0" indent="0">
                  <a:lnSpc>
                    <a:spcPct val="150000"/>
                  </a:lnSpc>
                  <a:buNone/>
                </a:pPr>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xfrm>
                <a:off x="838200" y="1640658"/>
                <a:ext cx="5181600" cy="4351338"/>
              </a:xfrm>
              <a:blipFill rotWithShape="0">
                <a:blip r:embed="rId2"/>
                <a:stretch>
                  <a:fillRect l="-24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6172200" y="1640658"/>
                <a:ext cx="5181600" cy="5709708"/>
              </a:xfrm>
            </p:spPr>
            <p:txBody>
              <a:bodyPr/>
              <a:lstStyle/>
              <a:p>
                <a:pPr marL="0" indent="0">
                  <a:buNone/>
                </a:pPr>
                <a:r>
                  <a:rPr lang="en-US" dirty="0" smtClean="0"/>
                  <a:t>Bob</a:t>
                </a:r>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400" dirty="0" smtClean="0"/>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𝑉𝑒𝑟𝑖𝑓𝑦</m:t>
                          </m:r>
                        </m:e>
                        <m:sub>
                          <m:r>
                            <a:rPr lang="en-US" b="0" i="1" smtClean="0">
                              <a:latin typeface="Cambria Math" panose="02040503050406030204" pitchFamily="18" charset="0"/>
                            </a:rPr>
                            <m:t>𝐾𝑝𝑢𝑏</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smtClean="0"/>
              </a:p>
              <a:p>
                <a:pPr marL="0" indent="0">
                  <a:lnSpc>
                    <a:spcPct val="150000"/>
                  </a:lnSpc>
                  <a:buNone/>
                </a:pPr>
                <a14:m>
                  <m:oMathPara xmlns:m="http://schemas.openxmlformats.org/officeDocument/2006/math">
                    <m:oMathParaPr>
                      <m:jc m:val="left"/>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𝑠</m:t>
                          </m:r>
                        </m:e>
                        <m:sup>
                          <m:r>
                            <a:rPr lang="en-US" b="0" i="1" smtClean="0">
                              <a:latin typeface="Cambria Math" panose="02040503050406030204" pitchFamily="18" charset="0"/>
                            </a:rPr>
                            <m:t>𝑒</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b="0" i="1" dirty="0" smtClean="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𝑖𝑓</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𝑡𝑟𝑢𝑒</m:t>
                      </m:r>
                      <m:r>
                        <a:rPr lang="en-US" i="1">
                          <a:latin typeface="Cambria Math" panose="02040503050406030204" pitchFamily="18" charset="0"/>
                        </a:rPr>
                        <m:t>/</m:t>
                      </m:r>
                      <m:r>
                        <a:rPr lang="en-US" i="1">
                          <a:latin typeface="Cambria Math" panose="02040503050406030204" pitchFamily="18" charset="0"/>
                        </a:rPr>
                        <m:t>𝑓𝑎𝑙𝑠𝑒</m:t>
                      </m:r>
                      <m:r>
                        <a:rPr lang="en-US" i="1">
                          <a:latin typeface="Cambria Math" panose="02040503050406030204" pitchFamily="18" charset="0"/>
                        </a:rPr>
                        <m:t> </m:t>
                      </m:r>
                    </m:oMath>
                  </m:oMathPara>
                </a14:m>
                <a:endParaRPr lang="en-US" dirty="0"/>
              </a:p>
              <a:p>
                <a:pPr marL="0" indent="0">
                  <a:lnSpc>
                    <a:spcPct val="15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6172200" y="1640658"/>
                <a:ext cx="5181600" cy="5709708"/>
              </a:xfrm>
              <a:blipFill rotWithShape="0">
                <a:blip r:embed="rId3"/>
                <a:stretch>
                  <a:fillRect l="-2471" t="-1708"/>
                </a:stretch>
              </a:blipFill>
            </p:spPr>
            <p:txBody>
              <a:bodyPr/>
              <a:lstStyle/>
              <a:p>
                <a:r>
                  <a:rPr lang="en-US">
                    <a:noFill/>
                  </a:rPr>
                  <a:t> </a:t>
                </a:r>
              </a:p>
            </p:txBody>
          </p:sp>
        </mc:Fallback>
      </mc:AlternateContent>
      <p:cxnSp>
        <p:nvCxnSpPr>
          <p:cNvPr id="7" name="Straight Arrow Connector 6"/>
          <p:cNvCxnSpPr/>
          <p:nvPr/>
        </p:nvCxnSpPr>
        <p:spPr>
          <a:xfrm>
            <a:off x="3578578" y="3177385"/>
            <a:ext cx="2441222" cy="11289"/>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3578578" y="4758319"/>
            <a:ext cx="2441222" cy="11289"/>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4362754" y="2827558"/>
                <a:ext cx="7723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362754" y="2827558"/>
                <a:ext cx="772391" cy="369332"/>
              </a:xfrm>
              <a:prstGeom prst="rect">
                <a:avLst/>
              </a:prstGeom>
              <a:blipFill rotWithShape="0">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362753" y="4377699"/>
                <a:ext cx="7723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362753" y="4377699"/>
                <a:ext cx="772391" cy="369332"/>
              </a:xfrm>
              <a:prstGeom prst="rect">
                <a:avLst/>
              </a:prstGeom>
              <a:blipFill rotWithShape="0">
                <a:blip r:embed="rId5"/>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1289361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additive="base">
                                        <p:cTn id="2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additive="base">
                                        <p:cTn id="3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238597"/>
                <a:ext cx="10515600" cy="4587772"/>
              </a:xfrm>
            </p:spPr>
            <p:txBody>
              <a:bodyPr>
                <a:noAutofit/>
              </a:bodyPr>
              <a:lstStyle/>
              <a:p>
                <a:pPr marL="0" indent="0" algn="just">
                  <a:buNone/>
                </a:pPr>
                <a:r>
                  <a:rPr lang="en-US" sz="2000" dirty="0" smtClean="0">
                    <a:solidFill>
                      <a:srgbClr val="FF0000"/>
                    </a:solidFill>
                    <a:cs typeface="Times New Roman" panose="02020603050405020304" pitchFamily="18" charset="0"/>
                  </a:rPr>
                  <a:t>Q) If you want to send en email and you want to sign it. What will be the problem with this process?</a:t>
                </a:r>
              </a:p>
              <a:p>
                <a:pPr marL="0" indent="0" algn="just">
                  <a:buNone/>
                </a:pPr>
                <a:endParaRPr lang="en-US" sz="2000" dirty="0" smtClean="0">
                  <a:solidFill>
                    <a:srgbClr val="FF0000"/>
                  </a:solidFill>
                  <a:cs typeface="Times New Roman" panose="02020603050405020304" pitchFamily="18" charset="0"/>
                </a:endParaRPr>
              </a:p>
              <a:p>
                <a:pPr marL="0" indent="0" algn="just">
                  <a:buNone/>
                </a:pPr>
                <a:r>
                  <a:rPr lang="en-US" sz="2000" dirty="0" smtClean="0">
                    <a:solidFill>
                      <a:srgbClr val="FF0000"/>
                    </a:solidFill>
                    <a:cs typeface="Times New Roman" panose="02020603050405020304" pitchFamily="18" charset="0"/>
                  </a:rPr>
                  <a:t>Q) What is the real world problem here?</a:t>
                </a:r>
              </a:p>
              <a:p>
                <a:pPr marL="0" indent="0" algn="just">
                  <a:buNone/>
                </a:pPr>
                <a:endParaRPr lang="en-US" sz="2000" dirty="0" smtClean="0">
                  <a:solidFill>
                    <a:srgbClr val="FF0000"/>
                  </a:solidFill>
                  <a:cs typeface="Times New Roman" panose="02020603050405020304" pitchFamily="18" charset="0"/>
                </a:endParaRPr>
              </a:p>
              <a:p>
                <a:pPr marL="0" indent="0" algn="just">
                  <a:buNone/>
                </a:pPr>
                <a:r>
                  <a:rPr lang="en-US" sz="2000" dirty="0" smtClean="0">
                    <a:cs typeface="Times New Roman" panose="02020603050405020304" pitchFamily="18" charset="0"/>
                  </a:rPr>
                  <a:t>The signature schemes based on the asymmetric algorithms like RSA have a problem. For all schemes, the length of the plaintext is limited. For instance, in the case of RSA, the message cannot be larger than the modulus, which is in practice often between 1024 and 3072-bits long. </a:t>
                </a:r>
              </a:p>
              <a:p>
                <a:pPr marL="0" indent="0" algn="just">
                  <a:buNone/>
                </a:pPr>
                <a:endParaRPr lang="en-US" sz="2000" dirty="0" smtClean="0">
                  <a:cs typeface="Times New Roman" panose="02020603050405020304" pitchFamily="18" charset="0"/>
                </a:endParaRPr>
              </a:p>
              <a:p>
                <a:pPr marL="0" indent="0" algn="just">
                  <a:buNone/>
                </a:pPr>
                <a:r>
                  <a:rPr lang="en-US" sz="2000" dirty="0" smtClean="0">
                    <a:cs typeface="Times New Roman" panose="02020603050405020304" pitchFamily="18" charset="0"/>
                  </a:rPr>
                  <a:t>Remember this translates into only 128–384 bytes; most emails are longer than that.</a:t>
                </a:r>
              </a:p>
              <a:p>
                <a:pPr marL="0" indent="0" algn="just">
                  <a:buNone/>
                </a:pPr>
                <a:endParaRPr lang="en-US" sz="2000" dirty="0" smtClean="0">
                  <a:cs typeface="Times New Roman" panose="02020603050405020304" pitchFamily="18" charset="0"/>
                </a:endParaRPr>
              </a:p>
              <a:p>
                <a:pPr marL="0" indent="0" algn="just">
                  <a:buNone/>
                </a:pPr>
                <a:r>
                  <a:rPr lang="en-US" sz="2000" dirty="0" smtClean="0">
                    <a:cs typeface="Times New Roman" panose="02020603050405020304" pitchFamily="18" charset="0"/>
                  </a:rPr>
                  <a:t>You can only sign 256bytes (usually).</a:t>
                </a:r>
              </a:p>
              <a:p>
                <a:pPr marL="0" indent="0" algn="just">
                  <a:buNone/>
                </a:pPr>
                <a14:m>
                  <m:oMath xmlns:m="http://schemas.openxmlformats.org/officeDocument/2006/math">
                    <m:r>
                      <a:rPr lang="en-US" sz="2000" i="1">
                        <a:latin typeface="Cambria Math" panose="02040503050406030204" pitchFamily="18" charset="0"/>
                      </a:rPr>
                      <m:t>𝑥</m:t>
                    </m:r>
                  </m:oMath>
                </a14:m>
                <a:r>
                  <a:rPr lang="en-US" sz="2000" dirty="0" smtClean="0">
                    <a:cs typeface="Times New Roman" panose="02020603050405020304" pitchFamily="18" charset="0"/>
                  </a:rPr>
                  <a:t> is restricted to ≤ 256 bytes</a:t>
                </a:r>
              </a:p>
              <a:p>
                <a:pPr marL="0" indent="0" algn="just">
                  <a:buNone/>
                </a:pPr>
                <a:endParaRPr lang="en-US" sz="2000" dirty="0" smtClean="0">
                  <a:cs typeface="Times New Roman" panose="02020603050405020304" pitchFamily="18" charset="0"/>
                </a:endParaRPr>
              </a:p>
              <a:p>
                <a:pPr marL="457200" lvl="1" indent="0" algn="just">
                  <a:buNone/>
                </a:pPr>
                <a:endParaRPr lang="en-US" sz="1800" dirty="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238597"/>
                <a:ext cx="10515600" cy="4587772"/>
              </a:xfrm>
              <a:blipFill rotWithShape="0">
                <a:blip r:embed="rId2"/>
                <a:stretch>
                  <a:fillRect l="-638" t="-1328" r="-580" b="-1062"/>
                </a:stretch>
              </a:blipFill>
            </p:spPr>
            <p:txBody>
              <a:bodyPr/>
              <a:lstStyle/>
              <a:p>
                <a:r>
                  <a:rPr lang="en-US">
                    <a:noFill/>
                  </a:rPr>
                  <a:t> </a:t>
                </a:r>
              </a:p>
            </p:txBody>
          </p:sp>
        </mc:Fallback>
      </mc:AlternateContent>
      <p:sp>
        <p:nvSpPr>
          <p:cNvPr id="6" name="Title 3"/>
          <p:cNvSpPr>
            <a:spLocks noGrp="1"/>
          </p:cNvSpPr>
          <p:nvPr>
            <p:ph type="title"/>
          </p:nvPr>
        </p:nvSpPr>
        <p:spPr>
          <a:xfrm>
            <a:off x="838200" y="82900"/>
            <a:ext cx="11026422" cy="1325563"/>
          </a:xfrm>
        </p:spPr>
        <p:txBody>
          <a:bodyPr/>
          <a:lstStyle/>
          <a:p>
            <a:r>
              <a:rPr lang="en-US" b="1" dirty="0" smtClean="0">
                <a:latin typeface="+mn-lt"/>
              </a:rPr>
              <a:t>Motivation</a:t>
            </a:r>
            <a:endParaRPr lang="en-US" b="1" dirty="0">
              <a:latin typeface="+mn-lt"/>
            </a:endParaRPr>
          </a:p>
        </p:txBody>
      </p:sp>
    </p:spTree>
    <p:extLst>
      <p:ext uri="{BB962C8B-B14F-4D97-AF65-F5344CB8AC3E}">
        <p14:creationId xmlns:p14="http://schemas.microsoft.com/office/powerpoint/2010/main" val="22314943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238597"/>
            <a:ext cx="10515600" cy="569421"/>
          </a:xfrm>
        </p:spPr>
        <p:txBody>
          <a:bodyPr>
            <a:noAutofit/>
          </a:bodyPr>
          <a:lstStyle/>
          <a:p>
            <a:pPr marL="0" indent="0" algn="just">
              <a:buNone/>
            </a:pPr>
            <a:r>
              <a:rPr lang="en-US" sz="2000" dirty="0" smtClean="0">
                <a:solidFill>
                  <a:srgbClr val="FF0000"/>
                </a:solidFill>
                <a:cs typeface="Times New Roman" panose="02020603050405020304" pitchFamily="18" charset="0"/>
              </a:rPr>
              <a:t>Example: If we have a file of 1KB, 256 bytes x 4 will be required.</a:t>
            </a:r>
          </a:p>
          <a:p>
            <a:pPr marL="0" indent="0" algn="just">
              <a:buNone/>
            </a:pPr>
            <a:endParaRPr lang="en-US" sz="2000" dirty="0" smtClean="0">
              <a:solidFill>
                <a:srgbClr val="FF0000"/>
              </a:solidFill>
              <a:cs typeface="Times New Roman" panose="02020603050405020304" pitchFamily="18" charset="0"/>
            </a:endParaRPr>
          </a:p>
          <a:p>
            <a:pPr marL="0" indent="0" algn="just">
              <a:buNone/>
            </a:pPr>
            <a:endParaRPr lang="en-US" sz="2000" dirty="0" smtClean="0">
              <a:cs typeface="Times New Roman" panose="02020603050405020304" pitchFamily="18" charset="0"/>
            </a:endParaRPr>
          </a:p>
          <a:p>
            <a:pPr marL="457200" lvl="1" indent="0" algn="just">
              <a:buNone/>
            </a:pPr>
            <a:endParaRPr lang="en-US" sz="1800" dirty="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356832" y="2379518"/>
            <a:ext cx="9009116" cy="1995055"/>
          </a:xfrm>
          <a:prstGeom prst="rect">
            <a:avLst/>
          </a:prstGeom>
        </p:spPr>
      </p:pic>
      <mc:AlternateContent xmlns:mc="http://schemas.openxmlformats.org/markup-compatibility/2006" xmlns:a14="http://schemas.microsoft.com/office/drawing/2010/main">
        <mc:Choice Requires="a14">
          <p:sp>
            <p:nvSpPr>
              <p:cNvPr id="4" name="Content Placeholder 4"/>
              <p:cNvSpPr txBox="1">
                <a:spLocks/>
              </p:cNvSpPr>
              <p:nvPr/>
            </p:nvSpPr>
            <p:spPr>
              <a:xfrm>
                <a:off x="838200" y="4709164"/>
                <a:ext cx="10515600" cy="5694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
                    </m:oMathParaPr>
                    <m:oMath xmlns:m="http://schemas.openxmlformats.org/officeDocument/2006/math">
                      <m:r>
                        <m:rPr>
                          <m:nor/>
                        </m:rPr>
                        <a:rPr lang="en-US" sz="1800"/>
                        <m:t>(</m:t>
                      </m:r>
                      <m:r>
                        <m:rPr>
                          <m:nor/>
                        </m:rPr>
                        <a:rPr lang="en-US" sz="1800"/>
                        <m:t>𝑥</m:t>
                      </m:r>
                      <m:r>
                        <m:rPr>
                          <m:nor/>
                        </m:rPr>
                        <a:rPr lang="en-US" sz="1800" baseline="-25000"/>
                        <m:t>1</m:t>
                      </m:r>
                      <m:r>
                        <m:rPr>
                          <m:nor/>
                        </m:rPr>
                        <a:rPr lang="en-US" sz="1800"/>
                        <m:t>, </m:t>
                      </m:r>
                      <m:r>
                        <m:rPr>
                          <m:nor/>
                        </m:rPr>
                        <a:rPr lang="en-US" sz="1800"/>
                        <m:t>𝑠</m:t>
                      </m:r>
                      <m:r>
                        <m:rPr>
                          <m:nor/>
                        </m:rPr>
                        <a:rPr lang="en-US" sz="1800" baseline="-25000"/>
                        <m:t>1</m:t>
                      </m:r>
                      <m:r>
                        <m:rPr>
                          <m:nor/>
                        </m:rPr>
                        <a:rPr lang="en-US" sz="1800"/>
                        <m:t>), (</m:t>
                      </m:r>
                      <m:r>
                        <m:rPr>
                          <m:nor/>
                        </m:rPr>
                        <a:rPr lang="en-US" sz="1800"/>
                        <m:t>𝑥</m:t>
                      </m:r>
                      <m:r>
                        <m:rPr>
                          <m:nor/>
                        </m:rPr>
                        <a:rPr lang="en-US" sz="1800" baseline="-25000"/>
                        <m:t>2</m:t>
                      </m:r>
                      <m:r>
                        <m:rPr>
                          <m:nor/>
                        </m:rPr>
                        <a:rPr lang="en-US" sz="1800"/>
                        <m:t>, </m:t>
                      </m:r>
                      <m:r>
                        <m:rPr>
                          <m:nor/>
                        </m:rPr>
                        <a:rPr lang="en-US" sz="1800"/>
                        <m:t>𝑠</m:t>
                      </m:r>
                      <m:r>
                        <m:rPr>
                          <m:nor/>
                        </m:rPr>
                        <a:rPr lang="en-US" sz="1800" baseline="-25000"/>
                        <m:t>2</m:t>
                      </m:r>
                      <m:r>
                        <m:rPr>
                          <m:nor/>
                        </m:rPr>
                        <a:rPr lang="en-US" sz="1800"/>
                        <m:t>), (</m:t>
                      </m:r>
                      <m:r>
                        <m:rPr>
                          <m:nor/>
                        </m:rPr>
                        <a:rPr lang="en-US" sz="1800"/>
                        <m:t>𝑥</m:t>
                      </m:r>
                      <m:r>
                        <m:rPr>
                          <m:nor/>
                        </m:rPr>
                        <a:rPr lang="en-US" sz="1800" baseline="-25000"/>
                        <m:t>3</m:t>
                      </m:r>
                      <m:r>
                        <m:rPr>
                          <m:nor/>
                        </m:rPr>
                        <a:rPr lang="en-US" sz="1800"/>
                        <m:t>, </m:t>
                      </m:r>
                      <m:r>
                        <m:rPr>
                          <m:nor/>
                        </m:rPr>
                        <a:rPr lang="en-US" sz="1800"/>
                        <m:t>𝑠</m:t>
                      </m:r>
                      <m:r>
                        <m:rPr>
                          <m:nor/>
                        </m:rPr>
                        <a:rPr lang="en-US" sz="1800" baseline="-25000"/>
                        <m:t>3</m:t>
                      </m:r>
                      <m:r>
                        <m:rPr>
                          <m:nor/>
                        </m:rPr>
                        <a:rPr lang="en-US" sz="1800"/>
                        <m:t>) ………(</m:t>
                      </m:r>
                      <m:r>
                        <m:rPr>
                          <m:nor/>
                        </m:rPr>
                        <a:rPr lang="en-US" sz="1800"/>
                        <m:t>𝑥</m:t>
                      </m:r>
                      <m:r>
                        <m:rPr>
                          <m:nor/>
                        </m:rPr>
                        <a:rPr lang="en-US" sz="1800" baseline="-25000"/>
                        <m:t>n</m:t>
                      </m:r>
                      <m:r>
                        <m:rPr>
                          <m:nor/>
                        </m:rPr>
                        <a:rPr lang="en-US" sz="1800"/>
                        <m:t>, </m:t>
                      </m:r>
                      <m:r>
                        <m:rPr>
                          <m:nor/>
                        </m:rPr>
                        <a:rPr lang="en-US" sz="1800"/>
                        <m:t>𝑠</m:t>
                      </m:r>
                      <m:r>
                        <m:rPr>
                          <m:nor/>
                        </m:rPr>
                        <a:rPr lang="en-US" sz="1800" baseline="-25000"/>
                        <m:t>n</m:t>
                      </m:r>
                      <m:r>
                        <m:rPr>
                          <m:nor/>
                        </m:rPr>
                        <a:rPr lang="en-US" sz="1800"/>
                        <m:t>)</m:t>
                      </m:r>
                    </m:oMath>
                  </m:oMathPara>
                </a14:m>
                <a:endParaRPr lang="en-US" sz="1800" dirty="0">
                  <a:cs typeface="Times New Roman" panose="02020603050405020304" pitchFamily="18" charset="0"/>
                </a:endParaRPr>
              </a:p>
            </p:txBody>
          </p:sp>
        </mc:Choice>
        <mc:Fallback xmlns="">
          <p:sp>
            <p:nvSpPr>
              <p:cNvPr id="4" name="Content Placeholder 4"/>
              <p:cNvSpPr txBox="1">
                <a:spLocks noRot="1" noChangeAspect="1" noMove="1" noResize="1" noEditPoints="1" noAdjustHandles="1" noChangeArrowheads="1" noChangeShapeType="1" noTextEdit="1"/>
              </p:cNvSpPr>
              <p:nvPr/>
            </p:nvSpPr>
            <p:spPr>
              <a:xfrm>
                <a:off x="838200" y="4709164"/>
                <a:ext cx="10515600" cy="569421"/>
              </a:xfrm>
              <a:prstGeom prst="rect">
                <a:avLst/>
              </a:prstGeom>
              <a:blipFill rotWithShape="0">
                <a:blip r:embed="rId3"/>
                <a:stretch>
                  <a:fillRect/>
                </a:stretch>
              </a:blipFill>
            </p:spPr>
            <p:txBody>
              <a:bodyPr/>
              <a:lstStyle/>
              <a:p>
                <a:r>
                  <a:rPr lang="en-US">
                    <a:noFill/>
                  </a:rPr>
                  <a:t> </a:t>
                </a:r>
              </a:p>
            </p:txBody>
          </p:sp>
        </mc:Fallback>
      </mc:AlternateContent>
      <p:sp>
        <p:nvSpPr>
          <p:cNvPr id="7" name="Title 3"/>
          <p:cNvSpPr>
            <a:spLocks noGrp="1"/>
          </p:cNvSpPr>
          <p:nvPr>
            <p:ph type="title"/>
          </p:nvPr>
        </p:nvSpPr>
        <p:spPr>
          <a:xfrm>
            <a:off x="838200" y="82900"/>
            <a:ext cx="11026422" cy="1325563"/>
          </a:xfrm>
        </p:spPr>
        <p:txBody>
          <a:bodyPr/>
          <a:lstStyle/>
          <a:p>
            <a:r>
              <a:rPr lang="en-US" b="1" dirty="0" smtClean="0">
                <a:latin typeface="+mn-lt"/>
              </a:rPr>
              <a:t>Motivation</a:t>
            </a:r>
            <a:endParaRPr lang="en-US" b="1" dirty="0">
              <a:latin typeface="+mn-lt"/>
            </a:endParaRPr>
          </a:p>
        </p:txBody>
      </p:sp>
    </p:spTree>
    <p:extLst>
      <p:ext uri="{BB962C8B-B14F-4D97-AF65-F5344CB8AC3E}">
        <p14:creationId xmlns:p14="http://schemas.microsoft.com/office/powerpoint/2010/main" val="1297760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68043"/>
            <a:ext cx="10515600" cy="2741121"/>
          </a:xfrm>
        </p:spPr>
        <p:txBody>
          <a:bodyPr>
            <a:noAutofit/>
          </a:bodyPr>
          <a:lstStyle/>
          <a:p>
            <a:pPr marL="0" indent="0" algn="just">
              <a:buNone/>
            </a:pPr>
            <a:r>
              <a:rPr lang="en-US" sz="2000" dirty="0" smtClean="0">
                <a:solidFill>
                  <a:srgbClr val="FF0000"/>
                </a:solidFill>
                <a:cs typeface="Times New Roman" panose="02020603050405020304" pitchFamily="18" charset="0"/>
              </a:rPr>
              <a:t>What are the problems in this approach?</a:t>
            </a:r>
          </a:p>
          <a:p>
            <a:pPr marL="0" indent="0" algn="just">
              <a:buNone/>
            </a:pPr>
            <a:r>
              <a:rPr lang="en-US" sz="1800" b="1" dirty="0" smtClean="0">
                <a:cs typeface="Times New Roman" panose="02020603050405020304" pitchFamily="18" charset="0"/>
              </a:rPr>
              <a:t>Problem </a:t>
            </a:r>
            <a:r>
              <a:rPr lang="en-US" sz="1800" b="1" dirty="0">
                <a:cs typeface="Times New Roman" panose="02020603050405020304" pitchFamily="18" charset="0"/>
              </a:rPr>
              <a:t>1: High Computational Load </a:t>
            </a:r>
            <a:endParaRPr lang="en-US" sz="1800" b="1" dirty="0" smtClean="0">
              <a:cs typeface="Times New Roman" panose="02020603050405020304" pitchFamily="18" charset="0"/>
            </a:endParaRPr>
          </a:p>
          <a:p>
            <a:pPr marL="0" indent="0" algn="just">
              <a:buNone/>
            </a:pPr>
            <a:r>
              <a:rPr lang="en-US" sz="1800" dirty="0" smtClean="0">
                <a:cs typeface="Times New Roman" panose="02020603050405020304" pitchFamily="18" charset="0"/>
              </a:rPr>
              <a:t>Digital </a:t>
            </a:r>
            <a:r>
              <a:rPr lang="en-US" sz="1800" dirty="0">
                <a:cs typeface="Times New Roman" panose="02020603050405020304" pitchFamily="18" charset="0"/>
              </a:rPr>
              <a:t>signatures are based on </a:t>
            </a:r>
            <a:r>
              <a:rPr lang="en-US" sz="1800" dirty="0" smtClean="0">
                <a:cs typeface="Times New Roman" panose="02020603050405020304" pitchFamily="18" charset="0"/>
              </a:rPr>
              <a:t>computationally </a:t>
            </a:r>
            <a:r>
              <a:rPr lang="en-US" sz="1800" dirty="0">
                <a:cs typeface="Times New Roman" panose="02020603050405020304" pitchFamily="18" charset="0"/>
              </a:rPr>
              <a:t>intensive asymmetric operations such as modular exponentiations of </a:t>
            </a:r>
            <a:r>
              <a:rPr lang="en-US" sz="1800" dirty="0" smtClean="0">
                <a:cs typeface="Times New Roman" panose="02020603050405020304" pitchFamily="18" charset="0"/>
              </a:rPr>
              <a:t>large integers</a:t>
            </a:r>
            <a:r>
              <a:rPr lang="en-US" sz="1800" dirty="0">
                <a:cs typeface="Times New Roman" panose="02020603050405020304" pitchFamily="18" charset="0"/>
              </a:rPr>
              <a:t>. Even if a single operation consumes a small amount of time (and </a:t>
            </a:r>
            <a:r>
              <a:rPr lang="en-US" sz="1800" dirty="0" smtClean="0">
                <a:cs typeface="Times New Roman" panose="02020603050405020304" pitchFamily="18" charset="0"/>
              </a:rPr>
              <a:t>energy, which </a:t>
            </a:r>
            <a:r>
              <a:rPr lang="en-US" sz="1800" dirty="0">
                <a:cs typeface="Times New Roman" panose="02020603050405020304" pitchFamily="18" charset="0"/>
              </a:rPr>
              <a:t>is relevant in mobile applications), the signatures of large messages, e.g</a:t>
            </a:r>
            <a:r>
              <a:rPr lang="en-US" sz="1800" dirty="0" smtClean="0">
                <a:cs typeface="Times New Roman" panose="02020603050405020304" pitchFamily="18" charset="0"/>
              </a:rPr>
              <a:t>., email </a:t>
            </a:r>
            <a:r>
              <a:rPr lang="en-US" sz="1800" dirty="0">
                <a:cs typeface="Times New Roman" panose="02020603050405020304" pitchFamily="18" charset="0"/>
              </a:rPr>
              <a:t>attachments or multimedia ﬁles, would take too long on current computers.</a:t>
            </a:r>
          </a:p>
          <a:p>
            <a:pPr marL="0" indent="0" algn="just">
              <a:buNone/>
            </a:pPr>
            <a:r>
              <a:rPr lang="en-US" sz="1800" dirty="0">
                <a:cs typeface="Times New Roman" panose="02020603050405020304" pitchFamily="18" charset="0"/>
              </a:rPr>
              <a:t>Furthermore, not only does the signer have to compute the signature, but the </a:t>
            </a:r>
            <a:r>
              <a:rPr lang="en-US" sz="1800" dirty="0" smtClean="0">
                <a:cs typeface="Times New Roman" panose="02020603050405020304" pitchFamily="18" charset="0"/>
              </a:rPr>
              <a:t>veriﬁer also </a:t>
            </a:r>
            <a:r>
              <a:rPr lang="en-US" sz="1800" dirty="0">
                <a:cs typeface="Times New Roman" panose="02020603050405020304" pitchFamily="18" charset="0"/>
              </a:rPr>
              <a:t>has to spend a similar amount of time and energy to verify the signature.</a:t>
            </a:r>
          </a:p>
        </p:txBody>
      </p:sp>
      <p:pic>
        <p:nvPicPr>
          <p:cNvPr id="2" name="Picture 1"/>
          <p:cNvPicPr>
            <a:picLocks noChangeAspect="1"/>
          </p:cNvPicPr>
          <p:nvPr/>
        </p:nvPicPr>
        <p:blipFill>
          <a:blip r:embed="rId2"/>
          <a:stretch>
            <a:fillRect/>
          </a:stretch>
        </p:blipFill>
        <p:spPr>
          <a:xfrm>
            <a:off x="6320892" y="250213"/>
            <a:ext cx="5230335" cy="1158250"/>
          </a:xfrm>
          <a:prstGeom prst="rect">
            <a:avLst/>
          </a:prstGeom>
        </p:spPr>
      </p:pic>
      <p:sp>
        <p:nvSpPr>
          <p:cNvPr id="7" name="Title 3"/>
          <p:cNvSpPr>
            <a:spLocks noGrp="1"/>
          </p:cNvSpPr>
          <p:nvPr>
            <p:ph type="title"/>
          </p:nvPr>
        </p:nvSpPr>
        <p:spPr>
          <a:xfrm>
            <a:off x="838200" y="82900"/>
            <a:ext cx="11026422" cy="1325563"/>
          </a:xfrm>
        </p:spPr>
        <p:txBody>
          <a:bodyPr/>
          <a:lstStyle/>
          <a:p>
            <a:r>
              <a:rPr lang="en-US" b="1" dirty="0" smtClean="0">
                <a:latin typeface="+mn-lt"/>
              </a:rPr>
              <a:t>Issues</a:t>
            </a:r>
            <a:endParaRPr lang="en-US" b="1" dirty="0">
              <a:latin typeface="+mn-lt"/>
            </a:endParaRPr>
          </a:p>
        </p:txBody>
      </p:sp>
    </p:spTree>
    <p:extLst>
      <p:ext uri="{BB962C8B-B14F-4D97-AF65-F5344CB8AC3E}">
        <p14:creationId xmlns:p14="http://schemas.microsoft.com/office/powerpoint/2010/main" val="244405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68043"/>
            <a:ext cx="10515600" cy="2741121"/>
          </a:xfrm>
        </p:spPr>
        <p:txBody>
          <a:bodyPr>
            <a:noAutofit/>
          </a:bodyPr>
          <a:lstStyle/>
          <a:p>
            <a:pPr marL="0" indent="0" algn="just">
              <a:buNone/>
            </a:pPr>
            <a:r>
              <a:rPr lang="en-US" sz="2000" dirty="0" smtClean="0">
                <a:solidFill>
                  <a:srgbClr val="FF0000"/>
                </a:solidFill>
                <a:cs typeface="Times New Roman" panose="02020603050405020304" pitchFamily="18" charset="0"/>
              </a:rPr>
              <a:t>What are the problems in this approach?</a:t>
            </a:r>
          </a:p>
          <a:p>
            <a:pPr marL="0" indent="0" algn="just">
              <a:buNone/>
            </a:pPr>
            <a:endParaRPr lang="en-US" sz="2000" dirty="0" smtClean="0">
              <a:solidFill>
                <a:srgbClr val="FF0000"/>
              </a:solidFill>
              <a:cs typeface="Times New Roman" panose="02020603050405020304" pitchFamily="18" charset="0"/>
            </a:endParaRPr>
          </a:p>
          <a:p>
            <a:pPr marL="0" indent="0" algn="just">
              <a:buNone/>
            </a:pPr>
            <a:r>
              <a:rPr lang="en-US" sz="1800" b="1" dirty="0">
                <a:cs typeface="Times New Roman" panose="02020603050405020304" pitchFamily="18" charset="0"/>
              </a:rPr>
              <a:t>Problem 2: Message </a:t>
            </a:r>
            <a:r>
              <a:rPr lang="en-US" sz="1800" b="1" dirty="0" smtClean="0">
                <a:cs typeface="Times New Roman" panose="02020603050405020304" pitchFamily="18" charset="0"/>
              </a:rPr>
              <a:t>Overhead</a:t>
            </a:r>
          </a:p>
          <a:p>
            <a:pPr marL="0" indent="0" algn="just">
              <a:buNone/>
            </a:pPr>
            <a:r>
              <a:rPr lang="en-US" sz="1800" dirty="0" smtClean="0">
                <a:cs typeface="Times New Roman" panose="02020603050405020304" pitchFamily="18" charset="0"/>
              </a:rPr>
              <a:t>Obviously</a:t>
            </a:r>
            <a:r>
              <a:rPr lang="en-US" sz="1800" dirty="0">
                <a:cs typeface="Times New Roman" panose="02020603050405020304" pitchFamily="18" charset="0"/>
              </a:rPr>
              <a:t>, this </a:t>
            </a:r>
            <a:r>
              <a:rPr lang="en-US" sz="1800" dirty="0" smtClean="0">
                <a:cs typeface="Times New Roman" panose="02020603050405020304" pitchFamily="18" charset="0"/>
              </a:rPr>
              <a:t>n</a:t>
            </a:r>
            <a:r>
              <a:rPr lang="en-US" sz="1800" dirty="0">
                <a:cs typeface="Times New Roman" panose="02020603050405020304" pitchFamily="18" charset="0"/>
              </a:rPr>
              <a:t>aïve</a:t>
            </a:r>
            <a:r>
              <a:rPr lang="en-US" sz="1800" dirty="0" smtClean="0">
                <a:cs typeface="Times New Roman" panose="02020603050405020304" pitchFamily="18" charset="0"/>
              </a:rPr>
              <a:t> </a:t>
            </a:r>
            <a:r>
              <a:rPr lang="en-US" sz="1800" dirty="0">
                <a:cs typeface="Times New Roman" panose="02020603050405020304" pitchFamily="18" charset="0"/>
              </a:rPr>
              <a:t>approach doubles the </a:t>
            </a:r>
            <a:r>
              <a:rPr lang="en-US" sz="1800" dirty="0" smtClean="0">
                <a:cs typeface="Times New Roman" panose="02020603050405020304" pitchFamily="18" charset="0"/>
              </a:rPr>
              <a:t>message </a:t>
            </a:r>
            <a:r>
              <a:rPr lang="en-US" sz="1800" dirty="0">
                <a:cs typeface="Times New Roman" panose="02020603050405020304" pitchFamily="18" charset="0"/>
              </a:rPr>
              <a:t>overhead because not only must the message be sent but also the signature</a:t>
            </a:r>
            <a:r>
              <a:rPr lang="en-US" sz="1800" dirty="0" smtClean="0">
                <a:cs typeface="Times New Roman" panose="02020603050405020304" pitchFamily="18" charset="0"/>
              </a:rPr>
              <a:t>, which </a:t>
            </a:r>
            <a:r>
              <a:rPr lang="en-US" sz="1800" dirty="0">
                <a:cs typeface="Times New Roman" panose="02020603050405020304" pitchFamily="18" charset="0"/>
              </a:rPr>
              <a:t>is of the same length in this case. For instance, a 1-MB ﬁle must yield </a:t>
            </a:r>
            <a:r>
              <a:rPr lang="en-US" sz="1800" dirty="0" smtClean="0">
                <a:cs typeface="Times New Roman" panose="02020603050405020304" pitchFamily="18" charset="0"/>
              </a:rPr>
              <a:t>an RSA </a:t>
            </a:r>
            <a:r>
              <a:rPr lang="en-US" sz="1800" dirty="0">
                <a:cs typeface="Times New Roman" panose="02020603050405020304" pitchFamily="18" charset="0"/>
              </a:rPr>
              <a:t>signature of length 1 MB, so that a total of 2 MB must be transmitted</a:t>
            </a:r>
            <a:r>
              <a:rPr lang="en-US" sz="1800" dirty="0" smtClean="0">
                <a:cs typeface="Times New Roman" panose="02020603050405020304" pitchFamily="18" charset="0"/>
              </a:rPr>
              <a:t>.</a:t>
            </a:r>
          </a:p>
          <a:p>
            <a:pPr marL="0" indent="0" algn="just">
              <a:buNone/>
            </a:pPr>
            <a:endParaRPr lang="en-US" sz="1800" dirty="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320892" y="250213"/>
            <a:ext cx="5230335" cy="1158250"/>
          </a:xfrm>
          <a:prstGeom prst="rect">
            <a:avLst/>
          </a:prstGeom>
        </p:spPr>
      </p:pic>
      <p:sp>
        <p:nvSpPr>
          <p:cNvPr id="7" name="Title 3"/>
          <p:cNvSpPr>
            <a:spLocks noGrp="1"/>
          </p:cNvSpPr>
          <p:nvPr>
            <p:ph type="title"/>
          </p:nvPr>
        </p:nvSpPr>
        <p:spPr>
          <a:xfrm>
            <a:off x="838200" y="82900"/>
            <a:ext cx="11026422" cy="1325563"/>
          </a:xfrm>
        </p:spPr>
        <p:txBody>
          <a:bodyPr/>
          <a:lstStyle/>
          <a:p>
            <a:r>
              <a:rPr lang="en-US" b="1" dirty="0" smtClean="0">
                <a:latin typeface="+mn-lt"/>
              </a:rPr>
              <a:t>Issues</a:t>
            </a:r>
            <a:endParaRPr lang="en-US" b="1" dirty="0">
              <a:latin typeface="+mn-lt"/>
            </a:endParaRPr>
          </a:p>
        </p:txBody>
      </p:sp>
    </p:spTree>
    <p:extLst>
      <p:ext uri="{BB962C8B-B14F-4D97-AF65-F5344CB8AC3E}">
        <p14:creationId xmlns:p14="http://schemas.microsoft.com/office/powerpoint/2010/main" val="3075386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968043"/>
            <a:ext cx="10515600" cy="2741121"/>
          </a:xfrm>
        </p:spPr>
        <p:txBody>
          <a:bodyPr>
            <a:noAutofit/>
          </a:bodyPr>
          <a:lstStyle/>
          <a:p>
            <a:pPr marL="0" indent="0" algn="just">
              <a:buNone/>
            </a:pPr>
            <a:r>
              <a:rPr lang="en-US" sz="2000" dirty="0" smtClean="0">
                <a:solidFill>
                  <a:srgbClr val="FF0000"/>
                </a:solidFill>
                <a:cs typeface="Times New Roman" panose="02020603050405020304" pitchFamily="18" charset="0"/>
              </a:rPr>
              <a:t>What are the problems in this approach?</a:t>
            </a:r>
          </a:p>
          <a:p>
            <a:pPr marL="0" indent="0" algn="just">
              <a:buNone/>
            </a:pPr>
            <a:r>
              <a:rPr lang="en-US" sz="1800" b="1" dirty="0">
                <a:cs typeface="Times New Roman" panose="02020603050405020304" pitchFamily="18" charset="0"/>
              </a:rPr>
              <a:t>Problem 3: Security Limitations </a:t>
            </a:r>
            <a:endParaRPr lang="en-US" sz="1800" b="1" dirty="0" smtClean="0">
              <a:cs typeface="Times New Roman" panose="02020603050405020304" pitchFamily="18" charset="0"/>
            </a:endParaRPr>
          </a:p>
          <a:p>
            <a:pPr marL="0" indent="0" algn="just">
              <a:buNone/>
            </a:pPr>
            <a:r>
              <a:rPr lang="en-US" sz="1800" dirty="0" smtClean="0">
                <a:cs typeface="Times New Roman" panose="02020603050405020304" pitchFamily="18" charset="0"/>
              </a:rPr>
              <a:t>This </a:t>
            </a:r>
            <a:r>
              <a:rPr lang="en-US" sz="1800" dirty="0">
                <a:cs typeface="Times New Roman" panose="02020603050405020304" pitchFamily="18" charset="0"/>
              </a:rPr>
              <a:t>is the most serious problem if we </a:t>
            </a:r>
            <a:r>
              <a:rPr lang="en-US" sz="1800" dirty="0" smtClean="0">
                <a:cs typeface="Times New Roman" panose="02020603050405020304" pitchFamily="18" charset="0"/>
              </a:rPr>
              <a:t>attempt to </a:t>
            </a:r>
            <a:r>
              <a:rPr lang="en-US" sz="1800" dirty="0">
                <a:cs typeface="Times New Roman" panose="02020603050405020304" pitchFamily="18" charset="0"/>
              </a:rPr>
              <a:t>sign a long message by signing a sequence of message blocks </a:t>
            </a:r>
            <a:r>
              <a:rPr lang="en-US" sz="1800" dirty="0" smtClean="0">
                <a:cs typeface="Times New Roman" panose="02020603050405020304" pitchFamily="18" charset="0"/>
              </a:rPr>
              <a:t>individually. The approach </a:t>
            </a:r>
            <a:r>
              <a:rPr lang="en-US" sz="1800" dirty="0">
                <a:cs typeface="Times New Roman" panose="02020603050405020304" pitchFamily="18" charset="0"/>
              </a:rPr>
              <a:t>shown in </a:t>
            </a:r>
            <a:r>
              <a:rPr lang="en-US" sz="1800" dirty="0" smtClean="0">
                <a:cs typeface="Times New Roman" panose="02020603050405020304" pitchFamily="18" charset="0"/>
              </a:rPr>
              <a:t>leads </a:t>
            </a:r>
            <a:r>
              <a:rPr lang="en-US" sz="1800" dirty="0">
                <a:cs typeface="Times New Roman" panose="02020603050405020304" pitchFamily="18" charset="0"/>
              </a:rPr>
              <a:t>immediately to new attacks: For instance, </a:t>
            </a:r>
            <a:r>
              <a:rPr lang="en-US" sz="1800" dirty="0" smtClean="0">
                <a:cs typeface="Times New Roman" panose="02020603050405020304" pitchFamily="18" charset="0"/>
              </a:rPr>
              <a:t>Oscar could </a:t>
            </a:r>
            <a:r>
              <a:rPr lang="en-US" sz="1800" dirty="0">
                <a:cs typeface="Times New Roman" panose="02020603050405020304" pitchFamily="18" charset="0"/>
              </a:rPr>
              <a:t>remove individual messages and the corresponding signatures, or he could </a:t>
            </a:r>
            <a:r>
              <a:rPr lang="en-US" sz="1800" dirty="0" smtClean="0">
                <a:cs typeface="Times New Roman" panose="02020603050405020304" pitchFamily="18" charset="0"/>
              </a:rPr>
              <a:t>reorder </a:t>
            </a:r>
            <a:r>
              <a:rPr lang="en-US" sz="1800" dirty="0">
                <a:cs typeface="Times New Roman" panose="02020603050405020304" pitchFamily="18" charset="0"/>
              </a:rPr>
              <a:t>messages and signatures, or he could reassemble new messages and </a:t>
            </a:r>
            <a:r>
              <a:rPr lang="en-US" sz="1800" dirty="0" smtClean="0">
                <a:cs typeface="Times New Roman" panose="02020603050405020304" pitchFamily="18" charset="0"/>
              </a:rPr>
              <a:t>signatures out </a:t>
            </a:r>
            <a:r>
              <a:rPr lang="en-US" sz="1800" dirty="0">
                <a:cs typeface="Times New Roman" panose="02020603050405020304" pitchFamily="18" charset="0"/>
              </a:rPr>
              <a:t>of fragments of previous messages and signatures, etc. Even though an attacker cannot perform manipulations within an individual block, we do not have </a:t>
            </a:r>
            <a:r>
              <a:rPr lang="en-US" sz="1800" dirty="0" smtClean="0">
                <a:cs typeface="Times New Roman" panose="02020603050405020304" pitchFamily="18" charset="0"/>
              </a:rPr>
              <a:t>protection for </a:t>
            </a:r>
            <a:r>
              <a:rPr lang="en-US" sz="1800" dirty="0">
                <a:cs typeface="Times New Roman" panose="02020603050405020304" pitchFamily="18" charset="0"/>
              </a:rPr>
              <a:t>the whole message</a:t>
            </a:r>
            <a:r>
              <a:rPr lang="en-US" sz="1800" dirty="0" smtClean="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6320892" y="250213"/>
            <a:ext cx="5230335" cy="1158250"/>
          </a:xfrm>
          <a:prstGeom prst="rect">
            <a:avLst/>
          </a:prstGeom>
        </p:spPr>
      </p:pic>
      <p:sp>
        <p:nvSpPr>
          <p:cNvPr id="7" name="Title 3"/>
          <p:cNvSpPr>
            <a:spLocks noGrp="1"/>
          </p:cNvSpPr>
          <p:nvPr>
            <p:ph type="title"/>
          </p:nvPr>
        </p:nvSpPr>
        <p:spPr>
          <a:xfrm>
            <a:off x="838200" y="82900"/>
            <a:ext cx="11026422" cy="1325563"/>
          </a:xfrm>
        </p:spPr>
        <p:txBody>
          <a:bodyPr/>
          <a:lstStyle/>
          <a:p>
            <a:r>
              <a:rPr lang="en-US" b="1" dirty="0" smtClean="0">
                <a:latin typeface="+mn-lt"/>
              </a:rPr>
              <a:t>Issues</a:t>
            </a:r>
            <a:endParaRPr lang="en-US" b="1" dirty="0">
              <a:latin typeface="+mn-lt"/>
            </a:endParaRPr>
          </a:p>
        </p:txBody>
      </p:sp>
    </p:spTree>
    <p:extLst>
      <p:ext uri="{BB962C8B-B14F-4D97-AF65-F5344CB8AC3E}">
        <p14:creationId xmlns:p14="http://schemas.microsoft.com/office/powerpoint/2010/main" val="900638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TotalTime>
  <Words>902</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Lucida Calligraphy</vt:lpstr>
      <vt:lpstr>Times New Roman</vt:lpstr>
      <vt:lpstr>Office Theme</vt:lpstr>
      <vt:lpstr>Hash Functions  Video Lectures Available at https://drive.google.com/drive/folders/1vs9oXRkoNj5XMtsOvKqi_547xvrfxQzl </vt:lpstr>
      <vt:lpstr>AGENDA</vt:lpstr>
      <vt:lpstr>Hash Functions</vt:lpstr>
      <vt:lpstr>RSA Digital Signatures</vt:lpstr>
      <vt:lpstr>Motivation</vt:lpstr>
      <vt:lpstr>Motivation</vt:lpstr>
      <vt:lpstr>Issues</vt:lpstr>
      <vt:lpstr>Issues</vt:lpstr>
      <vt:lpstr>Issues</vt:lpstr>
      <vt:lpstr>Issues</vt:lpstr>
      <vt:lpstr>Issues</vt:lpstr>
      <vt:lpstr>Basic Protocol</vt:lpstr>
      <vt:lpstr>Properties of a Hash Function</vt:lpstr>
      <vt:lpstr>Properties of a Hash Function</vt:lpstr>
      <vt:lpstr>Properties of a Hash Function</vt:lpstr>
      <vt:lpstr>Attack</vt:lpstr>
      <vt:lpstr>Properties of a Hash Function</vt:lpstr>
      <vt:lpstr>Attack</vt:lpstr>
      <vt:lpstr>Properties of a Hash Function</vt:lpstr>
      <vt:lpstr>Properties of a Hash Function</vt:lpstr>
      <vt:lpstr>Collision Attack and Birthday Paradox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Block Cipher</dc:title>
  <dc:creator>User</dc:creator>
  <cp:lastModifiedBy>User</cp:lastModifiedBy>
  <cp:revision>82</cp:revision>
  <dcterms:created xsi:type="dcterms:W3CDTF">2020-03-16T18:42:24Z</dcterms:created>
  <dcterms:modified xsi:type="dcterms:W3CDTF">2021-07-12T10:18:43Z</dcterms:modified>
</cp:coreProperties>
</file>