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86" r:id="rId4"/>
    <p:sldId id="287" r:id="rId5"/>
    <p:sldId id="288" r:id="rId6"/>
    <p:sldId id="289" r:id="rId7"/>
    <p:sldId id="290" r:id="rId8"/>
    <p:sldId id="298" r:id="rId9"/>
    <p:sldId id="292" r:id="rId10"/>
    <p:sldId id="291" r:id="rId11"/>
    <p:sldId id="293" r:id="rId12"/>
    <p:sldId id="294" r:id="rId13"/>
    <p:sldId id="295" r:id="rId14"/>
    <p:sldId id="296" r:id="rId15"/>
    <p:sldId id="2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6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7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9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0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8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0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8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2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0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CC375-AAAF-4E6E-B375-D8631E32ED75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1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7650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Lucida Calligraphy" panose="03010101010101010101" pitchFamily="66" charset="0"/>
              </a:rPr>
              <a:t>MAC </a:t>
            </a:r>
            <a:r>
              <a:rPr lang="en-US" dirty="0" smtClean="0">
                <a:latin typeface="Lucida Calligraphy" panose="03010101010101010101" pitchFamily="66" charset="0"/>
              </a:rPr>
              <a:t>Functions</a:t>
            </a:r>
            <a:br>
              <a:rPr lang="en-US" dirty="0" smtClean="0">
                <a:latin typeface="Lucida Calligraphy" panose="03010101010101010101" pitchFamily="66" charset="0"/>
              </a:rPr>
            </a:br>
            <a:r>
              <a:rPr lang="en-US" dirty="0" smtClean="0">
                <a:latin typeface="Lucida Calligraphy" panose="03010101010101010101" pitchFamily="66" charset="0"/>
              </a:rPr>
              <a:t/>
            </a:r>
            <a:br>
              <a:rPr lang="en-US" dirty="0" smtClean="0">
                <a:latin typeface="Lucida Calligraphy" panose="03010101010101010101" pitchFamily="66" charset="0"/>
              </a:rPr>
            </a:br>
            <a:r>
              <a:rPr lang="en-US" sz="4000" dirty="0" smtClean="0">
                <a:latin typeface="Lucida Calligraphy" panose="03010101010101010101" pitchFamily="66" charset="0"/>
              </a:rPr>
              <a:t>Message Authentication  Code</a:t>
            </a:r>
            <a:endParaRPr lang="en-US" sz="40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H-MAC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260771" cy="4351338"/>
          </a:xfrm>
        </p:spPr>
        <p:txBody>
          <a:bodyPr/>
          <a:lstStyle/>
          <a:p>
            <a:r>
              <a:rPr lang="en-US" dirty="0" smtClean="0"/>
              <a:t>Proposed in 1996</a:t>
            </a:r>
          </a:p>
          <a:p>
            <a:r>
              <a:rPr lang="en-US" dirty="0" smtClean="0"/>
              <a:t>Widely used in web-browsers</a:t>
            </a:r>
          </a:p>
          <a:p>
            <a:r>
              <a:rPr lang="en-US" dirty="0" smtClean="0"/>
              <a:t>SSL/TLS -&gt; the lock on your web-browser.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71" y="3650487"/>
            <a:ext cx="5049985" cy="175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29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89066"/>
            <a:ext cx="5952898" cy="1078523"/>
          </a:xfrm>
        </p:spPr>
        <p:txBody>
          <a:bodyPr anchor="ctr"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H-MAC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7" y="1258785"/>
                <a:ext cx="10228015" cy="521326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IDEA: Use 2-nested secret prefix MACs</a:t>
                </a:r>
              </a:p>
              <a:p>
                <a:pPr algn="just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Assume: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||</m:t>
                    </m:r>
                    <m:d>
                      <m:d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endChr m:val="|"/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algn="just"/>
                <a:endParaRPr lang="en-US" sz="28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𝐻𝑀𝐴𝐶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[(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 ⊕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𝑜𝑝𝑎𝑑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)|| 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[(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⊕ 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𝑖𝑝𝑎𝑑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  <a:p>
                <a:pPr algn="just"/>
                <a:endParaRPr lang="en-US" sz="2800" dirty="0"/>
              </a:p>
              <a:p>
                <a:pPr lvl="1" algn="just"/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7" y="1258785"/>
                <a:ext cx="10228015" cy="5213268"/>
              </a:xfrm>
              <a:blipFill rotWithShape="0">
                <a:blip r:embed="rId2"/>
                <a:stretch>
                  <a:fillRect l="-1251" t="-1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024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89066"/>
            <a:ext cx="5952898" cy="1078523"/>
          </a:xfrm>
        </p:spPr>
        <p:txBody>
          <a:bodyPr anchor="ctr"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H-MAC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7" y="1258785"/>
                <a:ext cx="5703517" cy="521326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𝐻𝑀𝐴𝐶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[(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 ⊕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𝑜𝑝𝑎𝑑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)||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[(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⊕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𝑖𝑝𝑎𝑑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algn="just"/>
                <a:endParaRPr lang="en-US" sz="2800" dirty="0" smtClean="0"/>
              </a:p>
              <a:p>
                <a:pPr algn="just"/>
                <a:r>
                  <a:rPr lang="en-US" sz="2800" dirty="0" err="1" smtClean="0"/>
                  <a:t>ipad</a:t>
                </a:r>
                <a:r>
                  <a:rPr lang="en-US" sz="2800" dirty="0" smtClean="0"/>
                  <a:t> = 00110110,00110110,……….</a:t>
                </a:r>
              </a:p>
              <a:p>
                <a:pPr algn="just"/>
                <a:r>
                  <a:rPr lang="en-US" sz="2800" dirty="0" err="1" smtClean="0"/>
                  <a:t>opad</a:t>
                </a:r>
                <a:r>
                  <a:rPr lang="en-US" sz="2800" dirty="0" smtClean="0"/>
                  <a:t> = 01011100,01011100,……</a:t>
                </a:r>
                <a:endParaRPr lang="en-US" sz="2800" dirty="0"/>
              </a:p>
              <a:p>
                <a:pPr lvl="1" algn="just"/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7" y="1258785"/>
                <a:ext cx="5703517" cy="5213268"/>
              </a:xfrm>
              <a:blipFill rotWithShape="0">
                <a:blip r:embed="rId2"/>
                <a:stretch>
                  <a:fillRect l="-2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631" y="0"/>
            <a:ext cx="435292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55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89066"/>
            <a:ext cx="5952898" cy="1078523"/>
          </a:xfrm>
        </p:spPr>
        <p:txBody>
          <a:bodyPr anchor="ctr"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Establishment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451079"/>
            <a:ext cx="10156763" cy="41778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8151" y="6127668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both parties are involved in key generation is will be harder to weak keys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2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89066"/>
            <a:ext cx="5952898" cy="1078523"/>
          </a:xfrm>
        </p:spPr>
        <p:txBody>
          <a:bodyPr anchor="ctr"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Distribution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12" y="1010554"/>
            <a:ext cx="5433373" cy="3712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12" y="4984977"/>
            <a:ext cx="8267700" cy="1590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17985" y="1091124"/>
                <a:ext cx="6096000" cy="31393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:r>
                  <a:rPr lang="en-US" dirty="0" smtClean="0"/>
                  <a:t>The consequences of these observations are not very favorable if the number of </a:t>
                </a:r>
                <a:r>
                  <a:rPr lang="en-US" dirty="0"/>
                  <a:t>users increases. The ﬁrst drawback is that the number of keys in the system </a:t>
                </a:r>
                <a:r>
                  <a:rPr lang="en-US" dirty="0" smtClean="0"/>
                  <a:t>is roughly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Even for 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oderately</a:t>
                </a:r>
                <a:r>
                  <a:rPr lang="en-US" dirty="0" smtClean="0"/>
                  <a:t> </a:t>
                </a:r>
                <a:r>
                  <a:rPr lang="en-US" dirty="0"/>
                  <a:t>sized networks, this number becomes quite large</a:t>
                </a:r>
                <a:r>
                  <a:rPr lang="en-US" dirty="0" smtClean="0"/>
                  <a:t>.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All these keys must be generated securely at one location, which is typically </a:t>
                </a:r>
                <a:r>
                  <a:rPr lang="en-US" dirty="0" smtClean="0"/>
                  <a:t>some type </a:t>
                </a:r>
                <a:r>
                  <a:rPr lang="en-US" dirty="0"/>
                  <a:t>of trusted authority. The other drawback, which is often more serious in </a:t>
                </a:r>
                <a:r>
                  <a:rPr lang="en-US" dirty="0" smtClean="0"/>
                  <a:t>practice</a:t>
                </a:r>
                <a:r>
                  <a:rPr lang="en-US" dirty="0"/>
                  <a:t>, is that adding one new user to the system requires updating the keys at </a:t>
                </a:r>
                <a:r>
                  <a:rPr lang="en-US" dirty="0" smtClean="0"/>
                  <a:t>all existing </a:t>
                </a:r>
                <a:r>
                  <a:rPr lang="en-US" dirty="0"/>
                  <a:t>users. Since each update requires a secure channel, this is very burdensome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985" y="1091124"/>
                <a:ext cx="6096000" cy="3139321"/>
              </a:xfrm>
              <a:prstGeom prst="rect">
                <a:avLst/>
              </a:prstGeom>
              <a:blipFill rotWithShape="0">
                <a:blip r:embed="rId4"/>
                <a:stretch>
                  <a:fillRect l="-800" t="-1165" r="-900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295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89066"/>
            <a:ext cx="5952898" cy="1078523"/>
          </a:xfrm>
        </p:spPr>
        <p:txBody>
          <a:bodyPr anchor="ctr"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Distribution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54" y="1217326"/>
            <a:ext cx="9434945" cy="54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22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89066"/>
            <a:ext cx="3932237" cy="1078523"/>
          </a:xfrm>
        </p:spPr>
        <p:txBody>
          <a:bodyPr anchor="ctr"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Functions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1840675"/>
            <a:ext cx="8636721" cy="40283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Checksum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Authentication and Integrity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don’t provide protection again non-repudiation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 than Digital Signatures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they work either on block ciphers or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763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89066"/>
            <a:ext cx="3932237" cy="1078523"/>
          </a:xfrm>
        </p:spPr>
        <p:txBody>
          <a:bodyPr anchor="ctr"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Functions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1258784"/>
            <a:ext cx="2972191" cy="441762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MACs and digital signatures is 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MACs 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k for both generating the authentication tag and verifying it. A MAC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k and the message x.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952" y="807523"/>
            <a:ext cx="7404657" cy="4712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938060" y="2872630"/>
                <a:ext cx="16437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𝑀𝐴𝐶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8060" y="2872630"/>
                <a:ext cx="1643719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19672" r="-3074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70815" y="4503121"/>
                <a:ext cx="16990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𝑀𝐴𝐶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815" y="4503121"/>
                <a:ext cx="1699055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21667" r="-29391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96685" y="5730459"/>
            <a:ext cx="10778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an adversary, Oscar, changes the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during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transmission, he cannot simply compute a valid MAC since he lacks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secret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key.</a:t>
            </a:r>
          </a:p>
        </p:txBody>
      </p:sp>
    </p:spTree>
    <p:extLst>
      <p:ext uri="{BB962C8B-B14F-4D97-AF65-F5344CB8AC3E}">
        <p14:creationId xmlns:p14="http://schemas.microsoft.com/office/powerpoint/2010/main" val="545972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89066"/>
            <a:ext cx="5952898" cy="1078523"/>
          </a:xfrm>
        </p:spPr>
        <p:txBody>
          <a:bodyPr anchor="ctr"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MAC Functions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1258785"/>
            <a:ext cx="9646124" cy="5213268"/>
          </a:xfrm>
        </p:spPr>
        <p:txBody>
          <a:bodyPr>
            <a:normAutofit fontScale="6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checksum. A MAC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a cryptographically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for a given message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MACs are based on secret symmetric keys. The signing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verifying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parties must share a secret key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size MACs accept messages of arbitrary length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length MACs generate ﬁxed-size authentication tags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integrity MACs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message integrity: Any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manipulations of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message during transit will be detected by the receiver.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The receiving party is assured of the origin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nonrepudiation Since MACs are based on symmetric principles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provide nonrepudiation.</a:t>
            </a:r>
          </a:p>
        </p:txBody>
      </p:sp>
    </p:spTree>
    <p:extLst>
      <p:ext uri="{BB962C8B-B14F-4D97-AF65-F5344CB8AC3E}">
        <p14:creationId xmlns:p14="http://schemas.microsoft.com/office/powerpoint/2010/main" val="1761238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89066"/>
            <a:ext cx="5952898" cy="1078523"/>
          </a:xfrm>
        </p:spPr>
        <p:txBody>
          <a:bodyPr anchor="ctr"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from HASH Function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1258785"/>
                <a:ext cx="9646124" cy="521326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Basic Idea: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algn="just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exactly do we mix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 || 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Secret Prefix</a:t>
                </a:r>
              </a:p>
              <a:p>
                <a:pPr marL="971550" lvl="1" indent="-51435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 || 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Secret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Suffix</a:t>
                </a:r>
              </a:p>
              <a:p>
                <a:pPr marL="971550" lvl="1" indent="-514350" algn="just">
                  <a:buFont typeface="+mj-lt"/>
                  <a:buAutoNum type="arabicPeriod"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approaches are weak and should not be used.</a:t>
                </a: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1258785"/>
                <a:ext cx="9646124" cy="5213268"/>
              </a:xfrm>
              <a:blipFill rotWithShape="0">
                <a:blip r:embed="rId2"/>
                <a:stretch>
                  <a:fillRect l="-1327" t="-2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081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89066"/>
            <a:ext cx="5952898" cy="1078523"/>
          </a:xfrm>
        </p:spPr>
        <p:txBody>
          <a:bodyPr anchor="ctr"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Secret Prefix MACs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7" y="1258785"/>
                <a:ext cx="10228015" cy="521326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Assume: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 || 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 || 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|| 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||………………….|| 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algn="just"/>
                <a:endParaRPr lang="en-US" sz="2800" dirty="0"/>
              </a:p>
              <a:p>
                <a:pPr algn="just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width of Hash Function e.g. SHA-1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||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 ||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 ||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 ||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||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||………………….||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algn="just"/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is that the MAC for the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,……,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arbitrary additional block, can be constructed from m without knowing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secret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key. </a:t>
                </a:r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7" y="1258785"/>
                <a:ext cx="10228015" cy="5213268"/>
              </a:xfrm>
              <a:blipFill rotWithShape="0">
                <a:blip r:embed="rId2"/>
                <a:stretch>
                  <a:fillRect l="-1251" t="-2103" r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262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89066"/>
            <a:ext cx="6712918" cy="1078523"/>
          </a:xfrm>
        </p:spPr>
        <p:txBody>
          <a:bodyPr anchor="ctr"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 against Secret Prefix MACs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49" y="1009403"/>
            <a:ext cx="10162968" cy="50945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077" y="3308206"/>
            <a:ext cx="43815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26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89066"/>
            <a:ext cx="6712918" cy="1078523"/>
          </a:xfrm>
        </p:spPr>
        <p:txBody>
          <a:bodyPr anchor="ctr"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 against Secret Prefix MACs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377" y="1026490"/>
            <a:ext cx="7053200" cy="584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57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89066"/>
            <a:ext cx="5952898" cy="1078523"/>
          </a:xfrm>
        </p:spPr>
        <p:txBody>
          <a:bodyPr anchor="ctr"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Secret Suffix MACs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7" y="1258785"/>
                <a:ext cx="10228015" cy="521326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Assume: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 || 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 || 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|| 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||………………….|| 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algn="just"/>
                <a:endParaRPr lang="en-US" sz="2800" dirty="0"/>
              </a:p>
              <a:p>
                <a:pPr algn="just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width of Hash Function e.g. SHA-1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||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 ||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 ||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||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………………….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algn="just"/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a different weakness occurs here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Assume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Oscar is capable of constructing a collision in the hash function, i.e., he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ﬁnd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lvl="1" algn="just"/>
                <a:endParaRPr lang="en-US" sz="2800" i="1" dirty="0" smtClean="0"/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lvl="1" algn="just"/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7" y="1258785"/>
                <a:ext cx="10228015" cy="5213268"/>
              </a:xfrm>
              <a:blipFill rotWithShape="0">
                <a:blip r:embed="rId2"/>
                <a:stretch>
                  <a:fillRect l="-1251" t="-2103" r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097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4660</TotalTime>
  <Words>328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Lucida Calligraphy</vt:lpstr>
      <vt:lpstr>Times New Roman</vt:lpstr>
      <vt:lpstr>Office Theme</vt:lpstr>
      <vt:lpstr>MAC Functions  Message Authentication  Code</vt:lpstr>
      <vt:lpstr>MAC Functions</vt:lpstr>
      <vt:lpstr>MAC Functions</vt:lpstr>
      <vt:lpstr>Properties of MAC Functions</vt:lpstr>
      <vt:lpstr>MAC from HASH Function</vt:lpstr>
      <vt:lpstr>Secret Prefix MACs</vt:lpstr>
      <vt:lpstr>Attack against Secret Prefix MACs</vt:lpstr>
      <vt:lpstr>Attack against Secret Prefix MACs</vt:lpstr>
      <vt:lpstr>Secret Suffix MACs</vt:lpstr>
      <vt:lpstr>H-MAC</vt:lpstr>
      <vt:lpstr>H-MAC</vt:lpstr>
      <vt:lpstr>H-MAC</vt:lpstr>
      <vt:lpstr>Key Establishment</vt:lpstr>
      <vt:lpstr>Key Distribution</vt:lpstr>
      <vt:lpstr>Key Distribution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Block Cipher</dc:title>
  <dc:creator>User</dc:creator>
  <cp:lastModifiedBy>User</cp:lastModifiedBy>
  <cp:revision>130</cp:revision>
  <dcterms:created xsi:type="dcterms:W3CDTF">2020-03-16T18:42:24Z</dcterms:created>
  <dcterms:modified xsi:type="dcterms:W3CDTF">2020-04-25T10:35:52Z</dcterms:modified>
</cp:coreProperties>
</file>