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8" r:id="rId14"/>
    <p:sldId id="267" r:id="rId15"/>
    <p:sldId id="269" r:id="rId16"/>
    <p:sldId id="270" r:id="rId17"/>
    <p:sldId id="271" r:id="rId18"/>
    <p:sldId id="272" r:id="rId19"/>
    <p:sldId id="275" r:id="rId20"/>
    <p:sldId id="276" r:id="rId21"/>
    <p:sldId id="277" r:id="rId22"/>
    <p:sldId id="278" r:id="rId23"/>
    <p:sldId id="279" r:id="rId24"/>
    <p:sldId id="280" r:id="rId25"/>
    <p:sldId id="281" r:id="rId26"/>
    <p:sldId id="282"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0" d="100"/>
          <a:sy n="70" d="100"/>
        </p:scale>
        <p:origin x="78"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06057A-6E52-4D5C-AB56-5B116B4B0948}"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405933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6057A-6E52-4D5C-AB56-5B116B4B0948}"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2195865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6057A-6E52-4D5C-AB56-5B116B4B0948}"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245390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06057A-6E52-4D5C-AB56-5B116B4B0948}"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372672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06057A-6E52-4D5C-AB56-5B116B4B0948}"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410790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06057A-6E52-4D5C-AB56-5B116B4B0948}"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1860148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06057A-6E52-4D5C-AB56-5B116B4B0948}"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192355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06057A-6E52-4D5C-AB56-5B116B4B0948}"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188902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057A-6E52-4D5C-AB56-5B116B4B0948}"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389426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6057A-6E52-4D5C-AB56-5B116B4B0948}"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3276278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06057A-6E52-4D5C-AB56-5B116B4B0948}"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78814-3C4A-4371-9670-022A938AAC74}" type="slidenum">
              <a:rPr lang="en-US" smtClean="0"/>
              <a:t>‹#›</a:t>
            </a:fld>
            <a:endParaRPr lang="en-US"/>
          </a:p>
        </p:txBody>
      </p:sp>
    </p:spTree>
    <p:extLst>
      <p:ext uri="{BB962C8B-B14F-4D97-AF65-F5344CB8AC3E}">
        <p14:creationId xmlns:p14="http://schemas.microsoft.com/office/powerpoint/2010/main" val="194883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057A-6E52-4D5C-AB56-5B116B4B0948}" type="datetimeFigureOut">
              <a:rPr lang="en-US" smtClean="0"/>
              <a:t>10/13/2020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78814-3C4A-4371-9670-022A938AAC74}" type="slidenum">
              <a:rPr lang="en-US" smtClean="0"/>
              <a:t>‹#›</a:t>
            </a:fld>
            <a:endParaRPr lang="en-US"/>
          </a:p>
        </p:txBody>
      </p:sp>
    </p:spTree>
    <p:extLst>
      <p:ext uri="{BB962C8B-B14F-4D97-AF65-F5344CB8AC3E}">
        <p14:creationId xmlns:p14="http://schemas.microsoft.com/office/powerpoint/2010/main" val="1321128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rive.google.com/drive/folders/1vs9oXRkoNj5XMtsOvKqi_547xvrfxQz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Asymmetric Cryptography</a:t>
            </a:r>
            <a:endParaRPr lang="en-US" dirty="0"/>
          </a:p>
        </p:txBody>
      </p:sp>
      <p:sp>
        <p:nvSpPr>
          <p:cNvPr id="3" name="Subtitle 2"/>
          <p:cNvSpPr>
            <a:spLocks noGrp="1"/>
          </p:cNvSpPr>
          <p:nvPr>
            <p:ph type="subTitle" idx="1"/>
          </p:nvPr>
        </p:nvSpPr>
        <p:spPr>
          <a:xfrm>
            <a:off x="1523999" y="3602038"/>
            <a:ext cx="9500755" cy="1655762"/>
          </a:xfrm>
        </p:spPr>
        <p:txBody>
          <a:bodyPr>
            <a:normAutofit fontScale="92500" lnSpcReduction="20000"/>
          </a:bodyPr>
          <a:lstStyle/>
          <a:p>
            <a:r>
              <a:rPr lang="en-US" dirty="0" smtClean="0"/>
              <a:t>Public key cryptography</a:t>
            </a:r>
          </a:p>
          <a:p>
            <a:r>
              <a:rPr lang="en-US" dirty="0" smtClean="0"/>
              <a:t>Pair key cryptography</a:t>
            </a:r>
          </a:p>
          <a:p>
            <a:r>
              <a:rPr lang="en-US" dirty="0" smtClean="0"/>
              <a:t>Public-Private key cryptosystem</a:t>
            </a:r>
          </a:p>
          <a:p>
            <a:r>
              <a:rPr lang="en-US" dirty="0" smtClean="0"/>
              <a:t>Video Lectures </a:t>
            </a:r>
            <a:r>
              <a:rPr lang="en-US" smtClean="0"/>
              <a:t>Available at </a:t>
            </a:r>
            <a:r>
              <a:rPr lang="en-US" dirty="0">
                <a:hlinkClick r:id="rId2"/>
              </a:rPr>
              <a:t>https://drive.google.com/drive/folders/1vs9oXRkoNj5XMtsOvKqi_547xvrfxQzl</a:t>
            </a:r>
            <a:endParaRPr lang="en-US" dirty="0" smtClean="0"/>
          </a:p>
        </p:txBody>
      </p:sp>
    </p:spTree>
    <p:extLst>
      <p:ext uri="{BB962C8B-B14F-4D97-AF65-F5344CB8AC3E}">
        <p14:creationId xmlns:p14="http://schemas.microsoft.com/office/powerpoint/2010/main" val="65946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Facts about RSA Algorithm</a:t>
            </a:r>
            <a:endParaRPr lang="en-US" dirty="0"/>
          </a:p>
        </p:txBody>
      </p:sp>
      <p:sp>
        <p:nvSpPr>
          <p:cNvPr id="3" name="Subtitle 2"/>
          <p:cNvSpPr>
            <a:spLocks noGrp="1"/>
          </p:cNvSpPr>
          <p:nvPr>
            <p:ph idx="1"/>
          </p:nvPr>
        </p:nvSpPr>
        <p:spPr>
          <a:xfrm>
            <a:off x="838200" y="2085903"/>
            <a:ext cx="10515600" cy="2860169"/>
          </a:xfrm>
        </p:spPr>
        <p:txBody>
          <a:bodyPr>
            <a:normAutofit/>
          </a:bodyPr>
          <a:lstStyle/>
          <a:p>
            <a:r>
              <a:rPr lang="en-US" dirty="0" smtClean="0"/>
              <a:t>Invented in 1977, by</a:t>
            </a:r>
          </a:p>
          <a:p>
            <a:r>
              <a:rPr lang="en-US" dirty="0" smtClean="0"/>
              <a:t>Ronald </a:t>
            </a:r>
            <a:r>
              <a:rPr lang="en-US" sz="3600" dirty="0" err="1" smtClean="0">
                <a:solidFill>
                  <a:srgbClr val="FF0000"/>
                </a:solidFill>
              </a:rPr>
              <a:t>R</a:t>
            </a:r>
            <a:r>
              <a:rPr lang="en-US" dirty="0" err="1" smtClean="0"/>
              <a:t>ivest</a:t>
            </a:r>
            <a:r>
              <a:rPr lang="en-US" dirty="0" smtClean="0"/>
              <a:t>, </a:t>
            </a:r>
            <a:r>
              <a:rPr lang="en-US" dirty="0" err="1" smtClean="0"/>
              <a:t>Adi</a:t>
            </a:r>
            <a:r>
              <a:rPr lang="en-US" dirty="0" smtClean="0"/>
              <a:t> </a:t>
            </a:r>
            <a:r>
              <a:rPr lang="en-US" sz="3600" dirty="0" smtClean="0">
                <a:solidFill>
                  <a:srgbClr val="FF0000"/>
                </a:solidFill>
              </a:rPr>
              <a:t>S</a:t>
            </a:r>
            <a:r>
              <a:rPr lang="en-US" dirty="0" smtClean="0"/>
              <a:t>hamir and Leonard </a:t>
            </a:r>
            <a:r>
              <a:rPr lang="en-US" sz="3600" dirty="0" err="1" smtClean="0">
                <a:solidFill>
                  <a:srgbClr val="FF0000"/>
                </a:solidFill>
              </a:rPr>
              <a:t>A</a:t>
            </a:r>
            <a:r>
              <a:rPr lang="en-US" dirty="0" err="1" smtClean="0"/>
              <a:t>dleman</a:t>
            </a:r>
            <a:r>
              <a:rPr lang="en-US" dirty="0" smtClean="0"/>
              <a:t>.</a:t>
            </a:r>
          </a:p>
          <a:p>
            <a:r>
              <a:rPr lang="en-US" dirty="0" smtClean="0"/>
              <a:t>Covers 70% of Internet Application</a:t>
            </a:r>
          </a:p>
          <a:p>
            <a:r>
              <a:rPr lang="en-US" dirty="0" smtClean="0"/>
              <a:t>Patent in USA until 2000</a:t>
            </a:r>
            <a:endParaRPr lang="en-US" dirty="0"/>
          </a:p>
        </p:txBody>
      </p:sp>
    </p:spTree>
    <p:extLst>
      <p:ext uri="{BB962C8B-B14F-4D97-AF65-F5344CB8AC3E}">
        <p14:creationId xmlns:p14="http://schemas.microsoft.com/office/powerpoint/2010/main" val="162159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Key Generation.</a:t>
            </a:r>
            <a:endParaRPr lang="en-US" dirty="0"/>
          </a:p>
        </p:txBody>
      </p:sp>
      <p:sp>
        <p:nvSpPr>
          <p:cNvPr id="3" name="Subtitle 2"/>
          <p:cNvSpPr>
            <a:spLocks noGrp="1"/>
          </p:cNvSpPr>
          <p:nvPr>
            <p:ph idx="1"/>
          </p:nvPr>
        </p:nvSpPr>
        <p:spPr>
          <a:xfrm>
            <a:off x="838200" y="2085903"/>
            <a:ext cx="10515600" cy="4252552"/>
          </a:xfrm>
        </p:spPr>
        <p:txBody>
          <a:bodyPr>
            <a:normAutofit/>
          </a:bodyPr>
          <a:lstStyle/>
          <a:p>
            <a:pPr marL="0" indent="0">
              <a:buNone/>
            </a:pPr>
            <a:r>
              <a:rPr lang="en-US" dirty="0"/>
              <a:t>Alice                                                 </a:t>
            </a:r>
            <a:r>
              <a:rPr lang="en-US" dirty="0" smtClean="0"/>
              <a:t>                             Bob</a:t>
            </a:r>
          </a:p>
          <a:p>
            <a:pPr marL="0" indent="0">
              <a:buNone/>
            </a:pPr>
            <a:r>
              <a:rPr lang="en-US" dirty="0" smtClean="0"/>
              <a:t>                                                                                       </a:t>
            </a:r>
            <a:r>
              <a:rPr lang="en-US" dirty="0" err="1" smtClean="0"/>
              <a:t>K</a:t>
            </a:r>
            <a:r>
              <a:rPr lang="en-US" baseline="-25000" dirty="0" err="1" smtClean="0"/>
              <a:t>Pub</a:t>
            </a:r>
            <a:r>
              <a:rPr lang="en-US" baseline="-25000" dirty="0" smtClean="0"/>
              <a:t>, </a:t>
            </a:r>
            <a:r>
              <a:rPr lang="en-US" dirty="0" err="1" smtClean="0"/>
              <a:t>K</a:t>
            </a:r>
            <a:r>
              <a:rPr lang="en-US" baseline="-25000" dirty="0" err="1" smtClean="0"/>
              <a:t>Pr</a:t>
            </a:r>
            <a:endParaRPr lang="en-US" baseline="-25000" dirty="0" smtClean="0"/>
          </a:p>
          <a:p>
            <a:pPr marL="0" indent="0">
              <a:buNone/>
            </a:pPr>
            <a:r>
              <a:rPr lang="en-US" dirty="0" smtClean="0"/>
              <a:t>Y</a:t>
            </a:r>
            <a:r>
              <a:rPr lang="en-US" baseline="-25000" dirty="0" smtClean="0"/>
              <a:t> = </a:t>
            </a:r>
            <a:r>
              <a:rPr lang="en-US" dirty="0" err="1" smtClean="0"/>
              <a:t>e</a:t>
            </a:r>
            <a:r>
              <a:rPr lang="en-US" baseline="-25000" dirty="0" err="1" smtClean="0"/>
              <a:t>K</a:t>
            </a:r>
            <a:r>
              <a:rPr lang="en-US" sz="2000" b="1" baseline="-25000" dirty="0" err="1" smtClean="0"/>
              <a:t>Pub</a:t>
            </a:r>
            <a:r>
              <a:rPr lang="en-US" dirty="0" smtClean="0"/>
              <a:t>(X)</a:t>
            </a:r>
            <a:r>
              <a:rPr lang="en-US" dirty="0"/>
              <a:t> </a:t>
            </a:r>
            <a:r>
              <a:rPr lang="en-US" dirty="0" smtClean="0"/>
              <a:t>                                                                    X</a:t>
            </a:r>
            <a:r>
              <a:rPr lang="en-US" baseline="-25000" dirty="0" smtClean="0"/>
              <a:t> </a:t>
            </a:r>
            <a:r>
              <a:rPr lang="en-US" baseline="-25000" dirty="0"/>
              <a:t>= </a:t>
            </a:r>
            <a:r>
              <a:rPr lang="en-US" dirty="0"/>
              <a:t>e</a:t>
            </a:r>
            <a:r>
              <a:rPr lang="en-US" baseline="30000" dirty="0"/>
              <a:t>-1</a:t>
            </a:r>
            <a:r>
              <a:rPr lang="en-US" baseline="-25000" dirty="0"/>
              <a:t>K</a:t>
            </a:r>
            <a:r>
              <a:rPr lang="en-US" b="1" baseline="-25000" dirty="0"/>
              <a:t>Pr</a:t>
            </a:r>
            <a:r>
              <a:rPr lang="en-US" dirty="0"/>
              <a:t>(Y</a:t>
            </a:r>
            <a:r>
              <a:rPr lang="en-US" dirty="0" smtClean="0"/>
              <a:t>)</a:t>
            </a:r>
          </a:p>
          <a:p>
            <a:pPr marL="0" indent="0">
              <a:buNone/>
            </a:pPr>
            <a:endParaRPr lang="en-US" dirty="0"/>
          </a:p>
          <a:p>
            <a:pPr marL="0" indent="0">
              <a:buNone/>
            </a:pPr>
            <a:r>
              <a:rPr lang="en-US" dirty="0" smtClean="0"/>
              <a:t>Unlike symmetric algorithms (AES, 3DES), public key algorithms require computation of pair keys (i.e. </a:t>
            </a:r>
            <a:r>
              <a:rPr lang="en-US" dirty="0" err="1" smtClean="0"/>
              <a:t>K</a:t>
            </a:r>
            <a:r>
              <a:rPr lang="en-US" baseline="-25000" dirty="0" err="1" smtClean="0"/>
              <a:t>Pub</a:t>
            </a:r>
            <a:r>
              <a:rPr lang="en-US" baseline="-25000" dirty="0" smtClean="0"/>
              <a:t>, </a:t>
            </a:r>
            <a:r>
              <a:rPr lang="en-US" dirty="0" err="1" smtClean="0"/>
              <a:t>K</a:t>
            </a:r>
            <a:r>
              <a:rPr lang="en-US" baseline="-25000" dirty="0" err="1" smtClean="0"/>
              <a:t>Pr</a:t>
            </a:r>
            <a:r>
              <a:rPr lang="en-US" baseline="-25000" dirty="0" smtClean="0"/>
              <a:t> </a:t>
            </a:r>
            <a:r>
              <a:rPr lang="en-US" dirty="0" smtClean="0"/>
              <a:t>)</a:t>
            </a:r>
          </a:p>
          <a:p>
            <a:pPr marL="0" indent="0">
              <a:buNone/>
            </a:pPr>
            <a:r>
              <a:rPr lang="en-US" dirty="0" smtClean="0"/>
              <a:t>Need Prime numbers computation.</a:t>
            </a:r>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p:cxnSp>
        <p:nvCxnSpPr>
          <p:cNvPr id="5" name="Straight Arrow Connector 4"/>
          <p:cNvCxnSpPr/>
          <p:nvPr/>
        </p:nvCxnSpPr>
        <p:spPr>
          <a:xfrm flipH="1" flipV="1">
            <a:off x="2483427" y="2752930"/>
            <a:ext cx="5205846" cy="7339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499266" y="2383598"/>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K</a:t>
            </a:r>
            <a:r>
              <a:rPr lang="en-US" baseline="-25000" dirty="0" err="1" smtClean="0"/>
              <a:t>Pub</a:t>
            </a:r>
            <a:endParaRPr lang="en-US" dirty="0"/>
          </a:p>
        </p:txBody>
      </p:sp>
      <p:cxnSp>
        <p:nvCxnSpPr>
          <p:cNvPr id="8" name="Straight Arrow Connector 7"/>
          <p:cNvCxnSpPr/>
          <p:nvPr/>
        </p:nvCxnSpPr>
        <p:spPr>
          <a:xfrm>
            <a:off x="2545772" y="3309505"/>
            <a:ext cx="5112328" cy="6754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499266" y="2929782"/>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a:t>
            </a:r>
            <a:endParaRPr lang="en-US" dirty="0"/>
          </a:p>
        </p:txBody>
      </p:sp>
    </p:spTree>
    <p:extLst>
      <p:ext uri="{BB962C8B-B14F-4D97-AF65-F5344CB8AC3E}">
        <p14:creationId xmlns:p14="http://schemas.microsoft.com/office/powerpoint/2010/main" val="145688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Key Generation.</a:t>
            </a:r>
            <a:endParaRPr lang="en-US" dirty="0"/>
          </a:p>
        </p:txBody>
      </p:sp>
      <p:sp>
        <p:nvSpPr>
          <p:cNvPr id="3" name="Subtitle 2"/>
          <p:cNvSpPr>
            <a:spLocks noGrp="1"/>
          </p:cNvSpPr>
          <p:nvPr>
            <p:ph idx="1"/>
          </p:nvPr>
        </p:nvSpPr>
        <p:spPr>
          <a:xfrm>
            <a:off x="838199" y="1431276"/>
            <a:ext cx="10758055" cy="5011088"/>
          </a:xfrm>
        </p:spPr>
        <p:txBody>
          <a:bodyPr>
            <a:normAutofit/>
          </a:bodyPr>
          <a:lstStyle/>
          <a:p>
            <a:pPr marL="514350" indent="-514350">
              <a:buFont typeface="+mj-lt"/>
              <a:buAutoNum type="arabicPeriod"/>
            </a:pPr>
            <a:r>
              <a:rPr lang="en-US" dirty="0" smtClean="0"/>
              <a:t>Choose two large prime numbers   </a:t>
            </a:r>
            <a:r>
              <a:rPr lang="en-US" dirty="0" smtClean="0">
                <a:solidFill>
                  <a:srgbClr val="FF0000"/>
                </a:solidFill>
              </a:rPr>
              <a:t>p</a:t>
            </a:r>
            <a:r>
              <a:rPr lang="en-US" dirty="0" smtClean="0"/>
              <a:t> and </a:t>
            </a:r>
            <a:r>
              <a:rPr lang="en-US" dirty="0" smtClean="0">
                <a:solidFill>
                  <a:srgbClr val="FF0000"/>
                </a:solidFill>
              </a:rPr>
              <a:t>q</a:t>
            </a:r>
            <a:r>
              <a:rPr lang="en-US" dirty="0" smtClean="0"/>
              <a:t>.</a:t>
            </a:r>
          </a:p>
          <a:p>
            <a:pPr marL="514350" indent="-514350">
              <a:buFont typeface="+mj-lt"/>
              <a:buAutoNum type="arabicPeriod"/>
            </a:pPr>
            <a:r>
              <a:rPr lang="en-US" dirty="0" smtClean="0"/>
              <a:t>Calculate n = </a:t>
            </a:r>
            <a:r>
              <a:rPr lang="en-US" dirty="0" err="1" smtClean="0"/>
              <a:t>p.q</a:t>
            </a:r>
            <a:endParaRPr lang="en-US" dirty="0" smtClean="0"/>
          </a:p>
          <a:p>
            <a:pPr marL="514350" indent="-514350">
              <a:buFont typeface="+mj-lt"/>
              <a:buAutoNum type="arabicPeriod"/>
            </a:pPr>
            <a:r>
              <a:rPr lang="en-US" dirty="0" smtClean="0"/>
              <a:t>Calculate ɸ(n) = (p-1).(q-1)</a:t>
            </a:r>
          </a:p>
          <a:p>
            <a:pPr marL="514350" indent="-514350">
              <a:buFont typeface="+mj-lt"/>
              <a:buAutoNum type="arabicPeriod"/>
            </a:pPr>
            <a:r>
              <a:rPr lang="en-US" dirty="0" smtClean="0"/>
              <a:t>Choose </a:t>
            </a:r>
            <a:r>
              <a:rPr lang="en-US" dirty="0" err="1" smtClean="0"/>
              <a:t>K</a:t>
            </a:r>
            <a:r>
              <a:rPr lang="en-US" baseline="-25000" dirty="0" err="1" smtClean="0"/>
              <a:t>Pub</a:t>
            </a:r>
            <a:r>
              <a:rPr lang="en-US" dirty="0" smtClean="0"/>
              <a:t> = e </a:t>
            </a:r>
            <a:r>
              <a:rPr lang="az-Cyrl-AZ" dirty="0" smtClean="0"/>
              <a:t>Є</a:t>
            </a:r>
            <a:r>
              <a:rPr lang="en-US" dirty="0" smtClean="0"/>
              <a:t> {2,3,… … … .., ɸ(n)-1} , </a:t>
            </a:r>
          </a:p>
          <a:p>
            <a:pPr marL="457200" lvl="1" indent="0">
              <a:buNone/>
            </a:pPr>
            <a:r>
              <a:rPr lang="en-US" dirty="0" smtClean="0"/>
              <a:t>                               such that GCD (e, ɸ(n)) = 1</a:t>
            </a:r>
          </a:p>
          <a:p>
            <a:pPr marL="514350" indent="-514350">
              <a:buFont typeface="+mj-lt"/>
              <a:buAutoNum type="arabicPeriod"/>
            </a:pPr>
            <a:r>
              <a:rPr lang="en-US" dirty="0" smtClean="0"/>
              <a:t>Compute </a:t>
            </a:r>
            <a:r>
              <a:rPr lang="en-US" dirty="0" err="1" smtClean="0"/>
              <a:t>K</a:t>
            </a:r>
            <a:r>
              <a:rPr lang="en-US" baseline="-25000" dirty="0" err="1" smtClean="0"/>
              <a:t>Pr</a:t>
            </a:r>
            <a:r>
              <a:rPr lang="en-US" dirty="0" smtClean="0"/>
              <a:t> = d</a:t>
            </a:r>
          </a:p>
          <a:p>
            <a:pPr marL="457200" lvl="1" indent="0">
              <a:buNone/>
            </a:pPr>
            <a:r>
              <a:rPr lang="en-US" dirty="0" smtClean="0"/>
              <a:t>                                such that  </a:t>
            </a:r>
            <a:r>
              <a:rPr lang="en-US" dirty="0" err="1" smtClean="0"/>
              <a:t>e.d</a:t>
            </a:r>
            <a:r>
              <a:rPr lang="en-US" dirty="0" smtClean="0"/>
              <a:t> = 1 mod ɸ(n)  -&gt; e and d are inverse of each other </a:t>
            </a:r>
          </a:p>
          <a:p>
            <a:pPr marL="514350" indent="-514350">
              <a:buFont typeface="+mj-lt"/>
              <a:buAutoNum type="arabicPeriod"/>
            </a:pPr>
            <a:r>
              <a:rPr lang="en-US" dirty="0" err="1" smtClean="0"/>
              <a:t>K</a:t>
            </a:r>
            <a:r>
              <a:rPr lang="en-US" baseline="-25000" dirty="0" err="1" smtClean="0"/>
              <a:t>Pub</a:t>
            </a:r>
            <a:r>
              <a:rPr lang="en-US" dirty="0" smtClean="0"/>
              <a:t> = (</a:t>
            </a:r>
            <a:r>
              <a:rPr lang="en-US" dirty="0" err="1" smtClean="0"/>
              <a:t>n,e</a:t>
            </a:r>
            <a:r>
              <a:rPr lang="en-US" dirty="0" smtClean="0"/>
              <a:t>)  and </a:t>
            </a:r>
            <a:r>
              <a:rPr lang="en-US" dirty="0" err="1" smtClean="0"/>
              <a:t>K</a:t>
            </a:r>
            <a:r>
              <a:rPr lang="en-US" baseline="-25000" dirty="0" err="1" smtClean="0"/>
              <a:t>Pr</a:t>
            </a:r>
            <a:r>
              <a:rPr lang="en-US" dirty="0" smtClean="0"/>
              <a:t> = d.</a:t>
            </a:r>
          </a:p>
          <a:p>
            <a:pPr marL="0" indent="0">
              <a:buNone/>
            </a:pPr>
            <a:r>
              <a:rPr lang="en-US" baseline="-25000" dirty="0" smtClean="0"/>
              <a:t>  </a:t>
            </a:r>
            <a:endParaRPr lang="en-US" dirty="0" smtClean="0"/>
          </a:p>
          <a:p>
            <a:pPr marL="514350" indent="-514350">
              <a:buFont typeface="+mj-lt"/>
              <a:buAutoNum type="arabicPeriod"/>
            </a:pPr>
            <a:endParaRPr lang="en-US" dirty="0" smtClean="0"/>
          </a:p>
          <a:p>
            <a:pPr marL="0" indent="0">
              <a:buNone/>
            </a:pPr>
            <a:endParaRPr lang="en-US" dirty="0" smtClean="0">
              <a:solidFill>
                <a:srgbClr val="FF0000"/>
              </a:solidFill>
            </a:endParaRPr>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2225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Encryption and Decryption.</a:t>
            </a:r>
            <a:endParaRPr lang="en-US" dirty="0"/>
          </a:p>
        </p:txBody>
      </p:sp>
      <mc:AlternateContent xmlns:mc="http://schemas.openxmlformats.org/markup-compatibility/2006" xmlns:a14="http://schemas.microsoft.com/office/drawing/2010/main">
        <mc:Choice Requires="a14">
          <p:sp>
            <p:nvSpPr>
              <p:cNvPr id="3" name="Subtitle 2"/>
              <p:cNvSpPr>
                <a:spLocks noGrp="1"/>
              </p:cNvSpPr>
              <p:nvPr>
                <p:ph idx="1"/>
              </p:nvPr>
            </p:nvSpPr>
            <p:spPr>
              <a:xfrm>
                <a:off x="838199" y="1576750"/>
                <a:ext cx="10758055" cy="5011088"/>
              </a:xfrm>
            </p:spPr>
            <p:txBody>
              <a:bodyPr>
                <a:normAutofit/>
              </a:bodyPr>
              <a:lstStyle/>
              <a:p>
                <a:pPr marL="0" indent="0">
                  <a:buNone/>
                </a:pPr>
                <a:r>
                  <a:rPr lang="en-US" dirty="0" smtClean="0"/>
                  <a:t>Given  </a:t>
                </a:r>
                <a:r>
                  <a:rPr lang="en-US" dirty="0" err="1" smtClean="0"/>
                  <a:t>K</a:t>
                </a:r>
                <a:r>
                  <a:rPr lang="en-US" baseline="-25000" dirty="0" err="1" smtClean="0"/>
                  <a:t>Pub</a:t>
                </a:r>
                <a:r>
                  <a:rPr lang="en-US" dirty="0" smtClean="0"/>
                  <a:t> = (</a:t>
                </a:r>
                <a:r>
                  <a:rPr lang="en-US" dirty="0" err="1" smtClean="0"/>
                  <a:t>n,e</a:t>
                </a:r>
                <a:r>
                  <a:rPr lang="en-US" dirty="0" smtClean="0"/>
                  <a:t>) </a:t>
                </a:r>
              </a:p>
              <a:p>
                <a:pPr marL="0" indent="0">
                  <a:buNone/>
                </a:pPr>
                <a:r>
                  <a:rPr lang="en-US" dirty="0" smtClean="0"/>
                  <a:t>Encryption Function is given as under:</a:t>
                </a:r>
              </a:p>
              <a:p>
                <a:pPr marL="0" indent="0">
                  <a:buNone/>
                </a:pPr>
                <a:r>
                  <a:rPr lang="en-US" dirty="0" smtClean="0"/>
                  <a:t>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 </m:t>
                    </m:r>
                    <m:r>
                      <a:rPr lang="en-US" i="1">
                        <a:latin typeface="Cambria Math" panose="02040503050406030204" pitchFamily="18" charset="0"/>
                      </a:rPr>
                      <m:t>𝑒</m:t>
                    </m:r>
                  </m:oMath>
                </a14:m>
                <a:r>
                  <a:rPr lang="en-US" b="1" baseline="-25000" dirty="0" smtClean="0"/>
                  <a:t>K</a:t>
                </a:r>
                <a:r>
                  <a:rPr lang="en-US" sz="2400" baseline="-25000" dirty="0" err="1" smtClean="0"/>
                  <a:t>p</a:t>
                </a:r>
                <a:r>
                  <a:rPr lang="en-US" sz="2400" baseline="-25000" dirty="0" smtClean="0"/>
                  <a:t>ub</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𝑒</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a:p>
              <a:p>
                <a:pPr marL="514350" indent="-514350">
                  <a:buFont typeface="+mj-lt"/>
                  <a:buAutoNum type="arabicPeriod"/>
                </a:pPr>
                <a:endParaRPr lang="en-US" dirty="0" smtClean="0"/>
              </a:p>
              <a:p>
                <a:pPr marL="0" indent="0">
                  <a:buNone/>
                </a:pPr>
                <a:r>
                  <a:rPr lang="en-US" dirty="0" smtClean="0"/>
                  <a:t>Given  </a:t>
                </a:r>
                <a:r>
                  <a:rPr lang="en-US" dirty="0" err="1" smtClean="0"/>
                  <a:t>K</a:t>
                </a:r>
                <a:r>
                  <a:rPr lang="en-US" baseline="-25000" dirty="0" err="1" smtClean="0"/>
                  <a:t>Pr</a:t>
                </a:r>
                <a:r>
                  <a:rPr lang="en-US" dirty="0" smtClean="0"/>
                  <a:t> = (d) </a:t>
                </a:r>
              </a:p>
              <a:p>
                <a:pPr marL="0" indent="0">
                  <a:buNone/>
                </a:pPr>
                <a:r>
                  <a:rPr lang="en-US" dirty="0" smtClean="0"/>
                  <a:t>Decryption Function is given as under:</a:t>
                </a:r>
              </a:p>
              <a:p>
                <a:pPr marL="0" indent="0">
                  <a:buNone/>
                </a:pPr>
                <a:r>
                  <a:rPr lang="en-US" dirty="0" smtClean="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 </m:t>
                    </m:r>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−1</m:t>
                        </m:r>
                      </m:sup>
                    </m:sSup>
                  </m:oMath>
                </a14:m>
                <a:r>
                  <a:rPr lang="en-US" b="1" baseline="-25000" dirty="0" smtClean="0"/>
                  <a:t>K</a:t>
                </a:r>
                <a:r>
                  <a:rPr lang="en-US" sz="2400" baseline="-25000" dirty="0" smtClean="0"/>
                  <a:t>pr</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𝑌</m:t>
                        </m:r>
                      </m:e>
                    </m:d>
                    <m:r>
                      <a:rPr lang="en-US" i="1">
                        <a:latin typeface="Cambria Math" panose="02040503050406030204" pitchFamily="18" charset="0"/>
                      </a:rPr>
                      <m:t>= </m:t>
                    </m:r>
                    <m:sSup>
                      <m:sSupPr>
                        <m:ctrlPr>
                          <a:rPr lang="en-US" i="1">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𝑑</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a14:m>
                <a:endParaRPr lang="en-US" dirty="0"/>
              </a:p>
              <a:p>
                <a:pPr marL="0" indent="0">
                  <a:buNone/>
                </a:pPr>
                <a:endParaRPr lang="en-US" dirty="0" smtClean="0"/>
              </a:p>
              <a:p>
                <a:pPr marL="514350" indent="-514350">
                  <a:buFont typeface="+mj-lt"/>
                  <a:buAutoNum type="arabicPeriod"/>
                </a:pPr>
                <a:endParaRPr lang="en-US" dirty="0" smtClean="0"/>
              </a:p>
              <a:p>
                <a:pPr marL="0" indent="0">
                  <a:buNone/>
                </a:pPr>
                <a:endParaRPr lang="en-US" dirty="0" smtClean="0">
                  <a:solidFill>
                    <a:srgbClr val="FF0000"/>
                  </a:solidFill>
                </a:endParaRPr>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idx="1"/>
              </p:nvPr>
            </p:nvSpPr>
            <p:spPr>
              <a:xfrm>
                <a:off x="838199" y="1576750"/>
                <a:ext cx="10758055" cy="5011088"/>
              </a:xfrm>
              <a:blipFill rotWithShape="0">
                <a:blip r:embed="rId2"/>
                <a:stretch>
                  <a:fillRect l="-1133" t="-2068"/>
                </a:stretch>
              </a:blipFill>
            </p:spPr>
            <p:txBody>
              <a:bodyPr/>
              <a:lstStyle/>
              <a:p>
                <a:r>
                  <a:rPr lang="en-US">
                    <a:noFill/>
                  </a:rPr>
                  <a:t> </a:t>
                </a:r>
              </a:p>
            </p:txBody>
          </p:sp>
        </mc:Fallback>
      </mc:AlternateContent>
    </p:spTree>
    <p:extLst>
      <p:ext uri="{BB962C8B-B14F-4D97-AF65-F5344CB8AC3E}">
        <p14:creationId xmlns:p14="http://schemas.microsoft.com/office/powerpoint/2010/main" val="173142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Example.</a:t>
            </a:r>
            <a:endParaRPr lang="en-US" dirty="0"/>
          </a:p>
        </p:txBody>
      </p:sp>
      <p:sp>
        <p:nvSpPr>
          <p:cNvPr id="3" name="Subtitle 2"/>
          <p:cNvSpPr>
            <a:spLocks noGrp="1"/>
          </p:cNvSpPr>
          <p:nvPr>
            <p:ph sz="half" idx="1"/>
          </p:nvPr>
        </p:nvSpPr>
        <p:spPr/>
        <p:txBody>
          <a:bodyPr>
            <a:normAutofit/>
          </a:bodyPr>
          <a:lstStyle/>
          <a:p>
            <a:pPr marL="0" indent="0">
              <a:buNone/>
            </a:pPr>
            <a:r>
              <a:rPr lang="en-US" sz="2400" dirty="0" smtClean="0"/>
              <a:t>Alice</a:t>
            </a:r>
            <a:endParaRPr lang="en-US" dirty="0" smtClean="0"/>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p:sp>
        <p:nvSpPr>
          <p:cNvPr id="6" name="Content Placeholder 5"/>
          <p:cNvSpPr>
            <a:spLocks noGrp="1"/>
          </p:cNvSpPr>
          <p:nvPr>
            <p:ph sz="half" idx="2"/>
          </p:nvPr>
        </p:nvSpPr>
        <p:spPr>
          <a:xfrm>
            <a:off x="5829300" y="1825625"/>
            <a:ext cx="5524500" cy="4351338"/>
          </a:xfrm>
        </p:spPr>
        <p:txBody>
          <a:bodyPr/>
          <a:lstStyle/>
          <a:p>
            <a:pPr marL="0" indent="0">
              <a:buNone/>
            </a:pPr>
            <a:r>
              <a:rPr lang="en-US" sz="2400" dirty="0" smtClean="0"/>
              <a:t>Bob</a:t>
            </a:r>
          </a:p>
          <a:p>
            <a:pPr marL="514350" indent="-514350">
              <a:buAutoNum type="arabicParenR"/>
            </a:pPr>
            <a:r>
              <a:rPr lang="en-US" sz="2400" dirty="0" smtClean="0"/>
              <a:t>p = 3 and q = 11</a:t>
            </a:r>
          </a:p>
          <a:p>
            <a:pPr marL="514350" indent="-514350">
              <a:buAutoNum type="arabicParenR"/>
            </a:pPr>
            <a:r>
              <a:rPr lang="en-US" sz="2400" dirty="0" smtClean="0"/>
              <a:t>n = p . </a:t>
            </a:r>
            <a:r>
              <a:rPr lang="en-US" sz="2400" dirty="0"/>
              <a:t>q</a:t>
            </a:r>
            <a:r>
              <a:rPr lang="en-US" sz="2400" dirty="0" smtClean="0"/>
              <a:t> = 33</a:t>
            </a:r>
          </a:p>
          <a:p>
            <a:pPr marL="514350" indent="-514350">
              <a:buAutoNum type="arabicParenR"/>
            </a:pPr>
            <a:r>
              <a:rPr lang="en-US" sz="2400" dirty="0" smtClean="0"/>
              <a:t> ɸ(n) = (3-1).(11-1) = 20</a:t>
            </a:r>
          </a:p>
          <a:p>
            <a:pPr marL="514350" indent="-514350">
              <a:buAutoNum type="arabicParenR"/>
            </a:pPr>
            <a:r>
              <a:rPr lang="en-US" sz="2400" dirty="0" smtClean="0"/>
              <a:t>Choose e = 3</a:t>
            </a:r>
          </a:p>
          <a:p>
            <a:pPr marL="514350" indent="-514350">
              <a:buAutoNum type="arabicParenR"/>
            </a:pPr>
            <a:r>
              <a:rPr lang="en-US" sz="2400" dirty="0" smtClean="0"/>
              <a:t>d = 7</a:t>
            </a:r>
          </a:p>
          <a:p>
            <a:pPr marL="514350" indent="-514350">
              <a:buAutoNum type="arabicParenR"/>
            </a:pPr>
            <a:r>
              <a:rPr lang="en-US" sz="2400" dirty="0" err="1" smtClean="0"/>
              <a:t>K</a:t>
            </a:r>
            <a:r>
              <a:rPr lang="en-US" sz="2400" baseline="-25000" dirty="0" err="1" smtClean="0"/>
              <a:t>Pub</a:t>
            </a:r>
            <a:r>
              <a:rPr lang="en-US" sz="2400" dirty="0" smtClean="0"/>
              <a:t> = (</a:t>
            </a:r>
            <a:r>
              <a:rPr lang="en-US" sz="2400" dirty="0" err="1" smtClean="0"/>
              <a:t>n,e</a:t>
            </a:r>
            <a:r>
              <a:rPr lang="en-US" sz="2400" dirty="0" smtClean="0"/>
              <a:t>) = (33,3) ; </a:t>
            </a:r>
            <a:r>
              <a:rPr lang="en-US" sz="2400" baseline="-25000" dirty="0" smtClean="0"/>
              <a:t> </a:t>
            </a:r>
            <a:r>
              <a:rPr lang="en-US" sz="2400" dirty="0" err="1" smtClean="0"/>
              <a:t>K</a:t>
            </a:r>
            <a:r>
              <a:rPr lang="en-US" sz="2400" baseline="-25000" dirty="0" err="1" smtClean="0"/>
              <a:t>Pr</a:t>
            </a:r>
            <a:r>
              <a:rPr lang="en-US" sz="2400" dirty="0" smtClean="0"/>
              <a:t> = d = 7</a:t>
            </a:r>
          </a:p>
          <a:p>
            <a:pPr marL="0" indent="0">
              <a:buNone/>
            </a:pPr>
            <a:endParaRPr lang="en-US" dirty="0"/>
          </a:p>
        </p:txBody>
      </p:sp>
      <p:cxnSp>
        <p:nvCxnSpPr>
          <p:cNvPr id="5" name="Straight Arrow Connector 4"/>
          <p:cNvCxnSpPr/>
          <p:nvPr/>
        </p:nvCxnSpPr>
        <p:spPr>
          <a:xfrm flipH="1">
            <a:off x="1839190" y="5299365"/>
            <a:ext cx="4315693"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429000" y="4930033"/>
            <a:ext cx="1391728" cy="369332"/>
          </a:xfrm>
          <a:prstGeom prst="rect">
            <a:avLst/>
          </a:prstGeom>
          <a:noFill/>
        </p:spPr>
        <p:txBody>
          <a:bodyPr wrap="none" rtlCol="0">
            <a:spAutoFit/>
          </a:bodyPr>
          <a:lstStyle/>
          <a:p>
            <a:r>
              <a:rPr lang="en-US" dirty="0" smtClean="0"/>
              <a:t>(</a:t>
            </a:r>
            <a:r>
              <a:rPr lang="en-US" dirty="0" err="1" smtClean="0"/>
              <a:t>n,e</a:t>
            </a:r>
            <a:r>
              <a:rPr lang="en-US" dirty="0" smtClean="0"/>
              <a:t>) = (33,3)</a:t>
            </a:r>
            <a:endParaRPr lang="en-US" dirty="0"/>
          </a:p>
        </p:txBody>
      </p:sp>
    </p:spTree>
    <p:extLst>
      <p:ext uri="{BB962C8B-B14F-4D97-AF65-F5344CB8AC3E}">
        <p14:creationId xmlns:p14="http://schemas.microsoft.com/office/powerpoint/2010/main" val="76586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Example continued...</a:t>
            </a:r>
            <a:endParaRPr lang="en-US" dirty="0"/>
          </a:p>
        </p:txBody>
      </p:sp>
      <mc:AlternateContent xmlns:mc="http://schemas.openxmlformats.org/markup-compatibility/2006" xmlns:a14="http://schemas.microsoft.com/office/drawing/2010/main">
        <mc:Choice Requires="a14">
          <p:sp>
            <p:nvSpPr>
              <p:cNvPr id="3" name="Subtitle 2"/>
              <p:cNvSpPr>
                <a:spLocks noGrp="1"/>
              </p:cNvSpPr>
              <p:nvPr>
                <p:ph sz="half" idx="1"/>
              </p:nvPr>
            </p:nvSpPr>
            <p:spPr>
              <a:xfrm>
                <a:off x="838200" y="1825625"/>
                <a:ext cx="3120736" cy="4351338"/>
              </a:xfrm>
            </p:spPr>
            <p:txBody>
              <a:bodyPr>
                <a:normAutofit/>
              </a:bodyPr>
              <a:lstStyle/>
              <a:p>
                <a:pPr marL="0" indent="0">
                  <a:buNone/>
                </a:pPr>
                <a:r>
                  <a:rPr lang="en-US" sz="2400" dirty="0" smtClean="0"/>
                  <a:t>Alice</a:t>
                </a:r>
              </a:p>
              <a:p>
                <a:pPr marL="0" indent="0">
                  <a:buNone/>
                </a:pPr>
                <a:endParaRPr lang="en-US" sz="2400" dirty="0" smtClean="0"/>
              </a:p>
              <a:p>
                <a:pPr marL="0" indent="0">
                  <a:buNone/>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𝑋</m:t>
                      </m:r>
                      <m:r>
                        <a:rPr lang="en-US" sz="2400" i="1" smtClean="0">
                          <a:latin typeface="Cambria Math" panose="02040503050406030204" pitchFamily="18" charset="0"/>
                        </a:rPr>
                        <m:t>=4</m:t>
                      </m:r>
                    </m:oMath>
                  </m:oMathPara>
                </a14:m>
                <a:endParaRPr lang="en-US" sz="2400" dirty="0"/>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𝑋</m:t>
                          </m:r>
                        </m:e>
                        <m:sup>
                          <m:r>
                            <a:rPr lang="en-US" sz="2400" i="1">
                              <a:latin typeface="Cambria Math" panose="02040503050406030204" pitchFamily="18" charset="0"/>
                            </a:rPr>
                            <m:t>𝑒</m:t>
                          </m:r>
                        </m:sup>
                      </m:sSup>
                      <m:r>
                        <a:rPr lang="en-US" sz="2400" i="1">
                          <a:latin typeface="Cambria Math" panose="02040503050406030204" pitchFamily="18" charset="0"/>
                        </a:rPr>
                        <m:t> </m:t>
                      </m:r>
                      <m:r>
                        <a:rPr lang="en-US" sz="2400" i="1">
                          <a:latin typeface="Cambria Math" panose="02040503050406030204" pitchFamily="18" charset="0"/>
                        </a:rPr>
                        <m:t>𝑚𝑜𝑑</m:t>
                      </m:r>
                      <m:r>
                        <a:rPr lang="en-US" sz="2400" i="1">
                          <a:latin typeface="Cambria Math" panose="02040503050406030204" pitchFamily="18" charset="0"/>
                        </a:rPr>
                        <m:t> </m:t>
                      </m:r>
                      <m:r>
                        <a:rPr lang="en-US" sz="2400" i="1">
                          <a:latin typeface="Cambria Math" panose="02040503050406030204" pitchFamily="18" charset="0"/>
                        </a:rPr>
                        <m:t>𝑛</m:t>
                      </m:r>
                    </m:oMath>
                  </m:oMathPara>
                </a14:m>
                <a:endParaRPr lang="en-US" sz="2400" dirty="0"/>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4</m:t>
                          </m:r>
                        </m:e>
                        <m:sup>
                          <m:r>
                            <a:rPr lang="en-US" sz="2400" i="1">
                              <a:latin typeface="Cambria Math" panose="02040503050406030204" pitchFamily="18" charset="0"/>
                            </a:rPr>
                            <m:t>3</m:t>
                          </m:r>
                        </m:sup>
                      </m:sSup>
                      <m:r>
                        <a:rPr lang="en-US" sz="2400" i="1">
                          <a:latin typeface="Cambria Math" panose="02040503050406030204" pitchFamily="18" charset="0"/>
                        </a:rPr>
                        <m:t> </m:t>
                      </m:r>
                      <m:r>
                        <a:rPr lang="en-US" sz="2400" i="1">
                          <a:latin typeface="Cambria Math" panose="02040503050406030204" pitchFamily="18" charset="0"/>
                        </a:rPr>
                        <m:t>𝑚𝑜𝑑</m:t>
                      </m:r>
                      <m:r>
                        <a:rPr lang="en-US" sz="2400" i="1">
                          <a:latin typeface="Cambria Math" panose="02040503050406030204" pitchFamily="18" charset="0"/>
                        </a:rPr>
                        <m:t> 33</m:t>
                      </m:r>
                    </m:oMath>
                  </m:oMathPara>
                </a14:m>
                <a:endParaRPr lang="en-US" sz="2400" dirty="0"/>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=31</m:t>
                      </m:r>
                    </m:oMath>
                  </m:oMathPara>
                </a14:m>
                <a:endParaRPr lang="en-US" sz="2400" dirty="0"/>
              </a:p>
              <a:p>
                <a:pPr marL="0" indent="0">
                  <a:buNone/>
                </a:pPr>
                <a:endParaRPr lang="en-US" dirty="0" smtClean="0"/>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sz="half" idx="1"/>
              </p:nvPr>
            </p:nvSpPr>
            <p:spPr>
              <a:xfrm>
                <a:off x="838200" y="1825625"/>
                <a:ext cx="3120736" cy="4351338"/>
              </a:xfrm>
              <a:blipFill rotWithShape="0">
                <a:blip r:embed="rId2"/>
                <a:stretch>
                  <a:fillRect l="-3131"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7699666" y="1825625"/>
                <a:ext cx="4073236" cy="4351338"/>
              </a:xfrm>
            </p:spPr>
            <p:txBody>
              <a:bodyPr/>
              <a:lstStyle/>
              <a:p>
                <a:pPr marL="0" indent="0">
                  <a:buNone/>
                </a:pPr>
                <a:r>
                  <a:rPr lang="en-US" sz="2400" dirty="0" smtClean="0"/>
                  <a:t>Bob</a:t>
                </a:r>
              </a:p>
              <a:p>
                <a:pPr marL="0" indent="0">
                  <a:buNone/>
                </a:pPr>
                <a:r>
                  <a:rPr lang="en-US" sz="2400" dirty="0" err="1" smtClean="0"/>
                  <a:t>K</a:t>
                </a:r>
                <a:r>
                  <a:rPr lang="en-US" sz="2400" baseline="-25000" dirty="0" err="1" smtClean="0"/>
                  <a:t>Pub</a:t>
                </a:r>
                <a:r>
                  <a:rPr lang="en-US" sz="2400" dirty="0" smtClean="0"/>
                  <a:t> = (</a:t>
                </a:r>
                <a:r>
                  <a:rPr lang="en-US" sz="2400" dirty="0" err="1" smtClean="0"/>
                  <a:t>n,e</a:t>
                </a:r>
                <a:r>
                  <a:rPr lang="en-US" sz="2400" dirty="0" smtClean="0"/>
                  <a:t>) = (33,3) ; </a:t>
                </a:r>
                <a:r>
                  <a:rPr lang="en-US" sz="2400" baseline="-25000" dirty="0" smtClean="0"/>
                  <a:t> </a:t>
                </a:r>
                <a:r>
                  <a:rPr lang="en-US" sz="2400" dirty="0" err="1" smtClean="0"/>
                  <a:t>K</a:t>
                </a:r>
                <a:r>
                  <a:rPr lang="en-US" sz="2400" baseline="-25000" dirty="0" err="1" smtClean="0"/>
                  <a:t>Pr</a:t>
                </a:r>
                <a:r>
                  <a:rPr lang="en-US" sz="2400" dirty="0" smtClean="0"/>
                  <a:t> = d = 7</a:t>
                </a:r>
              </a:p>
              <a:p>
                <a:pPr marL="0" indent="0">
                  <a:buNone/>
                </a:pPr>
                <a:endParaRPr lang="en-US" sz="2400" dirty="0"/>
              </a:p>
              <a:p>
                <a:pPr marL="0" indent="0">
                  <a:buNone/>
                </a:pPr>
                <a:endParaRPr lang="en-US" sz="2400" dirty="0" smtClean="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=31</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𝑌</m:t>
                          </m:r>
                        </m:e>
                        <m:sup>
                          <m:r>
                            <a:rPr lang="en-US" i="1">
                              <a:latin typeface="Cambria Math" panose="02040503050406030204" pitchFamily="18" charset="0"/>
                            </a:rPr>
                            <m:t>𝑑</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𝑛</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31</m:t>
                          </m:r>
                        </m:e>
                        <m:sup>
                          <m:r>
                            <a:rPr lang="en-US" i="1">
                              <a:latin typeface="Cambria Math" panose="02040503050406030204" pitchFamily="18" charset="0"/>
                            </a:rPr>
                            <m:t>7</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33</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=4</m:t>
                      </m:r>
                    </m:oMath>
                  </m:oMathPara>
                </a14:m>
                <a:endParaRPr lang="en-US" dirty="0"/>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7699666" y="1825625"/>
                <a:ext cx="4073236" cy="4351338"/>
              </a:xfrm>
              <a:blipFill rotWithShape="0">
                <a:blip r:embed="rId3"/>
                <a:stretch>
                  <a:fillRect l="-2246" t="-1961" r="-1198"/>
                </a:stretch>
              </a:blipFill>
            </p:spPr>
            <p:txBody>
              <a:bodyPr/>
              <a:lstStyle/>
              <a:p>
                <a:r>
                  <a:rPr lang="en-US">
                    <a:noFill/>
                  </a:rPr>
                  <a:t> </a:t>
                </a:r>
              </a:p>
            </p:txBody>
          </p:sp>
        </mc:Fallback>
      </mc:AlternateContent>
      <p:cxnSp>
        <p:nvCxnSpPr>
          <p:cNvPr id="5" name="Straight Arrow Connector 4"/>
          <p:cNvCxnSpPr/>
          <p:nvPr/>
        </p:nvCxnSpPr>
        <p:spPr>
          <a:xfrm flipH="1">
            <a:off x="3262745" y="2836718"/>
            <a:ext cx="4315693" cy="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852555" y="2467386"/>
            <a:ext cx="1391728" cy="369332"/>
          </a:xfrm>
          <a:prstGeom prst="rect">
            <a:avLst/>
          </a:prstGeom>
          <a:noFill/>
        </p:spPr>
        <p:txBody>
          <a:bodyPr wrap="none" rtlCol="0">
            <a:spAutoFit/>
          </a:bodyPr>
          <a:lstStyle/>
          <a:p>
            <a:r>
              <a:rPr lang="en-US" dirty="0" smtClean="0"/>
              <a:t>(</a:t>
            </a:r>
            <a:r>
              <a:rPr lang="en-US" dirty="0" err="1" smtClean="0"/>
              <a:t>n,e</a:t>
            </a:r>
            <a:r>
              <a:rPr lang="en-US" dirty="0" smtClean="0"/>
              <a:t>) = (33,3)</a:t>
            </a:r>
            <a:endParaRPr lang="en-US" dirty="0"/>
          </a:p>
        </p:txBody>
      </p:sp>
      <p:cxnSp>
        <p:nvCxnSpPr>
          <p:cNvPr id="8" name="Straight Arrow Connector 7"/>
          <p:cNvCxnSpPr/>
          <p:nvPr/>
        </p:nvCxnSpPr>
        <p:spPr>
          <a:xfrm>
            <a:off x="3272103" y="3827322"/>
            <a:ext cx="4334044" cy="20489"/>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5078162" y="3468234"/>
                <a:ext cx="940514" cy="36933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𝑌</m:t>
                      </m:r>
                      <m:r>
                        <a:rPr lang="en-US" i="1" smtClean="0">
                          <a:latin typeface="Cambria Math" panose="02040503050406030204" pitchFamily="18" charset="0"/>
                        </a:rPr>
                        <m:t>=31</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5078162" y="3468234"/>
                <a:ext cx="940514" cy="369332"/>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208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additive="base">
                                        <p:cTn id="4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 calcmode="lin" valueType="num">
                                      <p:cBhvr additive="base">
                                        <p:cTn id="5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 calcmode="lin" valueType="num">
                                      <p:cBhvr additive="base">
                                        <p:cTn id="6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anim calcmode="lin" valueType="num">
                                      <p:cBhvr additive="base">
                                        <p:cTn id="6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
                                            <p:txEl>
                                              <p:pRg st="7" end="7"/>
                                            </p:txEl>
                                          </p:spTgt>
                                        </p:tgtEl>
                                        <p:attrNameLst>
                                          <p:attrName>style.visibility</p:attrName>
                                        </p:attrNameLst>
                                      </p:cBhvr>
                                      <p:to>
                                        <p:strVal val="visible"/>
                                      </p:to>
                                    </p:set>
                                    <p:anim calcmode="lin" valueType="num">
                                      <p:cBhvr additive="base">
                                        <p:cTn id="7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Practical aspect</a:t>
            </a:r>
            <a:endParaRPr lang="en-US" dirty="0"/>
          </a:p>
        </p:txBody>
      </p:sp>
      <mc:AlternateContent xmlns:mc="http://schemas.openxmlformats.org/markup-compatibility/2006" xmlns:a14="http://schemas.microsoft.com/office/drawing/2010/main">
        <mc:Choice Requires="a14">
          <p:sp>
            <p:nvSpPr>
              <p:cNvPr id="3" name="Subtitle 2"/>
              <p:cNvSpPr>
                <a:spLocks noGrp="1"/>
              </p:cNvSpPr>
              <p:nvPr>
                <p:ph sz="half" idx="1"/>
              </p:nvPr>
            </p:nvSpPr>
            <p:spPr>
              <a:xfrm>
                <a:off x="838199" y="1825625"/>
                <a:ext cx="9864437" cy="4351338"/>
              </a:xfrm>
            </p:spPr>
            <p:txBody>
              <a:bodyPr>
                <a:normAutofit lnSpcReduction="10000"/>
              </a:bodyPr>
              <a:lstStyle/>
              <a:p>
                <a:pPr marL="0" indent="0">
                  <a:buNone/>
                </a:pPr>
                <a:r>
                  <a:rPr lang="en-US" sz="2400" dirty="0" smtClean="0"/>
                  <a:t>Real world RSA parameters are very large</a:t>
                </a:r>
              </a:p>
              <a:p>
                <a:pPr marL="0" indent="0">
                  <a:buNone/>
                </a:pPr>
                <a:r>
                  <a:rPr lang="en-US" sz="2400" dirty="0" smtClean="0"/>
                  <a:t>p &amp; q are at least 512 bits long prime numbers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512</m:t>
                        </m:r>
                      </m:sup>
                    </m:sSup>
                    <m:r>
                      <a:rPr lang="en-US" sz="2400" b="0" i="1" smtClean="0">
                        <a:latin typeface="Cambria Math" panose="02040503050406030204" pitchFamily="18" charset="0"/>
                      </a:rPr>
                      <m:t>)</m:t>
                    </m:r>
                  </m:oMath>
                </a14:m>
                <a:endParaRPr lang="en-US" sz="2400" b="0" dirty="0" smtClean="0"/>
              </a:p>
              <a:p>
                <a:pPr marL="0" indent="0">
                  <a:buNone/>
                </a:pPr>
                <a:r>
                  <a:rPr lang="en-US" sz="2400" dirty="0" smtClean="0"/>
                  <a:t>n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1024</m:t>
                        </m:r>
                      </m:sup>
                    </m:sSup>
                    <m:r>
                      <a:rPr lang="en-US" sz="2400" b="0" i="1" smtClean="0">
                        <a:latin typeface="Cambria Math" panose="02040503050406030204" pitchFamily="18" charset="0"/>
                      </a:rPr>
                      <m:t>)</m:t>
                    </m:r>
                  </m:oMath>
                </a14:m>
                <a:r>
                  <a:rPr lang="en-US" sz="2400" dirty="0" smtClean="0"/>
                  <a:t> but in practical it is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2048</m:t>
                        </m:r>
                      </m:sup>
                    </m:sSup>
                    <m:r>
                      <a:rPr lang="en-US" sz="2400" b="0" i="1" smtClean="0">
                        <a:latin typeface="Cambria Math" panose="02040503050406030204" pitchFamily="18" charset="0"/>
                      </a:rPr>
                      <m:t>)</m:t>
                    </m:r>
                  </m:oMath>
                </a14:m>
                <a:endParaRPr lang="en-US" sz="2400" dirty="0" smtClean="0"/>
              </a:p>
              <a:p>
                <a:pPr marL="0" indent="0">
                  <a:buNone/>
                </a:pPr>
                <a:r>
                  <a:rPr lang="en-US" sz="2400" dirty="0" smtClean="0"/>
                  <a:t>No other mechanism (date encryption and error correction) has this long pattern.</a:t>
                </a:r>
              </a:p>
              <a:p>
                <a:pPr marL="0" indent="0">
                  <a:buNone/>
                </a:pPr>
                <a:r>
                  <a:rPr lang="en-US" sz="2400" dirty="0" smtClean="0"/>
                  <a:t>This is the setup time and we have to do it once (key generation).</a:t>
                </a:r>
              </a:p>
              <a:p>
                <a:pPr marL="0" indent="0">
                  <a:buNone/>
                </a:pPr>
                <a:r>
                  <a:rPr lang="en-US" sz="2400" dirty="0" smtClean="0"/>
                  <a:t>We don’t need to repeat it.</a:t>
                </a:r>
              </a:p>
              <a:p>
                <a:pPr marL="0" indent="0">
                  <a:buNone/>
                </a:pPr>
                <a:r>
                  <a:rPr lang="en-US" sz="2400" dirty="0" smtClean="0"/>
                  <a:t>Bank ATM cards, we did it only once, </a:t>
                </a:r>
                <a:r>
                  <a:rPr lang="en-US" sz="2400" dirty="0" err="1" smtClean="0"/>
                  <a:t>infact</a:t>
                </a:r>
                <a:r>
                  <a:rPr lang="en-US" sz="2400" dirty="0" smtClean="0"/>
                  <a:t> the company has burned it with smart card.</a:t>
                </a:r>
              </a:p>
              <a:p>
                <a:pPr marL="0" indent="0">
                  <a:buNone/>
                </a:pPr>
                <a:r>
                  <a:rPr lang="en-US" sz="2400" dirty="0" smtClean="0"/>
                  <a:t>Online Purchase (like Amazon), we do it with every purchase.</a:t>
                </a:r>
              </a:p>
              <a:p>
                <a:pPr marL="0" indent="0">
                  <a:buNone/>
                </a:pPr>
                <a:r>
                  <a:rPr lang="en-US" sz="2400" dirty="0" smtClean="0"/>
                  <a:t>   </a:t>
                </a:r>
              </a:p>
              <a:p>
                <a:pPr marL="0" indent="0">
                  <a:buNone/>
                </a:pPr>
                <a:endParaRPr lang="en-US" sz="2400" dirty="0" smtClean="0"/>
              </a:p>
              <a:p>
                <a:pPr marL="0" indent="0">
                  <a:buNone/>
                </a:pPr>
                <a:endParaRPr lang="en-US" dirty="0" smtClean="0"/>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mc:Choice>
        <mc:Fallback xmlns="">
          <p:sp>
            <p:nvSpPr>
              <p:cNvPr id="3" name="Subtitle 2"/>
              <p:cNvSpPr>
                <a:spLocks noGrp="1" noRot="1" noChangeAspect="1" noMove="1" noResize="1" noEditPoints="1" noAdjustHandles="1" noChangeArrowheads="1" noChangeShapeType="1" noTextEdit="1"/>
              </p:cNvSpPr>
              <p:nvPr>
                <p:ph sz="half" idx="1"/>
              </p:nvPr>
            </p:nvSpPr>
            <p:spPr>
              <a:xfrm>
                <a:off x="838199" y="1825625"/>
                <a:ext cx="9864437" cy="4351338"/>
              </a:xfrm>
              <a:blipFill rotWithShape="0">
                <a:blip r:embed="rId2"/>
                <a:stretch>
                  <a:fillRect l="-926" t="-2661"/>
                </a:stretch>
              </a:blipFill>
            </p:spPr>
            <p:txBody>
              <a:bodyPr/>
              <a:lstStyle/>
              <a:p>
                <a:r>
                  <a:rPr lang="en-US">
                    <a:noFill/>
                  </a:rPr>
                  <a:t> </a:t>
                </a:r>
              </a:p>
            </p:txBody>
          </p:sp>
        </mc:Fallback>
      </mc:AlternateContent>
    </p:spTree>
    <p:extLst>
      <p:ext uri="{BB962C8B-B14F-4D97-AF65-F5344CB8AC3E}">
        <p14:creationId xmlns:p14="http://schemas.microsoft.com/office/powerpoint/2010/main" val="84162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RSA Algorithm – Practical aspect</a:t>
            </a:r>
            <a:endParaRPr lang="en-US" dirty="0"/>
          </a:p>
        </p:txBody>
      </p:sp>
      <p:sp>
        <p:nvSpPr>
          <p:cNvPr id="3" name="Subtitle 2"/>
          <p:cNvSpPr>
            <a:spLocks noGrp="1"/>
          </p:cNvSpPr>
          <p:nvPr>
            <p:ph sz="half" idx="1"/>
          </p:nvPr>
        </p:nvSpPr>
        <p:spPr>
          <a:xfrm>
            <a:off x="838199" y="1825625"/>
            <a:ext cx="9864437" cy="4351338"/>
          </a:xfrm>
        </p:spPr>
        <p:txBody>
          <a:bodyPr>
            <a:normAutofit fontScale="70000" lnSpcReduction="20000"/>
          </a:bodyPr>
          <a:lstStyle/>
          <a:p>
            <a:pPr marL="0" indent="0">
              <a:buNone/>
            </a:pPr>
            <a:r>
              <a:rPr lang="en-US" sz="2400" dirty="0" smtClean="0"/>
              <a:t>p = E0DFD2C2A288ACEBC705EFAB30E4447541A8C5A47A37185C5A9CB98389CE4DE19199AA3069B404FD98C801568CB9170EB712BF10B4955CE9C9DC8CE6855C6123h</a:t>
            </a:r>
          </a:p>
          <a:p>
            <a:pPr marL="0" indent="0">
              <a:buNone/>
            </a:pPr>
            <a:r>
              <a:rPr lang="en-US" sz="2400" dirty="0" smtClean="0"/>
              <a:t>q = EBE0FCF21866FD9A9F0D72F7994875A8D92E67AEE4B515136B2A778A8048B149828AEA30BD0BA34B977982A3D42168F594CA99F3981DDABFAB2369F229640115h</a:t>
            </a:r>
          </a:p>
          <a:p>
            <a:pPr marL="0" indent="0">
              <a:buNone/>
            </a:pPr>
            <a:r>
              <a:rPr lang="en-US" sz="2400" dirty="0" smtClean="0"/>
              <a:t>n = CF33188211FDF6052BDBB1A37235E0ABB5978A45C71FD381A91AD12FC76DA0544C47568AC83D855D47CA8D8A779579AB72E635D0B0AAAC22D28341E998E90F82122A2C06090F43A37E0203C2B72E401FD06890EC8EAD4F07E686E906F01B2468AE7B30CBD670255C1FEDE1A2762CF4392C0759499CC0ABECFF008728D9A11ADFh</a:t>
            </a:r>
          </a:p>
          <a:p>
            <a:pPr marL="0" indent="0">
              <a:buNone/>
            </a:pPr>
            <a:r>
              <a:rPr lang="en-US" sz="2400" dirty="0" smtClean="0"/>
              <a:t>e = 40B028E1E4CCF07537643101FF72444A0BE1D7682F1EDB553E3AB4F6DD8293CA1945DB12D796AE9244D60565C2EB692A89B8881D58D278562ED60066DD8211E67315CF89857167206120405B08B54D10D4EC4ED4253C75FA74098FE3F7FB751FF5121353C554391E114C85B56A9725E9BD5685D6C9C7EED8EE442366353DC39h</a:t>
            </a:r>
          </a:p>
          <a:p>
            <a:pPr marL="0" indent="0">
              <a:buNone/>
            </a:pPr>
            <a:r>
              <a:rPr lang="en-US" sz="2400" dirty="0" smtClean="0"/>
              <a:t>d = C21A93EE751A8D4FBFD77285D79D6768C58EBF283743D2889A395F266C78F4A28E86F545960C2CE01EB8AD5246905163B28D0B8BAABB959CC03F4EC499186168AE9ED6D88058898907E61C7CCCC584D65D801CFE32DFC983707F87F5AA6AE4B9E77B9CE630E2C0DF05841B5E4984D059A35D7270D500514891F7B77B804BED81   </a:t>
            </a:r>
          </a:p>
          <a:p>
            <a:pPr marL="0" indent="0">
              <a:buNone/>
            </a:pPr>
            <a:endParaRPr lang="en-US" sz="2400" dirty="0" smtClean="0"/>
          </a:p>
          <a:p>
            <a:pPr marL="0" indent="0">
              <a:buNone/>
            </a:pPr>
            <a:endParaRPr lang="en-US" dirty="0" smtClean="0"/>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419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on RSA Cryptosystem</a:t>
            </a:r>
            <a:endParaRPr lang="en-US" dirty="0"/>
          </a:p>
        </p:txBody>
      </p:sp>
      <p:sp>
        <p:nvSpPr>
          <p:cNvPr id="3" name="Subtitle 2"/>
          <p:cNvSpPr>
            <a:spLocks noGrp="1"/>
          </p:cNvSpPr>
          <p:nvPr>
            <p:ph sz="half" idx="1"/>
          </p:nvPr>
        </p:nvSpPr>
        <p:spPr>
          <a:xfrm>
            <a:off x="838199" y="1825625"/>
            <a:ext cx="10228119" cy="4351338"/>
          </a:xfrm>
        </p:spPr>
        <p:txBody>
          <a:bodyPr>
            <a:noAutofit/>
          </a:bodyPr>
          <a:lstStyle/>
          <a:p>
            <a:pPr marL="0" indent="0">
              <a:buNone/>
            </a:pPr>
            <a:r>
              <a:rPr lang="en-US" sz="1800" dirty="0" smtClean="0"/>
              <a:t>There are three general attack families against RSA:</a:t>
            </a:r>
          </a:p>
          <a:p>
            <a:pPr marL="342900" indent="-342900">
              <a:buAutoNum type="arabicPeriod"/>
            </a:pPr>
            <a:r>
              <a:rPr lang="en-US" sz="1800" dirty="0" smtClean="0"/>
              <a:t>Protocol attacks</a:t>
            </a:r>
          </a:p>
          <a:p>
            <a:pPr marL="0" indent="0" algn="just">
              <a:buNone/>
            </a:pPr>
            <a:r>
              <a:rPr lang="en-US" sz="1800" dirty="0" smtClean="0"/>
              <a:t>RSA has another undesirable property, namely that it is malleable. A </a:t>
            </a:r>
            <a:r>
              <a:rPr lang="en-US" sz="1800" dirty="0" err="1" smtClean="0"/>
              <a:t>cryptoscheme</a:t>
            </a:r>
            <a:r>
              <a:rPr lang="en-US" sz="1800" dirty="0" smtClean="0"/>
              <a:t> is said to be malleable if the attacker Oscar is capable of transforming the </a:t>
            </a:r>
            <a:r>
              <a:rPr lang="en-US" sz="1800" dirty="0" err="1" smtClean="0"/>
              <a:t>ciphertext</a:t>
            </a:r>
            <a:r>
              <a:rPr lang="en-US" sz="1800" dirty="0" smtClean="0"/>
              <a:t> into another </a:t>
            </a:r>
            <a:r>
              <a:rPr lang="en-US" sz="1800" dirty="0" err="1" smtClean="0"/>
              <a:t>ciphertext</a:t>
            </a:r>
            <a:r>
              <a:rPr lang="en-US" sz="1800" dirty="0" smtClean="0"/>
              <a:t> which leads to a known transformation of the plaintext. Note that the attacker does not decrypt the </a:t>
            </a:r>
            <a:r>
              <a:rPr lang="en-US" sz="1800" dirty="0" err="1" smtClean="0"/>
              <a:t>ciphertext</a:t>
            </a:r>
            <a:r>
              <a:rPr lang="en-US" sz="1800" dirty="0" smtClean="0"/>
              <a:t> but is merely capable of manipulating the plaintext in a predictable manner.</a:t>
            </a:r>
          </a:p>
          <a:p>
            <a:pPr marL="0" indent="0" algn="just">
              <a:buNone/>
            </a:pPr>
            <a:r>
              <a:rPr lang="en-US" sz="1800" dirty="0" smtClean="0"/>
              <a:t>2. Mathematical attacks</a:t>
            </a:r>
          </a:p>
          <a:p>
            <a:pPr marL="0" indent="0" algn="just">
              <a:buNone/>
            </a:pPr>
            <a:r>
              <a:rPr lang="en-US" sz="1800" dirty="0" smtClean="0"/>
              <a:t>The best mathematical </a:t>
            </a:r>
            <a:r>
              <a:rPr lang="en-US" sz="1800" dirty="0" err="1" smtClean="0"/>
              <a:t>cryptanalytical</a:t>
            </a:r>
            <a:r>
              <a:rPr lang="en-US" sz="1800" dirty="0" smtClean="0"/>
              <a:t> method we know is factoring the modulus. An attacker, Oscar, knows the modulus n, the public key e and the </a:t>
            </a:r>
            <a:r>
              <a:rPr lang="en-US" sz="1800" dirty="0" err="1" smtClean="0"/>
              <a:t>ciphertext</a:t>
            </a:r>
            <a:r>
              <a:rPr lang="en-US" sz="1800" dirty="0" smtClean="0"/>
              <a:t> y. His goal is to compute the private key d which has the property that e · d ≡ </a:t>
            </a:r>
            <a:r>
              <a:rPr lang="en-US" sz="1800" dirty="0" err="1" smtClean="0"/>
              <a:t>modΦ</a:t>
            </a:r>
            <a:r>
              <a:rPr lang="en-US" sz="1800" dirty="0" smtClean="0"/>
              <a:t>(n)</a:t>
            </a:r>
          </a:p>
          <a:p>
            <a:pPr marL="0" indent="0" algn="just">
              <a:buNone/>
            </a:pPr>
            <a:r>
              <a:rPr lang="en-US" sz="1800" dirty="0" smtClean="0"/>
              <a:t>3. Side-channel attacks</a:t>
            </a:r>
          </a:p>
          <a:p>
            <a:pPr marL="0" indent="0" algn="just">
              <a:buNone/>
            </a:pPr>
            <a:r>
              <a:rPr lang="en-US" sz="1800" dirty="0" smtClean="0"/>
              <a:t>A third and entirely different family of attacks are side-channel attacks. They exploit information about the private key which is leaked through physical channels such as the power consumption or the timing behavior. In order to observe such channels, an attacker must typically have direct access to the RSA implementation, e.g., in a cell phone or a smart card.</a:t>
            </a:r>
            <a:endParaRPr lang="en-US" sz="1800" dirty="0"/>
          </a:p>
        </p:txBody>
      </p:sp>
    </p:spTree>
    <p:extLst>
      <p:ext uri="{BB962C8B-B14F-4D97-AF65-F5344CB8AC3E}">
        <p14:creationId xmlns:p14="http://schemas.microsoft.com/office/powerpoint/2010/main" val="30023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solve Modular </a:t>
            </a:r>
            <a:r>
              <a:rPr lang="en-US" dirty="0" smtClean="0"/>
              <a:t>Exponential</a:t>
            </a:r>
            <a:endParaRPr lang="en-US" dirty="0"/>
          </a:p>
        </p:txBody>
      </p:sp>
      <p:sp>
        <p:nvSpPr>
          <p:cNvPr id="3" name="Subtitle 2"/>
          <p:cNvSpPr>
            <a:spLocks noGrp="1"/>
          </p:cNvSpPr>
          <p:nvPr>
            <p:ph sz="half" idx="1"/>
          </p:nvPr>
        </p:nvSpPr>
        <p:spPr>
          <a:xfrm>
            <a:off x="838199" y="1825625"/>
            <a:ext cx="10228119" cy="4351338"/>
          </a:xfrm>
        </p:spPr>
        <p:txBody>
          <a:bodyPr>
            <a:noAutofit/>
          </a:bodyPr>
          <a:lstStyle/>
          <a:p>
            <a:pPr marL="0" indent="0">
              <a:buNone/>
            </a:pPr>
            <a:r>
              <a:rPr lang="en-US" sz="1800" dirty="0" smtClean="0"/>
              <a:t>Formula:</a:t>
            </a:r>
            <a:endParaRPr lang="en-US" sz="1800" dirty="0"/>
          </a:p>
          <a:p>
            <a:pPr marL="0" indent="0">
              <a:buNone/>
            </a:pPr>
            <a:r>
              <a:rPr lang="en-US" dirty="0"/>
              <a:t>(</a:t>
            </a:r>
            <a:r>
              <a:rPr lang="en-US" dirty="0" err="1"/>
              <a:t>a.b</a:t>
            </a:r>
            <a:r>
              <a:rPr lang="en-US" dirty="0"/>
              <a:t> mod n) = ((a mod n)(b mod n)) mod n</a:t>
            </a:r>
          </a:p>
          <a:p>
            <a:pPr marL="0" indent="0">
              <a:buNone/>
            </a:pPr>
            <a:r>
              <a:rPr lang="en-US" dirty="0"/>
              <a:t> </a:t>
            </a:r>
          </a:p>
          <a:p>
            <a:pPr marL="0" indent="0">
              <a:buNone/>
            </a:pPr>
            <a:r>
              <a:rPr lang="en-US" dirty="0" smtClean="0"/>
              <a:t>Example 1:</a:t>
            </a:r>
          </a:p>
          <a:p>
            <a:pPr marL="0" indent="0">
              <a:buNone/>
            </a:pPr>
            <a:r>
              <a:rPr lang="en-US" dirty="0" smtClean="0"/>
              <a:t>5000 </a:t>
            </a:r>
            <a:r>
              <a:rPr lang="en-US" dirty="0"/>
              <a:t>mod 13 = 50.100 mod 13</a:t>
            </a:r>
          </a:p>
          <a:p>
            <a:pPr marL="0" indent="0">
              <a:buNone/>
            </a:pPr>
            <a:r>
              <a:rPr lang="en-US" dirty="0"/>
              <a:t>            </a:t>
            </a:r>
            <a:r>
              <a:rPr lang="en-US" dirty="0" smtClean="0"/>
              <a:t>            = </a:t>
            </a:r>
            <a:r>
              <a:rPr lang="en-US" dirty="0"/>
              <a:t>((50 mod 13)(100 mod 13)) mod 13</a:t>
            </a:r>
          </a:p>
          <a:p>
            <a:pPr marL="0" indent="0">
              <a:buNone/>
            </a:pPr>
            <a:r>
              <a:rPr lang="en-US" dirty="0"/>
              <a:t>            </a:t>
            </a:r>
            <a:r>
              <a:rPr lang="en-US" dirty="0" smtClean="0"/>
              <a:t>            = </a:t>
            </a:r>
            <a:r>
              <a:rPr lang="en-US" dirty="0"/>
              <a:t>((11)(9)) mod 13</a:t>
            </a:r>
          </a:p>
          <a:p>
            <a:pPr marL="0" indent="0">
              <a:buNone/>
            </a:pPr>
            <a:r>
              <a:rPr lang="en-US" dirty="0"/>
              <a:t>           </a:t>
            </a:r>
            <a:r>
              <a:rPr lang="en-US" dirty="0" smtClean="0"/>
              <a:t>             </a:t>
            </a:r>
            <a:r>
              <a:rPr lang="en-US" dirty="0"/>
              <a:t>= 8</a:t>
            </a:r>
          </a:p>
        </p:txBody>
      </p:sp>
    </p:spTree>
    <p:extLst>
      <p:ext uri="{BB962C8B-B14F-4D97-AF65-F5344CB8AC3E}">
        <p14:creationId xmlns:p14="http://schemas.microsoft.com/office/powerpoint/2010/main" val="83420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Subtitle 2"/>
          <p:cNvSpPr>
            <a:spLocks noGrp="1"/>
          </p:cNvSpPr>
          <p:nvPr>
            <p:ph idx="1"/>
          </p:nvPr>
        </p:nvSpPr>
        <p:spPr/>
        <p:txBody>
          <a:bodyPr/>
          <a:lstStyle/>
          <a:p>
            <a:r>
              <a:rPr lang="en-US" dirty="0" smtClean="0"/>
              <a:t>Introduction.</a:t>
            </a:r>
          </a:p>
          <a:p>
            <a:r>
              <a:rPr lang="en-US" dirty="0" smtClean="0"/>
              <a:t>Importance.</a:t>
            </a:r>
          </a:p>
          <a:p>
            <a:r>
              <a:rPr lang="en-US" dirty="0" smtClean="0"/>
              <a:t>Basic </a:t>
            </a:r>
            <a:r>
              <a:rPr lang="en-US" dirty="0" smtClean="0"/>
              <a:t>Architecture</a:t>
            </a:r>
          </a:p>
          <a:p>
            <a:r>
              <a:rPr lang="en-US" dirty="0" smtClean="0"/>
              <a:t>Related Algorithms</a:t>
            </a:r>
          </a:p>
          <a:p>
            <a:r>
              <a:rPr lang="en-US" dirty="0" smtClean="0"/>
              <a:t>RSA Algorithm</a:t>
            </a:r>
          </a:p>
          <a:p>
            <a:r>
              <a:rPr lang="en-US" dirty="0" smtClean="0"/>
              <a:t>RSA Example</a:t>
            </a:r>
          </a:p>
          <a:p>
            <a:r>
              <a:rPr lang="en-US" dirty="0" smtClean="0"/>
              <a:t>Attacks on RSA</a:t>
            </a:r>
          </a:p>
          <a:p>
            <a:r>
              <a:rPr lang="en-US" dirty="0" smtClean="0"/>
              <a:t>Modulo Exponent</a:t>
            </a:r>
            <a:endParaRPr lang="en-US" dirty="0"/>
          </a:p>
        </p:txBody>
      </p:sp>
    </p:spTree>
    <p:extLst>
      <p:ext uri="{BB962C8B-B14F-4D97-AF65-F5344CB8AC3E}">
        <p14:creationId xmlns:p14="http://schemas.microsoft.com/office/powerpoint/2010/main" val="191501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8"/>
            <a:ext cx="10515600" cy="1188253"/>
          </a:xfrm>
        </p:spPr>
        <p:txBody>
          <a:bodyPr/>
          <a:lstStyle/>
          <a:p>
            <a:r>
              <a:rPr lang="en-US" dirty="0"/>
              <a:t>How to solve Modular </a:t>
            </a:r>
            <a:r>
              <a:rPr lang="en-US" dirty="0" err="1"/>
              <a:t>Exponention</a:t>
            </a:r>
            <a:endParaRPr lang="en-US" dirty="0"/>
          </a:p>
        </p:txBody>
      </p:sp>
      <p:sp>
        <p:nvSpPr>
          <p:cNvPr id="3" name="Subtitle 2"/>
          <p:cNvSpPr>
            <a:spLocks noGrp="1"/>
          </p:cNvSpPr>
          <p:nvPr>
            <p:ph sz="half" idx="1"/>
          </p:nvPr>
        </p:nvSpPr>
        <p:spPr>
          <a:xfrm>
            <a:off x="838199" y="1355075"/>
            <a:ext cx="10228119" cy="4803354"/>
          </a:xfrm>
        </p:spPr>
        <p:txBody>
          <a:bodyPr>
            <a:noAutofit/>
          </a:bodyPr>
          <a:lstStyle/>
          <a:p>
            <a:pPr marL="0" indent="0">
              <a:lnSpc>
                <a:spcPct val="100000"/>
              </a:lnSpc>
              <a:buNone/>
            </a:pPr>
            <a:r>
              <a:rPr lang="en-US" sz="1600" b="1" dirty="0" smtClean="0"/>
              <a:t>Example 2:</a:t>
            </a:r>
          </a:p>
          <a:p>
            <a:pPr marL="0" indent="0">
              <a:lnSpc>
                <a:spcPct val="100000"/>
              </a:lnSpc>
              <a:buNone/>
            </a:pPr>
            <a:r>
              <a:rPr lang="en-US" sz="1600" b="1" dirty="0" smtClean="0"/>
              <a:t>Using :  </a:t>
            </a:r>
            <a:r>
              <a:rPr lang="en-US" sz="1600" b="1" dirty="0"/>
              <a:t>(</a:t>
            </a:r>
            <a:r>
              <a:rPr lang="en-US" sz="1600" b="1" dirty="0" err="1"/>
              <a:t>a.b</a:t>
            </a:r>
            <a:r>
              <a:rPr lang="en-US" sz="1600" b="1" dirty="0"/>
              <a:t> mod n) = ((a mod n)(b mod n)) mod n</a:t>
            </a:r>
          </a:p>
          <a:p>
            <a:pPr marL="0" indent="0">
              <a:lnSpc>
                <a:spcPct val="100000"/>
              </a:lnSpc>
              <a:buNone/>
            </a:pPr>
            <a:r>
              <a:rPr lang="en-US" sz="1600" dirty="0" smtClean="0"/>
              <a:t>7</a:t>
            </a:r>
            <a:r>
              <a:rPr lang="en-US" sz="1600" baseline="30000" dirty="0" smtClean="0"/>
              <a:t>256</a:t>
            </a:r>
            <a:r>
              <a:rPr lang="en-US" sz="1600" dirty="0" smtClean="0"/>
              <a:t> </a:t>
            </a:r>
            <a:r>
              <a:rPr lang="en-US" sz="1600" dirty="0"/>
              <a:t>mod </a:t>
            </a:r>
            <a:r>
              <a:rPr lang="en-US" sz="1600" dirty="0" smtClean="0"/>
              <a:t>13 = ?                       </a:t>
            </a:r>
            <a:endParaRPr lang="en-US" sz="1600" dirty="0"/>
          </a:p>
          <a:p>
            <a:pPr marL="0" indent="0">
              <a:lnSpc>
                <a:spcPct val="100000"/>
              </a:lnSpc>
              <a:buNone/>
            </a:pPr>
            <a:r>
              <a:rPr lang="en-US" sz="1600" dirty="0"/>
              <a:t>7</a:t>
            </a:r>
            <a:r>
              <a:rPr lang="en-US" sz="1600" baseline="30000" dirty="0"/>
              <a:t>1</a:t>
            </a:r>
            <a:r>
              <a:rPr lang="en-US" sz="1600" dirty="0"/>
              <a:t> mod 13 = 7</a:t>
            </a:r>
          </a:p>
          <a:p>
            <a:pPr marL="0" indent="0">
              <a:lnSpc>
                <a:spcPct val="100000"/>
              </a:lnSpc>
              <a:buNone/>
            </a:pPr>
            <a:r>
              <a:rPr lang="en-US" sz="1600" dirty="0"/>
              <a:t>7</a:t>
            </a:r>
            <a:r>
              <a:rPr lang="en-US" sz="1600" baseline="30000" dirty="0"/>
              <a:t>2</a:t>
            </a:r>
            <a:r>
              <a:rPr lang="en-US" sz="1600" dirty="0"/>
              <a:t> mod 13 = 7</a:t>
            </a:r>
            <a:r>
              <a:rPr lang="en-US" sz="1600" baseline="30000" dirty="0"/>
              <a:t>1</a:t>
            </a:r>
            <a:r>
              <a:rPr lang="en-US" sz="1600" dirty="0"/>
              <a:t>.7</a:t>
            </a:r>
            <a:r>
              <a:rPr lang="en-US" sz="1600" baseline="30000" dirty="0"/>
              <a:t>1</a:t>
            </a:r>
            <a:r>
              <a:rPr lang="en-US" sz="1600" dirty="0"/>
              <a:t> mod </a:t>
            </a:r>
            <a:r>
              <a:rPr lang="en-US" sz="1600" dirty="0" smtClean="0"/>
              <a:t>13 =  </a:t>
            </a:r>
            <a:r>
              <a:rPr lang="en-US" sz="1600" dirty="0"/>
              <a:t>((7</a:t>
            </a:r>
            <a:r>
              <a:rPr lang="en-US" sz="1600" baseline="30000" dirty="0"/>
              <a:t>1</a:t>
            </a:r>
            <a:r>
              <a:rPr lang="en-US" sz="1600" dirty="0"/>
              <a:t> mod 13)( 7</a:t>
            </a:r>
            <a:r>
              <a:rPr lang="en-US" sz="1600" baseline="30000" dirty="0"/>
              <a:t>1</a:t>
            </a:r>
            <a:r>
              <a:rPr lang="en-US" sz="1600" dirty="0"/>
              <a:t> mod 13)) mod 13</a:t>
            </a:r>
          </a:p>
          <a:p>
            <a:pPr marL="0" indent="0">
              <a:lnSpc>
                <a:spcPct val="100000"/>
              </a:lnSpc>
              <a:buNone/>
            </a:pPr>
            <a:r>
              <a:rPr lang="en-US" sz="1600" dirty="0"/>
              <a:t>                   = 7.7  mod 13</a:t>
            </a:r>
          </a:p>
          <a:p>
            <a:pPr marL="0" indent="0">
              <a:lnSpc>
                <a:spcPct val="100000"/>
              </a:lnSpc>
              <a:buNone/>
            </a:pPr>
            <a:r>
              <a:rPr lang="en-US" sz="1600" dirty="0"/>
              <a:t>                   = 10</a:t>
            </a:r>
          </a:p>
          <a:p>
            <a:pPr marL="0" indent="0">
              <a:lnSpc>
                <a:spcPct val="100000"/>
              </a:lnSpc>
              <a:buNone/>
            </a:pPr>
            <a:r>
              <a:rPr lang="en-US" sz="1600" dirty="0"/>
              <a:t>7</a:t>
            </a:r>
            <a:r>
              <a:rPr lang="en-US" sz="1600" baseline="30000" dirty="0"/>
              <a:t>4</a:t>
            </a:r>
            <a:r>
              <a:rPr lang="en-US" sz="1600" dirty="0"/>
              <a:t> mod 13 = 7</a:t>
            </a:r>
            <a:r>
              <a:rPr lang="en-US" sz="1600" baseline="30000" dirty="0"/>
              <a:t>2</a:t>
            </a:r>
            <a:r>
              <a:rPr lang="en-US" sz="1600" dirty="0"/>
              <a:t>. 7</a:t>
            </a:r>
            <a:r>
              <a:rPr lang="en-US" sz="1600" baseline="30000" dirty="0"/>
              <a:t>2 </a:t>
            </a:r>
            <a:r>
              <a:rPr lang="en-US" sz="1600" dirty="0"/>
              <a:t>mod 13</a:t>
            </a:r>
          </a:p>
          <a:p>
            <a:pPr marL="0" indent="0">
              <a:lnSpc>
                <a:spcPct val="100000"/>
              </a:lnSpc>
              <a:buNone/>
            </a:pPr>
            <a:r>
              <a:rPr lang="en-US" sz="1600" dirty="0"/>
              <a:t>                   = 10.10 mod 13</a:t>
            </a:r>
          </a:p>
          <a:p>
            <a:pPr marL="0" indent="0">
              <a:lnSpc>
                <a:spcPct val="100000"/>
              </a:lnSpc>
              <a:buNone/>
            </a:pPr>
            <a:r>
              <a:rPr lang="en-US" sz="1600" dirty="0"/>
              <a:t>                   = 9</a:t>
            </a:r>
          </a:p>
          <a:p>
            <a:pPr marL="0" indent="0">
              <a:lnSpc>
                <a:spcPct val="100000"/>
              </a:lnSpc>
              <a:buNone/>
            </a:pPr>
            <a:r>
              <a:rPr lang="en-US" sz="1600" dirty="0"/>
              <a:t>7</a:t>
            </a:r>
            <a:r>
              <a:rPr lang="en-US" sz="1600" baseline="30000" dirty="0"/>
              <a:t>8</a:t>
            </a:r>
            <a:r>
              <a:rPr lang="en-US" sz="1600" dirty="0"/>
              <a:t> mod 13 = 7</a:t>
            </a:r>
            <a:r>
              <a:rPr lang="en-US" sz="1600" baseline="30000" dirty="0"/>
              <a:t>4</a:t>
            </a:r>
            <a:r>
              <a:rPr lang="en-US" sz="1600" dirty="0"/>
              <a:t>. 7</a:t>
            </a:r>
            <a:r>
              <a:rPr lang="en-US" sz="1600" baseline="30000" dirty="0"/>
              <a:t>4 </a:t>
            </a:r>
            <a:r>
              <a:rPr lang="en-US" sz="1600" dirty="0"/>
              <a:t>mod 13</a:t>
            </a:r>
          </a:p>
          <a:p>
            <a:pPr marL="0" indent="0">
              <a:lnSpc>
                <a:spcPct val="100000"/>
              </a:lnSpc>
              <a:buNone/>
            </a:pPr>
            <a:r>
              <a:rPr lang="en-US" sz="1600" dirty="0"/>
              <a:t>                   = 9.9 mod 13</a:t>
            </a:r>
          </a:p>
          <a:p>
            <a:pPr marL="0" indent="0">
              <a:lnSpc>
                <a:spcPct val="100000"/>
              </a:lnSpc>
              <a:buNone/>
            </a:pPr>
            <a:r>
              <a:rPr lang="en-US" sz="1600" dirty="0"/>
              <a:t>                   = </a:t>
            </a:r>
            <a:r>
              <a:rPr lang="en-US" sz="1600" dirty="0" smtClean="0"/>
              <a:t>3</a:t>
            </a:r>
            <a:endParaRPr lang="en-US" sz="1600" dirty="0"/>
          </a:p>
        </p:txBody>
      </p:sp>
    </p:spTree>
    <p:extLst>
      <p:ext uri="{BB962C8B-B14F-4D97-AF65-F5344CB8AC3E}">
        <p14:creationId xmlns:p14="http://schemas.microsoft.com/office/powerpoint/2010/main" val="106994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8"/>
            <a:ext cx="10515600" cy="1188253"/>
          </a:xfrm>
        </p:spPr>
        <p:txBody>
          <a:bodyPr/>
          <a:lstStyle/>
          <a:p>
            <a:r>
              <a:rPr lang="en-US" dirty="0"/>
              <a:t>How to solve Modular </a:t>
            </a:r>
            <a:r>
              <a:rPr lang="en-US" dirty="0" smtClean="0"/>
              <a:t>Exponential</a:t>
            </a:r>
            <a:endParaRPr lang="en-US" dirty="0"/>
          </a:p>
        </p:txBody>
      </p:sp>
      <p:sp>
        <p:nvSpPr>
          <p:cNvPr id="3" name="Subtitle 2"/>
          <p:cNvSpPr>
            <a:spLocks noGrp="1"/>
          </p:cNvSpPr>
          <p:nvPr>
            <p:ph sz="half" idx="1"/>
          </p:nvPr>
        </p:nvSpPr>
        <p:spPr>
          <a:xfrm>
            <a:off x="838199" y="1355075"/>
            <a:ext cx="10228119" cy="4406747"/>
          </a:xfrm>
        </p:spPr>
        <p:txBody>
          <a:bodyPr>
            <a:noAutofit/>
          </a:bodyPr>
          <a:lstStyle/>
          <a:p>
            <a:pPr marL="0" indent="0">
              <a:lnSpc>
                <a:spcPct val="100000"/>
              </a:lnSpc>
              <a:buNone/>
            </a:pPr>
            <a:r>
              <a:rPr lang="en-US" sz="1600" dirty="0" smtClean="0"/>
              <a:t>Example 2 continued….:</a:t>
            </a:r>
          </a:p>
          <a:p>
            <a:pPr marL="0" indent="0">
              <a:lnSpc>
                <a:spcPct val="100000"/>
              </a:lnSpc>
              <a:buNone/>
            </a:pPr>
            <a:r>
              <a:rPr lang="en-US" sz="1600" dirty="0"/>
              <a:t>7</a:t>
            </a:r>
            <a:r>
              <a:rPr lang="en-US" sz="1600" baseline="30000" dirty="0"/>
              <a:t>16</a:t>
            </a:r>
            <a:r>
              <a:rPr lang="en-US" sz="1600" dirty="0"/>
              <a:t> mod 13 = 7</a:t>
            </a:r>
            <a:r>
              <a:rPr lang="en-US" sz="1600" baseline="30000" dirty="0"/>
              <a:t>8</a:t>
            </a:r>
            <a:r>
              <a:rPr lang="en-US" sz="1600" dirty="0"/>
              <a:t>. 7</a:t>
            </a:r>
            <a:r>
              <a:rPr lang="en-US" sz="1600" baseline="30000" dirty="0"/>
              <a:t>8 </a:t>
            </a:r>
            <a:r>
              <a:rPr lang="en-US" sz="1600" dirty="0"/>
              <a:t>mod 13</a:t>
            </a:r>
          </a:p>
          <a:p>
            <a:pPr marL="0" indent="0">
              <a:lnSpc>
                <a:spcPct val="100000"/>
              </a:lnSpc>
              <a:buNone/>
            </a:pPr>
            <a:r>
              <a:rPr lang="en-US" sz="1600" dirty="0"/>
              <a:t>                    = ((7</a:t>
            </a:r>
            <a:r>
              <a:rPr lang="en-US" sz="1600" baseline="30000" dirty="0"/>
              <a:t>8</a:t>
            </a:r>
            <a:r>
              <a:rPr lang="en-US" sz="1600" dirty="0"/>
              <a:t> mod 13)( 7</a:t>
            </a:r>
            <a:r>
              <a:rPr lang="en-US" sz="1600" baseline="30000" dirty="0"/>
              <a:t>8</a:t>
            </a:r>
            <a:r>
              <a:rPr lang="en-US" sz="1600" dirty="0"/>
              <a:t> mod 13)) mod </a:t>
            </a:r>
            <a:r>
              <a:rPr lang="en-US" sz="1600" dirty="0" smtClean="0"/>
              <a:t>13</a:t>
            </a:r>
          </a:p>
          <a:p>
            <a:pPr marL="0" indent="0">
              <a:buNone/>
            </a:pPr>
            <a:r>
              <a:rPr lang="en-US" sz="1600" dirty="0" smtClean="0"/>
              <a:t>	= </a:t>
            </a:r>
            <a:r>
              <a:rPr lang="en-US" sz="1600" dirty="0"/>
              <a:t>3.3 mod 13</a:t>
            </a:r>
          </a:p>
          <a:p>
            <a:pPr marL="0" indent="0">
              <a:buNone/>
            </a:pPr>
            <a:r>
              <a:rPr lang="en-US" sz="1600" dirty="0"/>
              <a:t>                    = </a:t>
            </a:r>
            <a:r>
              <a:rPr lang="en-US" sz="1600" dirty="0" smtClean="0"/>
              <a:t>9</a:t>
            </a:r>
          </a:p>
          <a:p>
            <a:pPr marL="0" indent="0">
              <a:buNone/>
            </a:pPr>
            <a:r>
              <a:rPr lang="en-US" sz="1600" dirty="0" smtClean="0"/>
              <a:t>Similarly,</a:t>
            </a:r>
            <a:endParaRPr lang="en-US" sz="1600" dirty="0"/>
          </a:p>
          <a:p>
            <a:pPr marL="0" indent="0">
              <a:buNone/>
            </a:pPr>
            <a:r>
              <a:rPr lang="en-US" sz="1600" dirty="0"/>
              <a:t>7</a:t>
            </a:r>
            <a:r>
              <a:rPr lang="en-US" sz="1600" baseline="30000" dirty="0"/>
              <a:t>32</a:t>
            </a:r>
            <a:r>
              <a:rPr lang="en-US" sz="1600" dirty="0"/>
              <a:t> mod 13 = 3</a:t>
            </a:r>
          </a:p>
          <a:p>
            <a:pPr marL="0" indent="0">
              <a:buNone/>
            </a:pPr>
            <a:r>
              <a:rPr lang="en-US" sz="1600" dirty="0"/>
              <a:t>7</a:t>
            </a:r>
            <a:r>
              <a:rPr lang="en-US" sz="1600" baseline="30000" dirty="0"/>
              <a:t>64</a:t>
            </a:r>
            <a:r>
              <a:rPr lang="en-US" sz="1600" dirty="0"/>
              <a:t> mod 13 = 9</a:t>
            </a:r>
          </a:p>
          <a:p>
            <a:pPr marL="0" indent="0">
              <a:buNone/>
            </a:pPr>
            <a:r>
              <a:rPr lang="en-US" sz="1600" dirty="0"/>
              <a:t>7</a:t>
            </a:r>
            <a:r>
              <a:rPr lang="en-US" sz="1600" baseline="30000" dirty="0"/>
              <a:t>128</a:t>
            </a:r>
            <a:r>
              <a:rPr lang="en-US" sz="1600" dirty="0"/>
              <a:t> mod 13 = 3</a:t>
            </a:r>
          </a:p>
          <a:p>
            <a:pPr marL="0" indent="0">
              <a:buNone/>
            </a:pPr>
            <a:r>
              <a:rPr lang="en-US" sz="1600" dirty="0"/>
              <a:t>7</a:t>
            </a:r>
            <a:r>
              <a:rPr lang="en-US" sz="1600" baseline="30000" dirty="0"/>
              <a:t>256</a:t>
            </a:r>
            <a:r>
              <a:rPr lang="en-US" sz="1600" dirty="0"/>
              <a:t> mod 13 = 9</a:t>
            </a:r>
          </a:p>
        </p:txBody>
      </p:sp>
    </p:spTree>
    <p:extLst>
      <p:ext uri="{BB962C8B-B14F-4D97-AF65-F5344CB8AC3E}">
        <p14:creationId xmlns:p14="http://schemas.microsoft.com/office/powerpoint/2010/main" val="95724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8"/>
            <a:ext cx="10515600" cy="1188253"/>
          </a:xfrm>
        </p:spPr>
        <p:txBody>
          <a:bodyPr/>
          <a:lstStyle/>
          <a:p>
            <a:r>
              <a:rPr lang="en-US" dirty="0"/>
              <a:t>How to solve Modular </a:t>
            </a:r>
            <a:r>
              <a:rPr lang="en-US" dirty="0" smtClean="0"/>
              <a:t>Exponential</a:t>
            </a:r>
            <a:endParaRPr lang="en-US" dirty="0"/>
          </a:p>
        </p:txBody>
      </p:sp>
      <p:sp>
        <p:nvSpPr>
          <p:cNvPr id="3" name="Subtitle 2"/>
          <p:cNvSpPr>
            <a:spLocks noGrp="1"/>
          </p:cNvSpPr>
          <p:nvPr>
            <p:ph sz="half" idx="1"/>
          </p:nvPr>
        </p:nvSpPr>
        <p:spPr>
          <a:xfrm>
            <a:off x="838199" y="947449"/>
            <a:ext cx="10228119" cy="5266064"/>
          </a:xfrm>
        </p:spPr>
        <p:txBody>
          <a:bodyPr>
            <a:noAutofit/>
          </a:bodyPr>
          <a:lstStyle/>
          <a:p>
            <a:pPr marL="0" indent="0">
              <a:lnSpc>
                <a:spcPct val="100000"/>
              </a:lnSpc>
              <a:buNone/>
            </a:pPr>
            <a:r>
              <a:rPr lang="en-US" sz="1600" dirty="0" smtClean="0"/>
              <a:t>Example 3:</a:t>
            </a:r>
          </a:p>
          <a:p>
            <a:pPr marL="0" indent="0">
              <a:buNone/>
            </a:pPr>
            <a:r>
              <a:rPr lang="en-US" sz="1600" dirty="0"/>
              <a:t>5</a:t>
            </a:r>
            <a:r>
              <a:rPr lang="en-US" sz="1600" baseline="30000" dirty="0"/>
              <a:t>117</a:t>
            </a:r>
            <a:r>
              <a:rPr lang="en-US" sz="1600" dirty="0"/>
              <a:t> mod 19 = ?</a:t>
            </a:r>
          </a:p>
          <a:p>
            <a:pPr marL="0" indent="0">
              <a:buNone/>
            </a:pPr>
            <a:r>
              <a:rPr lang="en-US" sz="1600" dirty="0" smtClean="0"/>
              <a:t>We break the power as base 2, we get </a:t>
            </a:r>
          </a:p>
          <a:p>
            <a:pPr marL="0" indent="0">
              <a:buNone/>
            </a:pPr>
            <a:r>
              <a:rPr lang="en-US" sz="1600" dirty="0" smtClean="0"/>
              <a:t>117 </a:t>
            </a:r>
            <a:r>
              <a:rPr lang="en-US" sz="1600" dirty="0"/>
              <a:t>= 64 + 32 + 16 + 4 + 1</a:t>
            </a:r>
          </a:p>
          <a:p>
            <a:pPr marL="0" indent="0">
              <a:buNone/>
            </a:pPr>
            <a:r>
              <a:rPr lang="en-US" sz="1600" dirty="0"/>
              <a:t>5</a:t>
            </a:r>
            <a:r>
              <a:rPr lang="en-US" sz="1600" baseline="30000" dirty="0"/>
              <a:t>1</a:t>
            </a:r>
            <a:r>
              <a:rPr lang="en-US" sz="1600" dirty="0"/>
              <a:t> mod 19 = 5</a:t>
            </a:r>
          </a:p>
          <a:p>
            <a:pPr marL="0" indent="0">
              <a:buNone/>
            </a:pPr>
            <a:r>
              <a:rPr lang="en-US" sz="1600" dirty="0"/>
              <a:t>5</a:t>
            </a:r>
            <a:r>
              <a:rPr lang="en-US" sz="1600" baseline="30000" dirty="0"/>
              <a:t>2</a:t>
            </a:r>
            <a:r>
              <a:rPr lang="en-US" sz="1600" dirty="0"/>
              <a:t> mod 19 = 6</a:t>
            </a:r>
          </a:p>
          <a:p>
            <a:pPr marL="0" indent="0">
              <a:buNone/>
            </a:pPr>
            <a:r>
              <a:rPr lang="en-US" sz="1600" dirty="0"/>
              <a:t>5</a:t>
            </a:r>
            <a:r>
              <a:rPr lang="en-US" sz="1600" baseline="30000" dirty="0"/>
              <a:t>4</a:t>
            </a:r>
            <a:r>
              <a:rPr lang="en-US" sz="1600" dirty="0"/>
              <a:t> mod 19 = 6.6 mod 19 = 17</a:t>
            </a:r>
          </a:p>
          <a:p>
            <a:pPr marL="0" indent="0">
              <a:buNone/>
            </a:pPr>
            <a:r>
              <a:rPr lang="en-US" sz="1600" dirty="0"/>
              <a:t>5</a:t>
            </a:r>
            <a:r>
              <a:rPr lang="en-US" sz="1600" baseline="30000" dirty="0"/>
              <a:t>8</a:t>
            </a:r>
            <a:r>
              <a:rPr lang="en-US" sz="1600" dirty="0"/>
              <a:t> mod 19 = 17.17 mod 19 = 4</a:t>
            </a:r>
          </a:p>
          <a:p>
            <a:pPr marL="0" indent="0">
              <a:buNone/>
            </a:pPr>
            <a:r>
              <a:rPr lang="en-US" sz="1600" dirty="0"/>
              <a:t>5</a:t>
            </a:r>
            <a:r>
              <a:rPr lang="en-US" sz="1600" baseline="30000" dirty="0"/>
              <a:t>16</a:t>
            </a:r>
            <a:r>
              <a:rPr lang="en-US" sz="1600" dirty="0"/>
              <a:t> mod 19 = 4.4 mod 19 = 16</a:t>
            </a:r>
          </a:p>
          <a:p>
            <a:pPr marL="0" indent="0">
              <a:buNone/>
            </a:pPr>
            <a:r>
              <a:rPr lang="en-US" sz="1600" dirty="0"/>
              <a:t>5</a:t>
            </a:r>
            <a:r>
              <a:rPr lang="en-US" sz="1600" baseline="30000" dirty="0"/>
              <a:t>32</a:t>
            </a:r>
            <a:r>
              <a:rPr lang="en-US" sz="1600" dirty="0"/>
              <a:t> mod 19 = 16.16 mod 19 = 9</a:t>
            </a:r>
          </a:p>
          <a:p>
            <a:pPr marL="0" indent="0">
              <a:buNone/>
            </a:pPr>
            <a:r>
              <a:rPr lang="en-US" sz="1600" dirty="0"/>
              <a:t>5</a:t>
            </a:r>
            <a:r>
              <a:rPr lang="en-US" sz="1600" baseline="30000" dirty="0"/>
              <a:t>64</a:t>
            </a:r>
            <a:r>
              <a:rPr lang="en-US" sz="1600" dirty="0"/>
              <a:t> mod 19 = 9.9 mod 19 = 5</a:t>
            </a:r>
          </a:p>
          <a:p>
            <a:pPr marL="0" indent="0">
              <a:buNone/>
            </a:pPr>
            <a:r>
              <a:rPr lang="en-US" sz="1600" dirty="0"/>
              <a:t> </a:t>
            </a:r>
          </a:p>
          <a:p>
            <a:pPr marL="0" indent="0">
              <a:buNone/>
            </a:pPr>
            <a:r>
              <a:rPr lang="en-US" sz="1600" dirty="0"/>
              <a:t>5</a:t>
            </a:r>
            <a:r>
              <a:rPr lang="en-US" sz="1600" baseline="30000" dirty="0"/>
              <a:t>117</a:t>
            </a:r>
            <a:r>
              <a:rPr lang="en-US" sz="1600" dirty="0"/>
              <a:t> mod 19 = (5</a:t>
            </a:r>
            <a:r>
              <a:rPr lang="en-US" sz="1600" baseline="30000" dirty="0"/>
              <a:t>64</a:t>
            </a:r>
            <a:r>
              <a:rPr lang="en-US" sz="1600" dirty="0"/>
              <a:t> . 5</a:t>
            </a:r>
            <a:r>
              <a:rPr lang="en-US" sz="1600" baseline="30000" dirty="0"/>
              <a:t>32 </a:t>
            </a:r>
            <a:r>
              <a:rPr lang="en-US" sz="1600" dirty="0"/>
              <a:t>5</a:t>
            </a:r>
            <a:r>
              <a:rPr lang="en-US" sz="1600" baseline="30000" dirty="0"/>
              <a:t>16 </a:t>
            </a:r>
            <a:r>
              <a:rPr lang="en-US" sz="1600" dirty="0"/>
              <a:t>5</a:t>
            </a:r>
            <a:r>
              <a:rPr lang="en-US" sz="1600" baseline="30000" dirty="0"/>
              <a:t>4 </a:t>
            </a:r>
            <a:r>
              <a:rPr lang="en-US" sz="1600" dirty="0"/>
              <a:t>5</a:t>
            </a:r>
            <a:r>
              <a:rPr lang="en-US" sz="1600" baseline="30000" dirty="0"/>
              <a:t>1</a:t>
            </a:r>
            <a:r>
              <a:rPr lang="en-US" sz="1600" dirty="0"/>
              <a:t> ) mod 19</a:t>
            </a:r>
          </a:p>
          <a:p>
            <a:pPr marL="0" indent="0">
              <a:buNone/>
            </a:pPr>
            <a:r>
              <a:rPr lang="en-US" sz="1600" dirty="0"/>
              <a:t>                      = (5 . 9 . 16 . 17 . 5 ) mod 19</a:t>
            </a:r>
          </a:p>
          <a:p>
            <a:pPr marL="0" indent="0">
              <a:buNone/>
            </a:pPr>
            <a:r>
              <a:rPr lang="en-US" sz="1600" dirty="0"/>
              <a:t>                      = 61200 mod </a:t>
            </a:r>
            <a:r>
              <a:rPr lang="en-US" sz="1600" dirty="0" smtClean="0"/>
              <a:t>19</a:t>
            </a:r>
          </a:p>
          <a:p>
            <a:pPr marL="0" indent="0">
              <a:buNone/>
            </a:pPr>
            <a:r>
              <a:rPr lang="en-US" sz="1600" dirty="0"/>
              <a:t>	</a:t>
            </a:r>
            <a:r>
              <a:rPr lang="en-US" sz="1600" dirty="0" smtClean="0"/>
              <a:t>  = 1</a:t>
            </a:r>
            <a:endParaRPr lang="en-US" sz="1600" dirty="0"/>
          </a:p>
        </p:txBody>
      </p:sp>
    </p:spTree>
    <p:extLst>
      <p:ext uri="{BB962C8B-B14F-4D97-AF65-F5344CB8AC3E}">
        <p14:creationId xmlns:p14="http://schemas.microsoft.com/office/powerpoint/2010/main" val="64662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14" end="14"/>
                                            </p:txEl>
                                          </p:spTgt>
                                        </p:tgtEl>
                                        <p:attrNameLst>
                                          <p:attrName>style.visibility</p:attrName>
                                        </p:attrNameLst>
                                      </p:cBhvr>
                                      <p:to>
                                        <p:strVal val="visible"/>
                                      </p:to>
                                    </p:set>
                                    <p:anim calcmode="lin" valueType="num">
                                      <p:cBhvr additive="base">
                                        <p:cTn id="8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
                                            <p:txEl>
                                              <p:pRg st="15" end="15"/>
                                            </p:txEl>
                                          </p:spTgt>
                                        </p:tgtEl>
                                        <p:attrNameLst>
                                          <p:attrName>style.visibility</p:attrName>
                                        </p:attrNameLst>
                                      </p:cBhvr>
                                      <p:to>
                                        <p:strVal val="visible"/>
                                      </p:to>
                                    </p:set>
                                    <p:anim calcmode="lin" valueType="num">
                                      <p:cBhvr additive="base">
                                        <p:cTn id="9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8"/>
            <a:ext cx="10515600" cy="1188253"/>
          </a:xfrm>
        </p:spPr>
        <p:txBody>
          <a:bodyPr/>
          <a:lstStyle/>
          <a:p>
            <a:r>
              <a:rPr lang="en-US" dirty="0"/>
              <a:t>How to solve Modular </a:t>
            </a:r>
            <a:r>
              <a:rPr lang="en-US" dirty="0" smtClean="0"/>
              <a:t>Exponential</a:t>
            </a:r>
            <a:endParaRPr lang="en-US" dirty="0"/>
          </a:p>
        </p:txBody>
      </p:sp>
      <p:sp>
        <p:nvSpPr>
          <p:cNvPr id="3" name="Subtitle 2"/>
          <p:cNvSpPr>
            <a:spLocks noGrp="1"/>
          </p:cNvSpPr>
          <p:nvPr>
            <p:ph sz="half" idx="1"/>
          </p:nvPr>
        </p:nvSpPr>
        <p:spPr>
          <a:xfrm>
            <a:off x="838199" y="947449"/>
            <a:ext cx="10228119" cy="5266064"/>
          </a:xfrm>
        </p:spPr>
        <p:txBody>
          <a:bodyPr>
            <a:noAutofit/>
          </a:bodyPr>
          <a:lstStyle/>
          <a:p>
            <a:pPr marL="0" indent="0">
              <a:lnSpc>
                <a:spcPct val="100000"/>
              </a:lnSpc>
              <a:buNone/>
            </a:pPr>
            <a:r>
              <a:rPr lang="en-US" sz="1600" dirty="0" smtClean="0"/>
              <a:t>Example 4:</a:t>
            </a:r>
          </a:p>
          <a:p>
            <a:pPr marL="0" indent="0">
              <a:buNone/>
            </a:pPr>
            <a:r>
              <a:rPr lang="en-US" sz="1600" dirty="0"/>
              <a:t>31</a:t>
            </a:r>
            <a:r>
              <a:rPr lang="en-US" sz="1600" baseline="30000" dirty="0"/>
              <a:t>7</a:t>
            </a:r>
            <a:r>
              <a:rPr lang="en-US" sz="1600" dirty="0"/>
              <a:t> mod 33 =  31</a:t>
            </a:r>
            <a:r>
              <a:rPr lang="en-US" sz="1600" baseline="30000" dirty="0"/>
              <a:t>4</a:t>
            </a:r>
            <a:r>
              <a:rPr lang="en-US" sz="1600" dirty="0"/>
              <a:t> 31</a:t>
            </a:r>
            <a:r>
              <a:rPr lang="en-US" sz="1600" baseline="30000" dirty="0"/>
              <a:t>2</a:t>
            </a:r>
            <a:r>
              <a:rPr lang="en-US" sz="1600" dirty="0"/>
              <a:t> 31</a:t>
            </a:r>
            <a:r>
              <a:rPr lang="en-US" sz="1600" baseline="30000" dirty="0"/>
              <a:t>1</a:t>
            </a:r>
            <a:r>
              <a:rPr lang="en-US" sz="1600" dirty="0"/>
              <a:t>   mod 33</a:t>
            </a:r>
          </a:p>
          <a:p>
            <a:pPr marL="0" indent="0">
              <a:buNone/>
            </a:pPr>
            <a:r>
              <a:rPr lang="en-US" sz="1600" dirty="0"/>
              <a:t> 31</a:t>
            </a:r>
            <a:r>
              <a:rPr lang="en-US" sz="1600" baseline="30000" dirty="0"/>
              <a:t>1</a:t>
            </a:r>
            <a:r>
              <a:rPr lang="en-US" sz="1600" dirty="0"/>
              <a:t> mod 33 = 31</a:t>
            </a:r>
          </a:p>
          <a:p>
            <a:pPr marL="0" indent="0">
              <a:buNone/>
            </a:pPr>
            <a:r>
              <a:rPr lang="en-US" sz="1600" dirty="0"/>
              <a:t>31</a:t>
            </a:r>
            <a:r>
              <a:rPr lang="en-US" sz="1600" baseline="30000" dirty="0"/>
              <a:t>2</a:t>
            </a:r>
            <a:r>
              <a:rPr lang="en-US" sz="1600" dirty="0"/>
              <a:t> mod 33 = 31.31 mod 33 = 4</a:t>
            </a:r>
          </a:p>
          <a:p>
            <a:pPr marL="0" indent="0">
              <a:buNone/>
            </a:pPr>
            <a:r>
              <a:rPr lang="en-US" sz="1600" dirty="0"/>
              <a:t>31</a:t>
            </a:r>
            <a:r>
              <a:rPr lang="en-US" sz="1600" baseline="30000" dirty="0"/>
              <a:t>4</a:t>
            </a:r>
            <a:r>
              <a:rPr lang="en-US" sz="1600" dirty="0"/>
              <a:t> mod 33 = 4.4 mod 33 = 16</a:t>
            </a:r>
          </a:p>
          <a:p>
            <a:pPr marL="0" indent="0">
              <a:buNone/>
            </a:pPr>
            <a:r>
              <a:rPr lang="en-US" sz="1600" dirty="0"/>
              <a:t>31</a:t>
            </a:r>
            <a:r>
              <a:rPr lang="en-US" sz="1600" baseline="30000" dirty="0"/>
              <a:t>7</a:t>
            </a:r>
            <a:r>
              <a:rPr lang="en-US" sz="1600" dirty="0"/>
              <a:t> mod 33 =  31</a:t>
            </a:r>
            <a:r>
              <a:rPr lang="en-US" sz="1600" baseline="30000" dirty="0"/>
              <a:t>4</a:t>
            </a:r>
            <a:r>
              <a:rPr lang="en-US" sz="1600" dirty="0"/>
              <a:t> 31</a:t>
            </a:r>
            <a:r>
              <a:rPr lang="en-US" sz="1600" baseline="30000" dirty="0"/>
              <a:t>2</a:t>
            </a:r>
            <a:r>
              <a:rPr lang="en-US" sz="1600" dirty="0"/>
              <a:t> 31</a:t>
            </a:r>
            <a:r>
              <a:rPr lang="en-US" sz="1600" baseline="30000" dirty="0"/>
              <a:t>1</a:t>
            </a:r>
            <a:r>
              <a:rPr lang="en-US" sz="1600" dirty="0"/>
              <a:t>   mod 33</a:t>
            </a:r>
          </a:p>
          <a:p>
            <a:pPr marL="0" indent="0">
              <a:buNone/>
            </a:pPr>
            <a:r>
              <a:rPr lang="en-US" sz="1600" dirty="0"/>
              <a:t>31</a:t>
            </a:r>
            <a:r>
              <a:rPr lang="en-US" sz="1600" baseline="30000" dirty="0"/>
              <a:t>7</a:t>
            </a:r>
            <a:r>
              <a:rPr lang="en-US" sz="1600" dirty="0"/>
              <a:t> mod 33 =  16 . 4 . 31   mod 33</a:t>
            </a:r>
          </a:p>
          <a:p>
            <a:pPr marL="0" indent="0">
              <a:buNone/>
            </a:pPr>
            <a:r>
              <a:rPr lang="en-US" sz="1600" dirty="0"/>
              <a:t>                     = 4</a:t>
            </a:r>
            <a:endParaRPr lang="en-US" sz="1600" dirty="0" smtClean="0"/>
          </a:p>
          <a:p>
            <a:pPr marL="0" indent="0">
              <a:buNone/>
            </a:pPr>
            <a:r>
              <a:rPr lang="en-US" sz="1600" dirty="0"/>
              <a:t>	</a:t>
            </a:r>
          </a:p>
        </p:txBody>
      </p:sp>
    </p:spTree>
    <p:extLst>
      <p:ext uri="{BB962C8B-B14F-4D97-AF65-F5344CB8AC3E}">
        <p14:creationId xmlns:p14="http://schemas.microsoft.com/office/powerpoint/2010/main" val="10910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8"/>
            <a:ext cx="10515600" cy="1188253"/>
          </a:xfrm>
        </p:spPr>
        <p:txBody>
          <a:bodyPr/>
          <a:lstStyle/>
          <a:p>
            <a:r>
              <a:rPr lang="en-US" dirty="0"/>
              <a:t>How to solve Modular </a:t>
            </a:r>
            <a:r>
              <a:rPr lang="en-US" dirty="0" smtClean="0"/>
              <a:t>Exponential</a:t>
            </a:r>
            <a:endParaRPr lang="en-US" dirty="0"/>
          </a:p>
        </p:txBody>
      </p:sp>
      <p:sp>
        <p:nvSpPr>
          <p:cNvPr id="3" name="Subtitle 2"/>
          <p:cNvSpPr>
            <a:spLocks noGrp="1"/>
          </p:cNvSpPr>
          <p:nvPr>
            <p:ph sz="half" idx="1"/>
          </p:nvPr>
        </p:nvSpPr>
        <p:spPr>
          <a:xfrm>
            <a:off x="838199" y="947449"/>
            <a:ext cx="10228119" cy="5266064"/>
          </a:xfrm>
        </p:spPr>
        <p:txBody>
          <a:bodyPr>
            <a:noAutofit/>
          </a:bodyPr>
          <a:lstStyle/>
          <a:p>
            <a:pPr marL="0" indent="0">
              <a:lnSpc>
                <a:spcPct val="100000"/>
              </a:lnSpc>
              <a:buNone/>
            </a:pPr>
            <a:r>
              <a:rPr lang="en-US" b="1" dirty="0" err="1" smtClean="0"/>
              <a:t>Fermet</a:t>
            </a:r>
            <a:r>
              <a:rPr lang="en-US" b="1" dirty="0" smtClean="0"/>
              <a:t> </a:t>
            </a:r>
            <a:r>
              <a:rPr lang="en-US" b="1" dirty="0"/>
              <a:t>Little </a:t>
            </a:r>
            <a:r>
              <a:rPr lang="en-US" b="1" dirty="0" smtClean="0"/>
              <a:t>Theorem:</a:t>
            </a:r>
            <a:endParaRPr lang="en-US" b="1" dirty="0"/>
          </a:p>
          <a:p>
            <a:pPr marL="0" indent="0">
              <a:buNone/>
            </a:pPr>
            <a:r>
              <a:rPr lang="en-US" b="1" dirty="0"/>
              <a:t>a</a:t>
            </a:r>
            <a:r>
              <a:rPr lang="en-US" b="1" baseline="30000" dirty="0"/>
              <a:t>p-1</a:t>
            </a:r>
            <a:r>
              <a:rPr lang="en-US" b="1" dirty="0"/>
              <a:t>  = 1 mod p   where p is a prime number</a:t>
            </a:r>
          </a:p>
          <a:p>
            <a:pPr marL="0" indent="0">
              <a:buNone/>
            </a:pPr>
            <a:endParaRPr lang="en-US" sz="1600" dirty="0" smtClean="0"/>
          </a:p>
          <a:p>
            <a:pPr marL="0" indent="0">
              <a:buNone/>
            </a:pPr>
            <a:r>
              <a:rPr lang="en-US" sz="2000" b="1" dirty="0" smtClean="0"/>
              <a:t>a</a:t>
            </a:r>
            <a:r>
              <a:rPr lang="en-US" sz="2000" b="1" baseline="30000" dirty="0" smtClean="0"/>
              <a:t>p-1</a:t>
            </a:r>
            <a:r>
              <a:rPr lang="en-US" sz="2000" b="1" dirty="0" smtClean="0"/>
              <a:t>  </a:t>
            </a:r>
            <a:r>
              <a:rPr lang="en-US" sz="2000" b="1" dirty="0"/>
              <a:t>mod p = 1</a:t>
            </a:r>
          </a:p>
          <a:p>
            <a:pPr marL="0" indent="0">
              <a:buNone/>
            </a:pPr>
            <a:r>
              <a:rPr lang="en-US" sz="2000" b="1" dirty="0" smtClean="0"/>
              <a:t>2</a:t>
            </a:r>
            <a:r>
              <a:rPr lang="en-US" sz="2000" b="1" baseline="30000" dirty="0" smtClean="0"/>
              <a:t>17-1</a:t>
            </a:r>
            <a:r>
              <a:rPr lang="en-US" sz="2000" b="1" dirty="0" smtClean="0"/>
              <a:t>  </a:t>
            </a:r>
            <a:r>
              <a:rPr lang="en-US" sz="2000" b="1" dirty="0"/>
              <a:t>= 1 mod </a:t>
            </a:r>
            <a:r>
              <a:rPr lang="en-US" sz="2000" b="1" dirty="0" smtClean="0"/>
              <a:t>17</a:t>
            </a:r>
          </a:p>
          <a:p>
            <a:pPr marL="0" indent="0">
              <a:buNone/>
            </a:pPr>
            <a:r>
              <a:rPr lang="en-US" sz="2000" b="1" dirty="0" smtClean="0"/>
              <a:t>Or we can write as</a:t>
            </a:r>
          </a:p>
          <a:p>
            <a:pPr marL="0" indent="0">
              <a:buNone/>
            </a:pPr>
            <a:endParaRPr lang="en-US" sz="2000" b="1" dirty="0"/>
          </a:p>
          <a:p>
            <a:pPr marL="0" indent="0">
              <a:buNone/>
            </a:pPr>
            <a:r>
              <a:rPr lang="en-US" sz="2000" b="1" dirty="0" smtClean="0"/>
              <a:t>2</a:t>
            </a:r>
            <a:r>
              <a:rPr lang="en-US" sz="2000" b="1" baseline="30000" dirty="0" smtClean="0"/>
              <a:t>16</a:t>
            </a:r>
            <a:r>
              <a:rPr lang="en-US" sz="2000" b="1" dirty="0" smtClean="0"/>
              <a:t>  mod 17 = </a:t>
            </a:r>
            <a:r>
              <a:rPr lang="en-US" sz="2000" b="1" dirty="0"/>
              <a:t>1 </a:t>
            </a:r>
            <a:r>
              <a:rPr lang="en-US" sz="1600" dirty="0"/>
              <a:t>	</a:t>
            </a:r>
          </a:p>
        </p:txBody>
      </p:sp>
    </p:spTree>
    <p:extLst>
      <p:ext uri="{BB962C8B-B14F-4D97-AF65-F5344CB8AC3E}">
        <p14:creationId xmlns:p14="http://schemas.microsoft.com/office/powerpoint/2010/main" val="352388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48"/>
            <a:ext cx="10515600" cy="1188253"/>
          </a:xfrm>
        </p:spPr>
        <p:txBody>
          <a:bodyPr/>
          <a:lstStyle/>
          <a:p>
            <a:r>
              <a:rPr lang="en-US" dirty="0"/>
              <a:t>How to solve Modular </a:t>
            </a:r>
            <a:r>
              <a:rPr lang="en-US" dirty="0" err="1"/>
              <a:t>Exponention</a:t>
            </a:r>
            <a:endParaRPr lang="en-US" dirty="0"/>
          </a:p>
        </p:txBody>
      </p:sp>
      <p:sp>
        <p:nvSpPr>
          <p:cNvPr id="3" name="Subtitle 2"/>
          <p:cNvSpPr>
            <a:spLocks noGrp="1"/>
          </p:cNvSpPr>
          <p:nvPr>
            <p:ph sz="half" idx="1"/>
          </p:nvPr>
        </p:nvSpPr>
        <p:spPr>
          <a:xfrm>
            <a:off x="838199" y="947449"/>
            <a:ext cx="10228119" cy="5266064"/>
          </a:xfrm>
        </p:spPr>
        <p:txBody>
          <a:bodyPr>
            <a:noAutofit/>
          </a:bodyPr>
          <a:lstStyle/>
          <a:p>
            <a:pPr marL="0" indent="0">
              <a:lnSpc>
                <a:spcPct val="100000"/>
              </a:lnSpc>
              <a:buNone/>
            </a:pPr>
            <a:r>
              <a:rPr lang="en-US" b="1" dirty="0" err="1" smtClean="0"/>
              <a:t>Fermets</a:t>
            </a:r>
            <a:r>
              <a:rPr lang="en-US" b="1" dirty="0" smtClean="0"/>
              <a:t> </a:t>
            </a:r>
            <a:r>
              <a:rPr lang="en-US" b="1" dirty="0"/>
              <a:t>Little </a:t>
            </a:r>
            <a:r>
              <a:rPr lang="en-US" b="1" dirty="0" smtClean="0"/>
              <a:t>Theorem:</a:t>
            </a:r>
            <a:endParaRPr lang="en-US" b="1" dirty="0"/>
          </a:p>
          <a:p>
            <a:pPr marL="0" indent="0">
              <a:buNone/>
            </a:pPr>
            <a:r>
              <a:rPr lang="en-US" b="1" dirty="0"/>
              <a:t>a</a:t>
            </a:r>
            <a:r>
              <a:rPr lang="en-US" b="1" baseline="30000" dirty="0"/>
              <a:t>p-1</a:t>
            </a:r>
            <a:r>
              <a:rPr lang="en-US" b="1" dirty="0"/>
              <a:t>  = 1 mod p   where p is a prime number</a:t>
            </a:r>
          </a:p>
          <a:p>
            <a:pPr marL="0" indent="0">
              <a:buNone/>
            </a:pPr>
            <a:endParaRPr lang="en-US" sz="1600" dirty="0" smtClean="0"/>
          </a:p>
          <a:p>
            <a:pPr marL="0" indent="0">
              <a:buNone/>
            </a:pPr>
            <a:r>
              <a:rPr lang="en-US" sz="1600" b="1" dirty="0" smtClean="0"/>
              <a:t>2</a:t>
            </a:r>
            <a:r>
              <a:rPr lang="en-US" sz="1600" b="1" baseline="30000" dirty="0" smtClean="0"/>
              <a:t>50</a:t>
            </a:r>
            <a:r>
              <a:rPr lang="en-US" sz="1600" b="1" dirty="0" smtClean="0"/>
              <a:t>  </a:t>
            </a:r>
            <a:r>
              <a:rPr lang="en-US" sz="1600" b="1" dirty="0"/>
              <a:t>mod 17  = 2</a:t>
            </a:r>
            <a:r>
              <a:rPr lang="en-US" sz="1600" b="1" baseline="30000" dirty="0"/>
              <a:t>16.3 + 2</a:t>
            </a:r>
            <a:r>
              <a:rPr lang="en-US" sz="1600" b="1" dirty="0"/>
              <a:t>  mod 17 </a:t>
            </a:r>
          </a:p>
          <a:p>
            <a:pPr marL="0" indent="0">
              <a:buNone/>
            </a:pPr>
            <a:r>
              <a:rPr lang="en-US" sz="1600" b="1" dirty="0"/>
              <a:t>                       = (2</a:t>
            </a:r>
            <a:r>
              <a:rPr lang="en-US" sz="1600" b="1" baseline="30000" dirty="0"/>
              <a:t>3</a:t>
            </a:r>
            <a:r>
              <a:rPr lang="en-US" sz="1600" b="1" dirty="0"/>
              <a:t> )</a:t>
            </a:r>
            <a:r>
              <a:rPr lang="en-US" sz="1600" b="1" baseline="30000" dirty="0"/>
              <a:t>16</a:t>
            </a:r>
            <a:r>
              <a:rPr lang="en-US" sz="1600" b="1" dirty="0"/>
              <a:t> . 2</a:t>
            </a:r>
            <a:r>
              <a:rPr lang="en-US" sz="1600" b="1" baseline="30000" dirty="0"/>
              <a:t>2</a:t>
            </a:r>
            <a:r>
              <a:rPr lang="en-US" sz="1600" b="1" dirty="0"/>
              <a:t>  mod </a:t>
            </a:r>
            <a:r>
              <a:rPr lang="en-US" sz="1600" b="1" dirty="0" smtClean="0"/>
              <a:t>17 </a:t>
            </a:r>
          </a:p>
          <a:p>
            <a:pPr marL="0" indent="0">
              <a:buNone/>
            </a:pPr>
            <a:r>
              <a:rPr lang="en-US" sz="1600" b="1" dirty="0"/>
              <a:t> </a:t>
            </a:r>
            <a:r>
              <a:rPr lang="en-US" sz="1600" b="1" dirty="0" smtClean="0"/>
              <a:t>                     = (((</a:t>
            </a:r>
            <a:r>
              <a:rPr lang="en-US" sz="1600" b="1" dirty="0"/>
              <a:t>2</a:t>
            </a:r>
            <a:r>
              <a:rPr lang="en-US" sz="1600" b="1" baseline="30000" dirty="0"/>
              <a:t>3</a:t>
            </a:r>
            <a:r>
              <a:rPr lang="en-US" sz="1600" b="1" dirty="0"/>
              <a:t> )</a:t>
            </a:r>
            <a:r>
              <a:rPr lang="en-US" sz="1600" b="1" baseline="30000" dirty="0"/>
              <a:t>16</a:t>
            </a:r>
            <a:r>
              <a:rPr lang="en-US" sz="1600" b="1" dirty="0"/>
              <a:t> </a:t>
            </a:r>
            <a:r>
              <a:rPr lang="en-US" sz="1600" b="1" dirty="0" smtClean="0"/>
              <a:t> </a:t>
            </a:r>
            <a:r>
              <a:rPr lang="en-US" sz="1600" b="1" dirty="0"/>
              <a:t>mod </a:t>
            </a:r>
            <a:r>
              <a:rPr lang="en-US" sz="1600" b="1" dirty="0" smtClean="0"/>
              <a:t>17) . ((2</a:t>
            </a:r>
            <a:r>
              <a:rPr lang="en-US" sz="1600" b="1" baseline="30000" dirty="0" smtClean="0"/>
              <a:t>2</a:t>
            </a:r>
            <a:r>
              <a:rPr lang="en-US" sz="1600" b="1" dirty="0" smtClean="0"/>
              <a:t>) </a:t>
            </a:r>
            <a:r>
              <a:rPr lang="en-US" sz="1600" b="1" dirty="0"/>
              <a:t>mod </a:t>
            </a:r>
            <a:r>
              <a:rPr lang="en-US" sz="1600" b="1" dirty="0" smtClean="0"/>
              <a:t>17)) mod 17</a:t>
            </a:r>
            <a:endParaRPr lang="en-US" sz="1600" b="1" dirty="0"/>
          </a:p>
          <a:p>
            <a:pPr marL="0" indent="0">
              <a:buNone/>
            </a:pPr>
            <a:r>
              <a:rPr lang="en-US" sz="1600" b="1" dirty="0"/>
              <a:t>                       </a:t>
            </a:r>
            <a:r>
              <a:rPr lang="en-US" sz="1600" b="1" dirty="0" smtClean="0"/>
              <a:t>= (1   </a:t>
            </a:r>
            <a:r>
              <a:rPr lang="en-US" sz="1600" b="1" dirty="0"/>
              <a:t>.   </a:t>
            </a:r>
            <a:r>
              <a:rPr lang="en-US" sz="1600" b="1" dirty="0" smtClean="0"/>
              <a:t>4) mod 17</a:t>
            </a:r>
            <a:endParaRPr lang="en-US" sz="1600" b="1" dirty="0"/>
          </a:p>
          <a:p>
            <a:pPr marL="0" indent="0">
              <a:buNone/>
            </a:pPr>
            <a:r>
              <a:rPr lang="en-US" sz="1600" b="1" dirty="0"/>
              <a:t>                       =  4</a:t>
            </a:r>
          </a:p>
          <a:p>
            <a:pPr marL="0" indent="0">
              <a:buNone/>
            </a:pPr>
            <a:r>
              <a:rPr lang="en-US" sz="1600" b="1" dirty="0"/>
              <a:t> </a:t>
            </a:r>
          </a:p>
          <a:p>
            <a:pPr marL="0" indent="0">
              <a:buNone/>
            </a:pPr>
            <a:r>
              <a:rPr lang="en-US" sz="1600" b="1" dirty="0"/>
              <a:t>4</a:t>
            </a:r>
            <a:r>
              <a:rPr lang="en-US" sz="1600" b="1" baseline="30000" dirty="0"/>
              <a:t>532</a:t>
            </a:r>
            <a:r>
              <a:rPr lang="en-US" sz="1600" b="1" dirty="0"/>
              <a:t>  mod 11  = 4</a:t>
            </a:r>
            <a:r>
              <a:rPr lang="en-US" sz="1600" b="1" baseline="30000" dirty="0"/>
              <a:t>530</a:t>
            </a:r>
            <a:r>
              <a:rPr lang="en-US" sz="1600" b="1" dirty="0"/>
              <a:t> . 4</a:t>
            </a:r>
            <a:r>
              <a:rPr lang="en-US" sz="1600" b="1" baseline="30000" dirty="0"/>
              <a:t>2</a:t>
            </a:r>
            <a:r>
              <a:rPr lang="en-US" sz="1600" b="1" dirty="0"/>
              <a:t> mod 11 </a:t>
            </a:r>
          </a:p>
          <a:p>
            <a:pPr marL="0" indent="0">
              <a:buNone/>
            </a:pPr>
            <a:r>
              <a:rPr lang="en-US" sz="1600" b="1" dirty="0"/>
              <a:t>                        = (4</a:t>
            </a:r>
            <a:r>
              <a:rPr lang="en-US" sz="1600" b="1" baseline="30000" dirty="0"/>
              <a:t>53</a:t>
            </a:r>
            <a:r>
              <a:rPr lang="en-US" sz="1600" b="1" dirty="0"/>
              <a:t>)</a:t>
            </a:r>
            <a:r>
              <a:rPr lang="en-US" sz="1600" b="1" baseline="30000" dirty="0"/>
              <a:t>10</a:t>
            </a:r>
            <a:r>
              <a:rPr lang="en-US" sz="1600" b="1" dirty="0"/>
              <a:t> . 4</a:t>
            </a:r>
            <a:r>
              <a:rPr lang="en-US" sz="1600" b="1" baseline="30000" dirty="0"/>
              <a:t>2</a:t>
            </a:r>
            <a:r>
              <a:rPr lang="en-US" sz="1600" b="1" dirty="0"/>
              <a:t> mod 11</a:t>
            </a:r>
          </a:p>
          <a:p>
            <a:pPr marL="0" indent="0">
              <a:buNone/>
            </a:pPr>
            <a:r>
              <a:rPr lang="en-US" sz="1600" b="1" dirty="0"/>
              <a:t>                        = </a:t>
            </a:r>
            <a:r>
              <a:rPr lang="en-US" sz="1600" b="1" dirty="0" smtClean="0"/>
              <a:t>(((</a:t>
            </a:r>
            <a:r>
              <a:rPr lang="en-US" sz="1600" b="1" dirty="0"/>
              <a:t>4</a:t>
            </a:r>
            <a:r>
              <a:rPr lang="en-US" sz="1600" b="1" baseline="30000" dirty="0"/>
              <a:t>53</a:t>
            </a:r>
            <a:r>
              <a:rPr lang="en-US" sz="1600" b="1" dirty="0"/>
              <a:t>)</a:t>
            </a:r>
            <a:r>
              <a:rPr lang="en-US" sz="1600" b="1" baseline="30000" dirty="0"/>
              <a:t>10</a:t>
            </a:r>
            <a:r>
              <a:rPr lang="en-US" sz="1600" b="1" dirty="0"/>
              <a:t> mod </a:t>
            </a:r>
            <a:r>
              <a:rPr lang="en-US" sz="1600" b="1" dirty="0" smtClean="0"/>
              <a:t>11) </a:t>
            </a:r>
            <a:r>
              <a:rPr lang="en-US" sz="1600" b="1" dirty="0"/>
              <a:t>.  </a:t>
            </a:r>
            <a:r>
              <a:rPr lang="en-US" sz="1600" b="1" dirty="0" smtClean="0"/>
              <a:t>((4</a:t>
            </a:r>
            <a:r>
              <a:rPr lang="en-US" sz="1600" b="1" baseline="30000" dirty="0" smtClean="0"/>
              <a:t>2</a:t>
            </a:r>
            <a:r>
              <a:rPr lang="en-US" sz="1600" b="1" dirty="0" smtClean="0"/>
              <a:t>) mod </a:t>
            </a:r>
            <a:r>
              <a:rPr lang="en-US" sz="1600" b="1" dirty="0"/>
              <a:t>11</a:t>
            </a:r>
            <a:r>
              <a:rPr lang="en-US" sz="1600" b="1" dirty="0" smtClean="0"/>
              <a:t>)) mod </a:t>
            </a:r>
            <a:r>
              <a:rPr lang="en-US" sz="1600" b="1" dirty="0"/>
              <a:t>11 </a:t>
            </a:r>
          </a:p>
          <a:p>
            <a:pPr marL="0" indent="0">
              <a:buNone/>
            </a:pPr>
            <a:r>
              <a:rPr lang="en-US" sz="1600" b="1" dirty="0"/>
              <a:t>                        = </a:t>
            </a:r>
            <a:r>
              <a:rPr lang="en-US" sz="1600" b="1" dirty="0" smtClean="0"/>
              <a:t>(1.5) </a:t>
            </a:r>
            <a:r>
              <a:rPr lang="en-US" sz="1600" b="1" dirty="0"/>
              <a:t>mod 11</a:t>
            </a:r>
          </a:p>
          <a:p>
            <a:pPr marL="0" indent="0">
              <a:buNone/>
            </a:pPr>
            <a:r>
              <a:rPr lang="en-US" sz="1600" b="1" dirty="0"/>
              <a:t>                        = 5</a:t>
            </a:r>
          </a:p>
          <a:p>
            <a:pPr marL="0" indent="0">
              <a:buNone/>
            </a:pPr>
            <a:r>
              <a:rPr lang="en-US" sz="1600" dirty="0"/>
              <a:t>	</a:t>
            </a:r>
          </a:p>
        </p:txBody>
      </p:sp>
    </p:spTree>
    <p:extLst>
      <p:ext uri="{BB962C8B-B14F-4D97-AF65-F5344CB8AC3E}">
        <p14:creationId xmlns:p14="http://schemas.microsoft.com/office/powerpoint/2010/main" val="9054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914"/>
            <a:ext cx="10515600" cy="1185795"/>
          </a:xfrm>
        </p:spPr>
        <p:txBody>
          <a:bodyPr/>
          <a:lstStyle/>
          <a:p>
            <a:r>
              <a:rPr lang="en-US" dirty="0" smtClean="0"/>
              <a:t>RSA  – Bi-directional Communication.</a:t>
            </a:r>
            <a:endParaRPr lang="en-US" dirty="0"/>
          </a:p>
        </p:txBody>
      </p:sp>
      <p:sp>
        <p:nvSpPr>
          <p:cNvPr id="3" name="Subtitle 2"/>
          <p:cNvSpPr>
            <a:spLocks noGrp="1"/>
          </p:cNvSpPr>
          <p:nvPr>
            <p:ph idx="1"/>
          </p:nvPr>
        </p:nvSpPr>
        <p:spPr>
          <a:xfrm>
            <a:off x="838200" y="1483230"/>
            <a:ext cx="10515600" cy="4252552"/>
          </a:xfrm>
        </p:spPr>
        <p:txBody>
          <a:bodyPr>
            <a:normAutofit/>
          </a:bodyPr>
          <a:lstStyle/>
          <a:p>
            <a:pPr marL="0" indent="0">
              <a:buNone/>
            </a:pPr>
            <a:r>
              <a:rPr lang="en-US" dirty="0"/>
              <a:t>Alice                                                 </a:t>
            </a:r>
            <a:r>
              <a:rPr lang="en-US" dirty="0" smtClean="0"/>
              <a:t>                             Bob</a:t>
            </a:r>
          </a:p>
          <a:p>
            <a:pPr marL="0" indent="0">
              <a:buNone/>
            </a:pPr>
            <a:r>
              <a:rPr lang="en-US" dirty="0" smtClean="0"/>
              <a:t>                                                                                       </a:t>
            </a:r>
            <a:endParaRPr lang="en-US" baseline="-25000"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baseline="-25000" dirty="0" smtClean="0"/>
          </a:p>
          <a:p>
            <a:pPr marL="0" indent="0">
              <a:buNone/>
            </a:pPr>
            <a:endParaRPr lang="en-US" dirty="0"/>
          </a:p>
          <a:p>
            <a:pPr marL="0" indent="0">
              <a:buNone/>
            </a:pPr>
            <a:endParaRPr lang="en-US" dirty="0" smtClean="0"/>
          </a:p>
          <a:p>
            <a:pPr marL="0" indent="0">
              <a:buNone/>
            </a:pPr>
            <a:endParaRPr lang="en-US" dirty="0"/>
          </a:p>
        </p:txBody>
      </p:sp>
      <p:cxnSp>
        <p:nvCxnSpPr>
          <p:cNvPr id="5" name="Straight Arrow Connector 4"/>
          <p:cNvCxnSpPr/>
          <p:nvPr/>
        </p:nvCxnSpPr>
        <p:spPr>
          <a:xfrm flipH="1" flipV="1">
            <a:off x="2608127" y="3405434"/>
            <a:ext cx="5205846" cy="7339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722668" y="3010219"/>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K</a:t>
            </a:r>
            <a:r>
              <a:rPr lang="en-US" baseline="-25000" dirty="0" err="1" smtClean="0"/>
              <a:t>Pub</a:t>
            </a:r>
            <a:r>
              <a:rPr lang="en-US" baseline="-25000" dirty="0" smtClean="0"/>
              <a:t>(B)</a:t>
            </a:r>
            <a:endParaRPr lang="en-US" dirty="0"/>
          </a:p>
        </p:txBody>
      </p:sp>
      <p:cxnSp>
        <p:nvCxnSpPr>
          <p:cNvPr id="8" name="Straight Arrow Connector 7"/>
          <p:cNvCxnSpPr/>
          <p:nvPr/>
        </p:nvCxnSpPr>
        <p:spPr>
          <a:xfrm>
            <a:off x="2654886" y="3930482"/>
            <a:ext cx="5112328" cy="6754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753840" y="3571481"/>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K</a:t>
            </a:r>
            <a:r>
              <a:rPr lang="en-US" baseline="-25000" dirty="0" err="1" smtClean="0"/>
              <a:t>Pub</a:t>
            </a:r>
            <a:r>
              <a:rPr lang="en-US" baseline="-25000" dirty="0" smtClean="0"/>
              <a:t>(A)</a:t>
            </a:r>
            <a:endParaRPr lang="en-US" dirty="0"/>
          </a:p>
        </p:txBody>
      </p:sp>
      <p:sp>
        <p:nvSpPr>
          <p:cNvPr id="4" name="TextBox 3"/>
          <p:cNvSpPr txBox="1"/>
          <p:nvPr/>
        </p:nvSpPr>
        <p:spPr>
          <a:xfrm>
            <a:off x="7931728" y="2641662"/>
            <a:ext cx="1575954" cy="369332"/>
          </a:xfrm>
          <a:prstGeom prst="rect">
            <a:avLst/>
          </a:prstGeom>
          <a:noFill/>
        </p:spPr>
        <p:txBody>
          <a:bodyPr wrap="square" rtlCol="0">
            <a:spAutoFit/>
          </a:bodyPr>
          <a:lstStyle/>
          <a:p>
            <a:r>
              <a:rPr lang="en-US" dirty="0" err="1" smtClean="0"/>
              <a:t>K</a:t>
            </a:r>
            <a:r>
              <a:rPr lang="en-US" baseline="-25000" dirty="0" err="1" smtClean="0"/>
              <a:t>Pub</a:t>
            </a:r>
            <a:r>
              <a:rPr lang="en-US" baseline="-25000" dirty="0" smtClean="0"/>
              <a:t>(B) , </a:t>
            </a:r>
            <a:r>
              <a:rPr lang="en-US" dirty="0" err="1" smtClean="0"/>
              <a:t>K</a:t>
            </a:r>
            <a:r>
              <a:rPr lang="en-US" baseline="-25000" dirty="0" err="1" smtClean="0"/>
              <a:t>Pr</a:t>
            </a:r>
            <a:r>
              <a:rPr lang="en-US" baseline="-25000" dirty="0" smtClean="0"/>
              <a:t>(B)</a:t>
            </a:r>
            <a:endParaRPr lang="en-US" dirty="0"/>
          </a:p>
        </p:txBody>
      </p:sp>
      <p:sp>
        <p:nvSpPr>
          <p:cNvPr id="9" name="TextBox 8"/>
          <p:cNvSpPr txBox="1"/>
          <p:nvPr/>
        </p:nvSpPr>
        <p:spPr>
          <a:xfrm>
            <a:off x="1032173" y="2641662"/>
            <a:ext cx="1575954" cy="369332"/>
          </a:xfrm>
          <a:prstGeom prst="rect">
            <a:avLst/>
          </a:prstGeom>
          <a:noFill/>
        </p:spPr>
        <p:txBody>
          <a:bodyPr wrap="square" rtlCol="0">
            <a:spAutoFit/>
          </a:bodyPr>
          <a:lstStyle/>
          <a:p>
            <a:r>
              <a:rPr lang="en-US" dirty="0" err="1" smtClean="0"/>
              <a:t>K</a:t>
            </a:r>
            <a:r>
              <a:rPr lang="en-US" baseline="-25000" dirty="0" err="1" smtClean="0"/>
              <a:t>Pub</a:t>
            </a:r>
            <a:r>
              <a:rPr lang="en-US" baseline="-25000" dirty="0" smtClean="0"/>
              <a:t>(A) , </a:t>
            </a:r>
            <a:r>
              <a:rPr lang="en-US" dirty="0" err="1" smtClean="0"/>
              <a:t>K</a:t>
            </a:r>
            <a:r>
              <a:rPr lang="en-US" baseline="-25000" dirty="0" err="1" smtClean="0"/>
              <a:t>Pr</a:t>
            </a:r>
            <a:r>
              <a:rPr lang="en-US" baseline="-25000" dirty="0" smtClean="0"/>
              <a:t>(A)</a:t>
            </a:r>
            <a:endParaRPr lang="en-US" dirty="0"/>
          </a:p>
        </p:txBody>
      </p:sp>
      <p:sp>
        <p:nvSpPr>
          <p:cNvPr id="10" name="TextBox 9"/>
          <p:cNvSpPr txBox="1"/>
          <p:nvPr/>
        </p:nvSpPr>
        <p:spPr>
          <a:xfrm>
            <a:off x="1136082" y="3151124"/>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K</a:t>
            </a:r>
            <a:r>
              <a:rPr lang="en-US" baseline="-25000" dirty="0" err="1" smtClean="0"/>
              <a:t>Pub</a:t>
            </a:r>
            <a:r>
              <a:rPr lang="en-US" baseline="-25000" dirty="0" smtClean="0"/>
              <a:t>(B)</a:t>
            </a:r>
            <a:endParaRPr lang="en-US" dirty="0"/>
          </a:p>
        </p:txBody>
      </p:sp>
      <p:sp>
        <p:nvSpPr>
          <p:cNvPr id="11" name="TextBox 10"/>
          <p:cNvSpPr txBox="1"/>
          <p:nvPr/>
        </p:nvSpPr>
        <p:spPr>
          <a:xfrm>
            <a:off x="7994074" y="3719612"/>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K</a:t>
            </a:r>
            <a:r>
              <a:rPr lang="en-US" baseline="-25000" dirty="0" err="1" smtClean="0"/>
              <a:t>Pub</a:t>
            </a:r>
            <a:r>
              <a:rPr lang="en-US" baseline="-25000" dirty="0" smtClean="0"/>
              <a:t>(A)</a:t>
            </a:r>
            <a:endParaRPr lang="en-US" dirty="0"/>
          </a:p>
        </p:txBody>
      </p:sp>
      <p:sp>
        <p:nvSpPr>
          <p:cNvPr id="13" name="TextBox 12"/>
          <p:cNvSpPr txBox="1"/>
          <p:nvPr/>
        </p:nvSpPr>
        <p:spPr>
          <a:xfrm>
            <a:off x="1032172" y="4316093"/>
            <a:ext cx="14616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Y</a:t>
            </a:r>
            <a:r>
              <a:rPr lang="en-US" baseline="-25000" dirty="0"/>
              <a:t> = </a:t>
            </a:r>
            <a:r>
              <a:rPr lang="en-US" dirty="0" err="1" smtClean="0"/>
              <a:t>e</a:t>
            </a:r>
            <a:r>
              <a:rPr lang="en-US" baseline="-25000" dirty="0" err="1" smtClean="0"/>
              <a:t>K</a:t>
            </a:r>
            <a:r>
              <a:rPr lang="en-US" b="1" baseline="-25000" dirty="0" err="1" smtClean="0"/>
              <a:t>Pub</a:t>
            </a:r>
            <a:r>
              <a:rPr lang="en-US" b="1" baseline="-25000" dirty="0" smtClean="0"/>
              <a:t>(B)</a:t>
            </a:r>
            <a:r>
              <a:rPr lang="en-US" dirty="0" smtClean="0"/>
              <a:t>(</a:t>
            </a:r>
            <a:r>
              <a:rPr lang="en-US" dirty="0"/>
              <a:t>X)</a:t>
            </a:r>
          </a:p>
        </p:txBody>
      </p:sp>
      <p:sp>
        <p:nvSpPr>
          <p:cNvPr id="14" name="TextBox 13"/>
          <p:cNvSpPr txBox="1"/>
          <p:nvPr/>
        </p:nvSpPr>
        <p:spPr>
          <a:xfrm>
            <a:off x="8020061" y="4323805"/>
            <a:ext cx="14616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X</a:t>
            </a:r>
            <a:r>
              <a:rPr lang="en-US" baseline="-25000" dirty="0"/>
              <a:t> = </a:t>
            </a:r>
            <a:r>
              <a:rPr lang="en-US" dirty="0" smtClean="0"/>
              <a:t>e</a:t>
            </a:r>
            <a:r>
              <a:rPr lang="en-US" baseline="30000" dirty="0" smtClean="0"/>
              <a:t>-1</a:t>
            </a:r>
            <a:r>
              <a:rPr lang="en-US" baseline="-25000" dirty="0" smtClean="0"/>
              <a:t>K</a:t>
            </a:r>
            <a:r>
              <a:rPr lang="en-US" b="1" baseline="-25000" dirty="0" smtClean="0"/>
              <a:t>Pr(B)</a:t>
            </a:r>
            <a:r>
              <a:rPr lang="en-US" dirty="0" smtClean="0"/>
              <a:t>(Y</a:t>
            </a:r>
            <a:r>
              <a:rPr lang="en-US" dirty="0"/>
              <a:t>)</a:t>
            </a:r>
          </a:p>
        </p:txBody>
      </p:sp>
      <p:cxnSp>
        <p:nvCxnSpPr>
          <p:cNvPr id="15" name="Straight Arrow Connector 14"/>
          <p:cNvCxnSpPr/>
          <p:nvPr/>
        </p:nvCxnSpPr>
        <p:spPr>
          <a:xfrm>
            <a:off x="2672203" y="4436176"/>
            <a:ext cx="5112328" cy="6754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771157" y="4077175"/>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a:t>
            </a:r>
            <a:endParaRPr lang="en-US" dirty="0"/>
          </a:p>
        </p:txBody>
      </p:sp>
      <p:cxnSp>
        <p:nvCxnSpPr>
          <p:cNvPr id="17" name="Straight Arrow Connector 16"/>
          <p:cNvCxnSpPr/>
          <p:nvPr/>
        </p:nvCxnSpPr>
        <p:spPr>
          <a:xfrm flipH="1" flipV="1">
            <a:off x="2604662" y="4919044"/>
            <a:ext cx="5205846" cy="7339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771157" y="4541365"/>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a:t>
            </a:r>
            <a:endParaRPr lang="en-US" dirty="0"/>
          </a:p>
        </p:txBody>
      </p:sp>
      <p:sp>
        <p:nvSpPr>
          <p:cNvPr id="19" name="TextBox 18"/>
          <p:cNvSpPr txBox="1"/>
          <p:nvPr/>
        </p:nvSpPr>
        <p:spPr>
          <a:xfrm>
            <a:off x="8021792" y="4707486"/>
            <a:ext cx="14616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Y</a:t>
            </a:r>
            <a:r>
              <a:rPr lang="en-US" baseline="-25000" dirty="0"/>
              <a:t> = </a:t>
            </a:r>
            <a:r>
              <a:rPr lang="en-US" dirty="0" err="1" smtClean="0"/>
              <a:t>e</a:t>
            </a:r>
            <a:r>
              <a:rPr lang="en-US" baseline="-25000" dirty="0" err="1" smtClean="0"/>
              <a:t>K</a:t>
            </a:r>
            <a:r>
              <a:rPr lang="en-US" b="1" baseline="-25000" dirty="0" err="1" smtClean="0"/>
              <a:t>Pub</a:t>
            </a:r>
            <a:r>
              <a:rPr lang="en-US" b="1" baseline="-25000" dirty="0" smtClean="0"/>
              <a:t>(A)</a:t>
            </a:r>
            <a:r>
              <a:rPr lang="en-US" dirty="0" smtClean="0"/>
              <a:t>(</a:t>
            </a:r>
            <a:r>
              <a:rPr lang="en-US" dirty="0"/>
              <a:t>X)</a:t>
            </a:r>
          </a:p>
        </p:txBody>
      </p:sp>
      <p:sp>
        <p:nvSpPr>
          <p:cNvPr id="20" name="TextBox 19"/>
          <p:cNvSpPr txBox="1"/>
          <p:nvPr/>
        </p:nvSpPr>
        <p:spPr>
          <a:xfrm>
            <a:off x="1011391" y="4718372"/>
            <a:ext cx="14616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X</a:t>
            </a:r>
            <a:r>
              <a:rPr lang="en-US" baseline="-25000" dirty="0"/>
              <a:t> = </a:t>
            </a:r>
            <a:r>
              <a:rPr lang="en-US" dirty="0" smtClean="0"/>
              <a:t>e</a:t>
            </a:r>
            <a:r>
              <a:rPr lang="en-US" baseline="30000" dirty="0" smtClean="0"/>
              <a:t>-1</a:t>
            </a:r>
            <a:r>
              <a:rPr lang="en-US" baseline="-25000" dirty="0" smtClean="0"/>
              <a:t>K</a:t>
            </a:r>
            <a:r>
              <a:rPr lang="en-US" b="1" baseline="-25000" dirty="0" smtClean="0"/>
              <a:t>Pr(A)</a:t>
            </a:r>
            <a:r>
              <a:rPr lang="en-US" dirty="0" smtClean="0"/>
              <a:t>(Y</a:t>
            </a:r>
            <a:r>
              <a:rPr lang="en-US" dirty="0"/>
              <a:t>)</a:t>
            </a:r>
          </a:p>
        </p:txBody>
      </p:sp>
    </p:spTree>
    <p:extLst>
      <p:ext uri="{BB962C8B-B14F-4D97-AF65-F5344CB8AC3E}">
        <p14:creationId xmlns:p14="http://schemas.microsoft.com/office/powerpoint/2010/main" val="70427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randombar(horizontal)">
                                      <p:cBhvr>
                                        <p:cTn id="47" dur="500"/>
                                        <p:tgtEl>
                                          <p:spTgt spid="1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randombar(horizontal)">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randombar(horizontal)">
                                      <p:cBhvr>
                                        <p:cTn id="63" dur="500"/>
                                        <p:tgtEl>
                                          <p:spTgt spid="17"/>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randombar(horizontal)">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4" grpId="0"/>
      <p:bldP spid="9" grpId="0"/>
      <p:bldP spid="10" grpId="0" animBg="1"/>
      <p:bldP spid="11" grpId="0" animBg="1"/>
      <p:bldP spid="13" grpId="0" animBg="1"/>
      <p:bldP spid="14" grpId="0" animBg="1"/>
      <p:bldP spid="16"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62"/>
            <a:ext cx="10515600" cy="1325563"/>
          </a:xfrm>
        </p:spPr>
        <p:txBody>
          <a:bodyPr/>
          <a:lstStyle/>
          <a:p>
            <a:r>
              <a:rPr lang="en-US" dirty="0" smtClean="0"/>
              <a:t>Internet Security Architecture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073273"/>
                <a:ext cx="5181600" cy="4839154"/>
              </a:xfrm>
            </p:spPr>
            <p:txBody>
              <a:bodyPr>
                <a:normAutofit/>
              </a:bodyPr>
              <a:lstStyle/>
              <a:p>
                <a:pPr marL="0" indent="0">
                  <a:buNone/>
                </a:pPr>
                <a:r>
                  <a:rPr lang="en-US" dirty="0" smtClean="0"/>
                  <a:t>Alice	</a:t>
                </a:r>
              </a:p>
              <a:p>
                <a:pPr marL="0" indent="0">
                  <a:buNone/>
                </a:pPr>
                <a:endParaRPr lang="en-US" dirty="0"/>
              </a:p>
              <a:p>
                <a:pPr marL="0" indent="0">
                  <a:buNone/>
                </a:pPr>
                <a:endParaRPr lang="en-US" sz="2000" i="1" dirty="0" smtClean="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𝐺𝑒𝑛𝑒𝑟𝑎𝑡𝑒</m:t>
                      </m:r>
                      <m:r>
                        <a:rPr lang="en-US" sz="2000" i="1">
                          <a:latin typeface="Cambria Math" panose="02040503050406030204" pitchFamily="18" charset="0"/>
                        </a:rPr>
                        <m:t> </m:t>
                      </m:r>
                      <m:r>
                        <a:rPr lang="en-US" sz="2000" i="1">
                          <a:latin typeface="Cambria Math" panose="02040503050406030204" pitchFamily="18" charset="0"/>
                        </a:rPr>
                        <m:t>𝑎</m:t>
                      </m:r>
                      <m:r>
                        <a:rPr lang="en-US" sz="2000" i="1">
                          <a:latin typeface="Cambria Math" panose="02040503050406030204" pitchFamily="18" charset="0"/>
                        </a:rPr>
                        <m:t> </m:t>
                      </m:r>
                      <m:r>
                        <a:rPr lang="en-US" sz="2000" b="0" i="1" smtClean="0">
                          <a:latin typeface="Cambria Math" panose="02040503050406030204" pitchFamily="18" charset="0"/>
                        </a:rPr>
                        <m:t>𝑟</m:t>
                      </m:r>
                      <m:r>
                        <a:rPr lang="en-US" sz="2000" i="1">
                          <a:latin typeface="Cambria Math" panose="02040503050406030204" pitchFamily="18" charset="0"/>
                        </a:rPr>
                        <m:t>𝑎</m:t>
                      </m:r>
                      <m:r>
                        <a:rPr lang="en-US" sz="2000" b="0" i="1" smtClean="0">
                          <a:latin typeface="Cambria Math" panose="02040503050406030204" pitchFamily="18" charset="0"/>
                        </a:rPr>
                        <m:t>𝑛</m:t>
                      </m:r>
                      <m:r>
                        <a:rPr lang="en-US" sz="2000" i="1">
                          <a:latin typeface="Cambria Math" panose="02040503050406030204" pitchFamily="18" charset="0"/>
                        </a:rPr>
                        <m:t>𝑑𝑜𝑛</m:t>
                      </m:r>
                      <m:r>
                        <a:rPr lang="en-US" sz="2000" i="1">
                          <a:latin typeface="Cambria Math" panose="02040503050406030204" pitchFamily="18" charset="0"/>
                        </a:rPr>
                        <m:t> </m:t>
                      </m:r>
                      <m:r>
                        <a:rPr lang="en-US" sz="2000" i="1">
                          <a:latin typeface="Cambria Math" panose="02040503050406030204" pitchFamily="18" charset="0"/>
                        </a:rPr>
                        <m:t>𝑠𝑒𝑠𝑠𝑖𝑜𝑛</m:t>
                      </m:r>
                      <m:r>
                        <a:rPr lang="en-US" sz="2000" i="1">
                          <a:latin typeface="Cambria Math" panose="02040503050406030204" pitchFamily="18" charset="0"/>
                        </a:rPr>
                        <m:t> </m:t>
                      </m:r>
                      <m:r>
                        <a:rPr lang="en-US" sz="2000" i="1">
                          <a:latin typeface="Cambria Math" panose="02040503050406030204" pitchFamily="18" charset="0"/>
                        </a:rPr>
                        <m:t>𝑘𝑒𝑦</m:t>
                      </m:r>
                      <m:r>
                        <a:rPr lang="en-US" sz="2000" i="1">
                          <a:latin typeface="Cambria Math" panose="02040503050406030204" pitchFamily="18" charset="0"/>
                        </a:rPr>
                        <m:t> </m:t>
                      </m:r>
                      <m:r>
                        <a:rPr lang="en-US" sz="2000" i="1">
                          <a:latin typeface="Cambria Math" panose="02040503050406030204" pitchFamily="18" charset="0"/>
                        </a:rPr>
                        <m:t>𝐾𝑠𝑒𝑐</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𝐸𝑛𝑐𝑟𝑦𝑝𝑡</m:t>
                      </m:r>
                      <m:r>
                        <a:rPr lang="en-US" sz="2000" b="0" i="1" smtClean="0">
                          <a:latin typeface="Cambria Math" panose="02040503050406030204" pitchFamily="18" charset="0"/>
                        </a:rPr>
                        <m:t> </m:t>
                      </m:r>
                      <m:r>
                        <a:rPr lang="en-US" sz="2000" b="0" i="1" smtClean="0">
                          <a:latin typeface="Cambria Math" panose="02040503050406030204" pitchFamily="18" charset="0"/>
                        </a:rPr>
                        <m:t>𝐾𝑠𝑒𝑐</m:t>
                      </m:r>
                      <m:r>
                        <a:rPr lang="en-US" sz="2000" b="0" i="1" smtClean="0">
                          <a:latin typeface="Cambria Math" panose="02040503050406030204" pitchFamily="18" charset="0"/>
                        </a:rPr>
                        <m:t> </m:t>
                      </m:r>
                      <m:r>
                        <a:rPr lang="en-US" sz="2000" b="0" i="1" smtClean="0">
                          <a:latin typeface="Cambria Math" panose="02040503050406030204" pitchFamily="18" charset="0"/>
                        </a:rPr>
                        <m:t>𝑤𝑖𝑡h</m:t>
                      </m:r>
                      <m:r>
                        <a:rPr lang="en-US" sz="2000" b="0" i="1" smtClean="0">
                          <a:latin typeface="Cambria Math" panose="02040503050406030204" pitchFamily="18" charset="0"/>
                        </a:rPr>
                        <m:t> </m:t>
                      </m:r>
                      <m:r>
                        <a:rPr lang="en-US" sz="2000" b="0" i="1" smtClean="0">
                          <a:latin typeface="Cambria Math" panose="02040503050406030204" pitchFamily="18" charset="0"/>
                        </a:rPr>
                        <m:t>𝐵𝑜</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𝑘𝑒𝑦</m:t>
                      </m:r>
                      <m:r>
                        <a:rPr lang="en-US" sz="2000" b="0" i="1" smtClean="0">
                          <a:latin typeface="Cambria Math" panose="02040503050406030204" pitchFamily="18" charset="0"/>
                        </a:rPr>
                        <m:t> </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𝐾𝑝𝑢𝑏</m:t>
                          </m:r>
                        </m:sub>
                      </m:sSub>
                      <m:d>
                        <m:dPr>
                          <m:ctrlPr>
                            <a:rPr lang="en-US" sz="2000" i="1">
                              <a:latin typeface="Cambria Math" panose="02040503050406030204" pitchFamily="18" charset="0"/>
                            </a:rPr>
                          </m:ctrlPr>
                        </m:dPr>
                        <m:e>
                          <m:r>
                            <a:rPr lang="en-US" sz="2000" i="1">
                              <a:latin typeface="Cambria Math" panose="02040503050406030204" pitchFamily="18" charset="0"/>
                            </a:rPr>
                            <m:t>𝐾𝑠𝑒𝑐</m:t>
                          </m:r>
                        </m:e>
                      </m:d>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𝐾𝑠𝑒𝑐</m:t>
                          </m:r>
                        </m:e>
                        <m:sup>
                          <m:r>
                            <a:rPr lang="en-US" sz="2000" i="1">
                              <a:latin typeface="Cambria Math" panose="02040503050406030204" pitchFamily="18" charset="0"/>
                            </a:rPr>
                            <m:t>𝑒</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𝑛</m:t>
                      </m:r>
                    </m:oMath>
                  </m:oMathPara>
                </a14:m>
                <a:endParaRPr lang="en-US" sz="2000" dirty="0"/>
              </a:p>
              <a:p>
                <a:pPr marL="0" indent="0">
                  <a:buNone/>
                </a:pPr>
                <a:endParaRPr lang="en-US" sz="2000" dirty="0"/>
              </a:p>
              <a:p>
                <a:pPr marL="0" indent="0">
                  <a:buNone/>
                </a:pPr>
                <a:endParaRPr lang="en-US" sz="1200" dirty="0" smtClean="0"/>
              </a:p>
              <a:p>
                <a:pPr marL="0" indent="0">
                  <a:buNone/>
                </a:pPr>
                <a:endParaRPr lang="en-US" sz="1200" dirty="0"/>
              </a:p>
              <a:p>
                <a:pPr marL="0" indent="0">
                  <a:buNone/>
                </a:pPr>
                <a:endParaRPr lang="en-US" sz="1200" dirty="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𝐾𝑠𝑒𝑐</m:t>
                          </m:r>
                        </m:sub>
                        <m:sup>
                          <m:r>
                            <a:rPr lang="en-US" sz="2000" i="1">
                              <a:latin typeface="Cambria Math" panose="02040503050406030204" pitchFamily="18" charset="0"/>
                            </a:rPr>
                            <m:t>−1</m:t>
                          </m:r>
                        </m:sup>
                      </m:sSubSup>
                      <m:d>
                        <m:dPr>
                          <m:ctrlPr>
                            <a:rPr lang="en-US" sz="2000" i="1">
                              <a:latin typeface="Cambria Math" panose="02040503050406030204" pitchFamily="18" charset="0"/>
                            </a:rPr>
                          </m:ctrlPr>
                        </m:dPr>
                        <m:e>
                          <m:r>
                            <a:rPr lang="en-US" sz="2000" i="1">
                              <a:latin typeface="Cambria Math" panose="02040503050406030204" pitchFamily="18" charset="0"/>
                            </a:rPr>
                            <m:t>𝑦</m:t>
                          </m:r>
                        </m:e>
                      </m:d>
                    </m:oMath>
                  </m:oMathPara>
                </a14:m>
                <a:endParaRPr lang="en-US" sz="2000" dirty="0" smtClean="0"/>
              </a:p>
              <a:p>
                <a:pPr marL="0" indent="0">
                  <a:buNone/>
                </a:pPr>
                <a:endParaRPr lang="en-US" sz="20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𝐾𝑠𝑒𝑐</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073273"/>
                <a:ext cx="5181600" cy="4839154"/>
              </a:xfrm>
              <a:blipFill rotWithShape="0">
                <a:blip r:embed="rId2"/>
                <a:stretch>
                  <a:fillRect l="-2471" t="-2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200" y="1073273"/>
                <a:ext cx="5181600" cy="5150882"/>
              </a:xfrm>
            </p:spPr>
            <p:txBody>
              <a:bodyPr>
                <a:normAutofit/>
              </a:bodyPr>
              <a:lstStyle/>
              <a:p>
                <a:pPr marL="0" indent="0">
                  <a:buNone/>
                </a:pPr>
                <a:r>
                  <a:rPr lang="en-US" dirty="0" smtClean="0"/>
                  <a:t>Bob</a:t>
                </a: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𝑆𝑒𝑡𝑢𝑝</m:t>
                      </m:r>
                      <m:r>
                        <a:rPr lang="en-US" sz="2000" i="1">
                          <a:latin typeface="Cambria Math" panose="02040503050406030204" pitchFamily="18" charset="0"/>
                        </a:rPr>
                        <m:t> : </m:t>
                      </m:r>
                      <m:r>
                        <a:rPr lang="en-US" sz="2000" i="1">
                          <a:latin typeface="Cambria Math" panose="02040503050406030204" pitchFamily="18" charset="0"/>
                        </a:rPr>
                        <m:t>𝐾𝑝𝑟</m:t>
                      </m:r>
                      <m:r>
                        <a:rPr lang="en-US" sz="2000" i="1">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 ;</m:t>
                      </m:r>
                      <m:r>
                        <a:rPr lang="en-US" sz="2000" i="1">
                          <a:latin typeface="Cambria Math" panose="02040503050406030204" pitchFamily="18" charset="0"/>
                        </a:rPr>
                        <m:t>𝐾𝑝𝑢𝑏</m:t>
                      </m:r>
                      <m:r>
                        <a:rPr lang="en-US" sz="2000" i="1">
                          <a:latin typeface="Cambria Math" panose="02040503050406030204" pitchFamily="18" charset="0"/>
                        </a:rPr>
                        <m:t>=</m:t>
                      </m:r>
                      <m:r>
                        <a:rPr lang="en-US" sz="2000" i="1">
                          <a:latin typeface="Cambria Math" panose="02040503050406030204" pitchFamily="18" charset="0"/>
                        </a:rPr>
                        <m:t>𝑒</m:t>
                      </m:r>
                    </m:oMath>
                  </m:oMathPara>
                </a14:m>
                <a:endParaRPr lang="en-US" dirty="0" smtClean="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𝑝𝑢𝑏𝑙𝑖𝑠h</m:t>
                      </m:r>
                      <m:r>
                        <a:rPr lang="en-US" sz="2000" i="1">
                          <a:latin typeface="Cambria Math" panose="02040503050406030204" pitchFamily="18" charset="0"/>
                        </a:rPr>
                        <m:t> (</m:t>
                      </m:r>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𝑒</m:t>
                      </m:r>
                      <m:r>
                        <a:rPr lang="en-US" sz="2000" i="1">
                          <a:latin typeface="Cambria Math" panose="02040503050406030204" pitchFamily="18" charset="0"/>
                        </a:rPr>
                        <m:t>)</m:t>
                      </m:r>
                    </m:oMath>
                  </m:oMathPara>
                </a14:m>
                <a:endParaRPr lang="en-US" dirty="0" smtClean="0"/>
              </a:p>
              <a:p>
                <a:pPr marL="0" indent="0">
                  <a:buNone/>
                </a:pPr>
                <a:endParaRPr lang="en-US" sz="2000" i="1" dirty="0" smtClean="0"/>
              </a:p>
              <a:p>
                <a:pPr marL="0" indent="0">
                  <a:buNone/>
                </a:pPr>
                <a:endParaRPr lang="en-US" sz="2000" i="1" dirty="0" smtClean="0"/>
              </a:p>
              <a:p>
                <a:pPr marL="0" indent="0">
                  <a:buNone/>
                </a:pPr>
                <a:endParaRPr lang="en-US" sz="2000" i="1" dirty="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𝐾𝑠𝑒𝑐</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𝐾𝑝𝑟</m:t>
                          </m:r>
                        </m:sub>
                        <m:sup>
                          <m:r>
                            <a:rPr lang="en-US" sz="2000" i="1">
                              <a:latin typeface="Cambria Math" panose="02040503050406030204" pitchFamily="18" charset="0"/>
                            </a:rPr>
                            <m:t>−1</m:t>
                          </m:r>
                        </m:sup>
                      </m:sSubSup>
                      <m:d>
                        <m:dPr>
                          <m:ctrlPr>
                            <a:rPr lang="en-US" sz="2000" i="1">
                              <a:latin typeface="Cambria Math" panose="02040503050406030204" pitchFamily="18" charset="0"/>
                            </a:rPr>
                          </m:ctrlPr>
                        </m:dPr>
                        <m:e>
                          <m:r>
                            <a:rPr lang="en-US" sz="2000" i="1">
                              <a:latin typeface="Cambria Math" panose="02040503050406030204" pitchFamily="18" charset="0"/>
                            </a:rPr>
                            <m:t>𝑦</m:t>
                          </m:r>
                        </m:e>
                      </m:d>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𝑑</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𝑛</m:t>
                      </m:r>
                    </m:oMath>
                  </m:oMathPara>
                </a14:m>
                <a:endParaRPr lang="en-US" dirty="0"/>
              </a:p>
              <a:p>
                <a:pPr marL="0" indent="0">
                  <a:buNone/>
                </a:pPr>
                <a:endParaRPr lang="en-US" dirty="0" smtClean="0"/>
              </a:p>
              <a:p>
                <a:pPr marL="0" indent="0">
                  <a:buNone/>
                </a:pPr>
                <a:endParaRPr lang="en-US" sz="2000" i="1" dirty="0" smtClean="0"/>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𝑦</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𝐾𝑠𝑒𝑐</m:t>
                          </m:r>
                        </m:sub>
                      </m:sSub>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dirty="0" smtClean="0"/>
              </a:p>
              <a:p>
                <a:pPr marL="0" indent="0">
                  <a:buNone/>
                </a:pPr>
                <a:endParaRPr lang="en-US" sz="24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𝑒</m:t>
                          </m:r>
                        </m:e>
                        <m:sub>
                          <m:r>
                            <a:rPr lang="en-US" sz="2000" i="1">
                              <a:latin typeface="Cambria Math" panose="02040503050406030204" pitchFamily="18" charset="0"/>
                            </a:rPr>
                            <m:t>𝐾𝑠𝑒𝑐</m:t>
                          </m:r>
                        </m:sub>
                        <m:sup>
                          <m:r>
                            <a:rPr lang="en-US" sz="2000" i="1">
                              <a:latin typeface="Cambria Math" panose="02040503050406030204" pitchFamily="18" charset="0"/>
                            </a:rPr>
                            <m:t>−1</m:t>
                          </m:r>
                        </m:sup>
                      </m:sSubSup>
                      <m:d>
                        <m:dPr>
                          <m:ctrlPr>
                            <a:rPr lang="en-US" sz="2000" i="1">
                              <a:latin typeface="Cambria Math" panose="02040503050406030204" pitchFamily="18" charset="0"/>
                            </a:rPr>
                          </m:ctrlPr>
                        </m:dPr>
                        <m:e>
                          <m:r>
                            <a:rPr lang="en-US" sz="2000" i="1">
                              <a:latin typeface="Cambria Math" panose="02040503050406030204" pitchFamily="18" charset="0"/>
                            </a:rPr>
                            <m:t>𝑦</m:t>
                          </m:r>
                        </m:e>
                      </m:d>
                    </m:oMath>
                  </m:oMathPara>
                </a14:m>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200" y="1073273"/>
                <a:ext cx="5181600" cy="5150882"/>
              </a:xfrm>
              <a:blipFill rotWithShape="0">
                <a:blip r:embed="rId3"/>
                <a:stretch>
                  <a:fillRect l="-2471" t="-18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05575" y="3823586"/>
                <a:ext cx="1142845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𝑁𝑜𝑤</m:t>
                      </m:r>
                      <m:r>
                        <a:rPr lang="en-US" b="0" i="1" smtClean="0">
                          <a:latin typeface="Cambria Math" panose="02040503050406030204" pitchFamily="18" charset="0"/>
                        </a:rPr>
                        <m:t> </m:t>
                      </m:r>
                      <m:r>
                        <a:rPr lang="en-US" b="0" i="1" smtClean="0">
                          <a:latin typeface="Cambria Math" panose="02040503050406030204" pitchFamily="18" charset="0"/>
                        </a:rPr>
                        <m:t>𝐴𝑙𝑖𝑐𝑒</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𝐵𝑜𝑏</m:t>
                      </m:r>
                      <m:r>
                        <a:rPr lang="en-US" b="0" i="1" smtClean="0">
                          <a:latin typeface="Cambria Math" panose="02040503050406030204" pitchFamily="18" charset="0"/>
                        </a:rPr>
                        <m:t> </m:t>
                      </m:r>
                      <m:r>
                        <a:rPr lang="en-US" b="0" i="1" smtClean="0">
                          <a:latin typeface="Cambria Math" panose="02040503050406030204" pitchFamily="18" charset="0"/>
                        </a:rPr>
                        <m:t>𝑏𝑜𝑡h</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𝑠𝑒𝑠𝑠𝑖𝑜𝑛</m:t>
                      </m:r>
                      <m:r>
                        <a:rPr lang="en-US" b="0" i="1" smtClean="0">
                          <a:latin typeface="Cambria Math" panose="02040503050406030204" pitchFamily="18" charset="0"/>
                        </a:rPr>
                        <m:t> </m:t>
                      </m:r>
                      <m:r>
                        <a:rPr lang="en-US" b="0" i="1" smtClean="0">
                          <a:latin typeface="Cambria Math" panose="02040503050406030204" pitchFamily="18" charset="0"/>
                        </a:rPr>
                        <m:t>𝑘𝑒𝑦</m:t>
                      </m:r>
                      <m:r>
                        <a:rPr lang="en-US" i="1">
                          <a:latin typeface="Cambria Math" panose="02040503050406030204" pitchFamily="18" charset="0"/>
                        </a:rPr>
                        <m:t> </m:t>
                      </m:r>
                      <m:d>
                        <m:dPr>
                          <m:ctrlPr>
                            <a:rPr lang="en-US" b="0" i="1" smtClean="0">
                              <a:latin typeface="Cambria Math" panose="02040503050406030204" pitchFamily="18" charset="0"/>
                            </a:rPr>
                          </m:ctrlPr>
                        </m:dPr>
                        <m:e>
                          <m:r>
                            <a:rPr lang="en-US" i="1">
                              <a:latin typeface="Cambria Math" panose="02040503050406030204" pitchFamily="18" charset="0"/>
                            </a:rPr>
                            <m:t>𝐾𝑠𝑒𝑐</m:t>
                          </m:r>
                        </m:e>
                      </m:d>
                      <m:r>
                        <a:rPr lang="en-US" b="0" i="1" smtClean="0">
                          <a:latin typeface="Cambria Math" panose="02040503050406030204" pitchFamily="18" charset="0"/>
                        </a:rPr>
                        <m:t> </m:t>
                      </m:r>
                      <m:r>
                        <a:rPr lang="en-US" b="0" i="1" smtClean="0">
                          <a:latin typeface="Cambria Math" panose="02040503050406030204" pitchFamily="18" charset="0"/>
                        </a:rPr>
                        <m:t>𝑤h𝑖𝑐h</m:t>
                      </m:r>
                      <m:r>
                        <a:rPr lang="en-US" b="0" i="1" smtClean="0">
                          <a:latin typeface="Cambria Math" panose="02040503050406030204" pitchFamily="18" charset="0"/>
                        </a:rPr>
                        <m:t> </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𝑏𝑒</m:t>
                      </m:r>
                      <m:r>
                        <a:rPr lang="en-US" b="0" i="1" smtClean="0">
                          <a:latin typeface="Cambria Math" panose="02040503050406030204" pitchFamily="18" charset="0"/>
                        </a:rPr>
                        <m:t> </m:t>
                      </m:r>
                      <m:r>
                        <a:rPr lang="en-US" b="0" i="1" smtClean="0">
                          <a:latin typeface="Cambria Math" panose="02040503050406030204" pitchFamily="18" charset="0"/>
                        </a:rPr>
                        <m:t>𝑢𝑠𝑒𝑑</m:t>
                      </m:r>
                      <m:r>
                        <a:rPr lang="en-US" b="0" i="1" smtClean="0">
                          <a:latin typeface="Cambria Math" panose="02040503050406030204" pitchFamily="18" charset="0"/>
                        </a:rPr>
                        <m:t> </m:t>
                      </m:r>
                      <m:r>
                        <a:rPr lang="en-US" b="0" i="1" smtClean="0">
                          <a:latin typeface="Cambria Math" panose="02040503050406030204" pitchFamily="18" charset="0"/>
                        </a:rPr>
                        <m:t>𝑤𝑖𝑡h</m:t>
                      </m:r>
                      <m:r>
                        <a:rPr lang="en-US" b="0" i="1" smtClean="0">
                          <a:latin typeface="Cambria Math" panose="02040503050406030204" pitchFamily="18" charset="0"/>
                        </a:rPr>
                        <m:t> </m:t>
                      </m:r>
                      <m:r>
                        <a:rPr lang="en-US" b="0" i="1" smtClean="0">
                          <a:latin typeface="Cambria Math" panose="02040503050406030204" pitchFamily="18" charset="0"/>
                        </a:rPr>
                        <m:t>𝑎𝑛𝑦</m:t>
                      </m:r>
                      <m:r>
                        <a:rPr lang="en-US" b="0" i="1" smtClean="0">
                          <a:latin typeface="Cambria Math" panose="02040503050406030204" pitchFamily="18" charset="0"/>
                        </a:rPr>
                        <m:t> </m:t>
                      </m:r>
                      <m:r>
                        <a:rPr lang="en-US" b="0" i="1" smtClean="0">
                          <a:latin typeface="Cambria Math" panose="02040503050406030204" pitchFamily="18" charset="0"/>
                        </a:rPr>
                        <m:t>𝑠𝑦𝑚𝑚𝑒𝑡𝑟𝑖𝑐</m:t>
                      </m:r>
                      <m:r>
                        <a:rPr lang="en-US" b="0" i="1" smtClean="0">
                          <a:latin typeface="Cambria Math" panose="02040503050406030204" pitchFamily="18" charset="0"/>
                        </a:rPr>
                        <m:t> </m:t>
                      </m:r>
                      <m:r>
                        <a:rPr lang="en-US" b="0" i="1" smtClean="0">
                          <a:latin typeface="Cambria Math" panose="02040503050406030204" pitchFamily="18" charset="0"/>
                        </a:rPr>
                        <m:t>𝑎𝑙𝑔𝑜𝑟𝑖𝑡h𝑚</m:t>
                      </m:r>
                      <m:r>
                        <a:rPr lang="en-US" b="0" i="1" smtClean="0">
                          <a:latin typeface="Cambria Math" panose="02040503050406030204" pitchFamily="18" charset="0"/>
                        </a:rPr>
                        <m:t> </m:t>
                      </m:r>
                      <m:r>
                        <a:rPr lang="en-US" b="0" i="1" smtClean="0">
                          <a:latin typeface="Cambria Math" panose="02040503050406030204" pitchFamily="18" charset="0"/>
                        </a:rPr>
                        <m:t>𝑙𝑖𝑘𝑒</m:t>
                      </m:r>
                      <m:r>
                        <a:rPr lang="en-US" b="0" i="1" smtClean="0">
                          <a:latin typeface="Cambria Math" panose="02040503050406030204" pitchFamily="18" charset="0"/>
                        </a:rPr>
                        <m:t> </m:t>
                      </m:r>
                      <m:r>
                        <a:rPr lang="en-US" b="0" i="1" smtClean="0">
                          <a:latin typeface="Cambria Math" panose="02040503050406030204" pitchFamily="18" charset="0"/>
                        </a:rPr>
                        <m:t>𝐴𝐸𝑆</m:t>
                      </m:r>
                    </m:oMath>
                  </m:oMathPara>
                </a14:m>
                <a:endParaRPr lang="en-US" dirty="0"/>
              </a:p>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305575" y="3823586"/>
                <a:ext cx="11428450" cy="646331"/>
              </a:xfrm>
              <a:prstGeom prst="rect">
                <a:avLst/>
              </a:prstGeom>
              <a:blipFill rotWithShape="0">
                <a:blip r:embed="rId4"/>
                <a:stretch>
                  <a:fillRect/>
                </a:stretch>
              </a:blipFill>
            </p:spPr>
            <p:txBody>
              <a:bodyPr/>
              <a:lstStyle/>
              <a:p>
                <a:r>
                  <a:rPr lang="en-US">
                    <a:noFill/>
                  </a:rPr>
                  <a:t> </a:t>
                </a:r>
              </a:p>
            </p:txBody>
          </p:sp>
        </mc:Fallback>
      </mc:AlternateContent>
      <p:cxnSp>
        <p:nvCxnSpPr>
          <p:cNvPr id="7" name="Straight Arrow Connector 6"/>
          <p:cNvCxnSpPr/>
          <p:nvPr/>
        </p:nvCxnSpPr>
        <p:spPr>
          <a:xfrm flipH="1">
            <a:off x="2974694" y="1868226"/>
            <a:ext cx="3197506" cy="0"/>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125165" y="3379808"/>
            <a:ext cx="2970835" cy="115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31625" y="4641448"/>
            <a:ext cx="3440575" cy="231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731625" y="5346741"/>
            <a:ext cx="3440575" cy="253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6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randombar(horizontal)">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Asymmetric Cryptography</a:t>
            </a:r>
            <a:endParaRPr lang="en-US" dirty="0"/>
          </a:p>
        </p:txBody>
      </p:sp>
      <p:sp>
        <p:nvSpPr>
          <p:cNvPr id="3" name="Subtitle 2"/>
          <p:cNvSpPr>
            <a:spLocks noGrp="1"/>
          </p:cNvSpPr>
          <p:nvPr>
            <p:ph idx="1"/>
          </p:nvPr>
        </p:nvSpPr>
        <p:spPr/>
        <p:txBody>
          <a:bodyPr/>
          <a:lstStyle/>
          <a:p>
            <a:r>
              <a:rPr lang="en-US" dirty="0" smtClean="0"/>
              <a:t>Very important algorithm for Web-Browser.</a:t>
            </a:r>
          </a:p>
          <a:p>
            <a:r>
              <a:rPr lang="en-US" dirty="0" smtClean="0"/>
              <a:t>Security of Internet.</a:t>
            </a:r>
            <a:endParaRPr lang="en-US" dirty="0"/>
          </a:p>
        </p:txBody>
      </p:sp>
    </p:spTree>
    <p:extLst>
      <p:ext uri="{BB962C8B-B14F-4D97-AF65-F5344CB8AC3E}">
        <p14:creationId xmlns:p14="http://schemas.microsoft.com/office/powerpoint/2010/main" val="34981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Subtitle 2"/>
          <p:cNvSpPr>
            <a:spLocks noGrp="1"/>
          </p:cNvSpPr>
          <p:nvPr>
            <p:ph idx="1"/>
          </p:nvPr>
        </p:nvSpPr>
        <p:spPr>
          <a:xfrm>
            <a:off x="838200" y="4112131"/>
            <a:ext cx="10515600" cy="2112024"/>
          </a:xfrm>
        </p:spPr>
        <p:txBody>
          <a:bodyPr>
            <a:normAutofit/>
          </a:bodyPr>
          <a:lstStyle/>
          <a:p>
            <a:r>
              <a:rPr lang="en-US" dirty="0" smtClean="0">
                <a:solidFill>
                  <a:srgbClr val="FF0000"/>
                </a:solidFill>
              </a:rPr>
              <a:t>What is the issue with symmetric cryptography?</a:t>
            </a:r>
          </a:p>
          <a:p>
            <a:r>
              <a:rPr lang="en-US" dirty="0" smtClean="0"/>
              <a:t>We have to send the key using secure channel.</a:t>
            </a:r>
          </a:p>
          <a:p>
            <a:r>
              <a:rPr lang="en-US" dirty="0" smtClean="0"/>
              <a:t>Which is costly and painful.</a:t>
            </a:r>
          </a:p>
          <a:p>
            <a:endParaRPr lang="en-US" dirty="0"/>
          </a:p>
        </p:txBody>
      </p:sp>
      <p:pic>
        <p:nvPicPr>
          <p:cNvPr id="5" name="Picture 4"/>
          <p:cNvPicPr>
            <a:picLocks noChangeAspect="1"/>
          </p:cNvPicPr>
          <p:nvPr/>
        </p:nvPicPr>
        <p:blipFill>
          <a:blip r:embed="rId2"/>
          <a:stretch>
            <a:fillRect/>
          </a:stretch>
        </p:blipFill>
        <p:spPr>
          <a:xfrm>
            <a:off x="2800350" y="1378456"/>
            <a:ext cx="6591300" cy="2733675"/>
          </a:xfrm>
          <a:prstGeom prst="rect">
            <a:avLst/>
          </a:prstGeom>
        </p:spPr>
      </p:pic>
    </p:spTree>
    <p:extLst>
      <p:ext uri="{BB962C8B-B14F-4D97-AF65-F5344CB8AC3E}">
        <p14:creationId xmlns:p14="http://schemas.microsoft.com/office/powerpoint/2010/main" val="344277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Subtitle 2"/>
          <p:cNvSpPr>
            <a:spLocks noGrp="1"/>
          </p:cNvSpPr>
          <p:nvPr>
            <p:ph idx="1"/>
          </p:nvPr>
        </p:nvSpPr>
        <p:spPr>
          <a:xfrm>
            <a:off x="838200" y="4112131"/>
            <a:ext cx="10515600" cy="1104105"/>
          </a:xfrm>
        </p:spPr>
        <p:txBody>
          <a:bodyPr>
            <a:normAutofit/>
          </a:bodyPr>
          <a:lstStyle/>
          <a:p>
            <a:r>
              <a:rPr lang="en-US" dirty="0" smtClean="0">
                <a:solidFill>
                  <a:srgbClr val="FF0000"/>
                </a:solidFill>
              </a:rPr>
              <a:t>In Internet, we can’t afford to have this cost because we have a very large amount of data.</a:t>
            </a:r>
            <a:endParaRPr lang="en-US" dirty="0" smtClean="0"/>
          </a:p>
          <a:p>
            <a:endParaRPr lang="en-US" dirty="0"/>
          </a:p>
        </p:txBody>
      </p:sp>
      <p:pic>
        <p:nvPicPr>
          <p:cNvPr id="5" name="Picture 4"/>
          <p:cNvPicPr>
            <a:picLocks noChangeAspect="1"/>
          </p:cNvPicPr>
          <p:nvPr/>
        </p:nvPicPr>
        <p:blipFill>
          <a:blip r:embed="rId2"/>
          <a:stretch>
            <a:fillRect/>
          </a:stretch>
        </p:blipFill>
        <p:spPr>
          <a:xfrm>
            <a:off x="2800350" y="1378456"/>
            <a:ext cx="6591300" cy="2733675"/>
          </a:xfrm>
          <a:prstGeom prst="rect">
            <a:avLst/>
          </a:prstGeom>
        </p:spPr>
      </p:pic>
    </p:spTree>
    <p:extLst>
      <p:ext uri="{BB962C8B-B14F-4D97-AF65-F5344CB8AC3E}">
        <p14:creationId xmlns:p14="http://schemas.microsoft.com/office/powerpoint/2010/main" val="80925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Subtitle 2"/>
          <p:cNvSpPr>
            <a:spLocks noGrp="1"/>
          </p:cNvSpPr>
          <p:nvPr>
            <p:ph idx="1"/>
          </p:nvPr>
        </p:nvSpPr>
        <p:spPr>
          <a:xfrm>
            <a:off x="838200" y="2085903"/>
            <a:ext cx="10515600" cy="3234241"/>
          </a:xfrm>
        </p:spPr>
        <p:txBody>
          <a:bodyPr>
            <a:normAutofit/>
          </a:bodyPr>
          <a:lstStyle/>
          <a:p>
            <a:r>
              <a:rPr lang="en-US" dirty="0" smtClean="0">
                <a:solidFill>
                  <a:srgbClr val="FF0000"/>
                </a:solidFill>
              </a:rPr>
              <a:t>How can we transmit the key in symmetric cryptography.</a:t>
            </a:r>
          </a:p>
          <a:p>
            <a:pPr lvl="1"/>
            <a:r>
              <a:rPr lang="en-US" dirty="0" smtClean="0"/>
              <a:t>Physically</a:t>
            </a:r>
          </a:p>
          <a:p>
            <a:pPr lvl="1"/>
            <a:r>
              <a:rPr lang="en-US" dirty="0" smtClean="0"/>
              <a:t>A third party can select a key and deliver it to both A &amp; B.</a:t>
            </a:r>
          </a:p>
          <a:p>
            <a:pPr lvl="1"/>
            <a:r>
              <a:rPr lang="en-US" dirty="0" smtClean="0"/>
              <a:t>A &amp; B have a previously used key. One party used old key to deliver a new key</a:t>
            </a:r>
          </a:p>
          <a:p>
            <a:pPr lvl="1"/>
            <a:r>
              <a:rPr lang="en-US" dirty="0" smtClean="0"/>
              <a:t>Both have secure connection to the third party.</a:t>
            </a:r>
          </a:p>
          <a:p>
            <a:endParaRPr lang="en-US" dirty="0"/>
          </a:p>
        </p:txBody>
      </p:sp>
    </p:spTree>
    <p:extLst>
      <p:ext uri="{BB962C8B-B14F-4D97-AF65-F5344CB8AC3E}">
        <p14:creationId xmlns:p14="http://schemas.microsoft.com/office/powerpoint/2010/main" val="303486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Subtitle 2"/>
          <p:cNvSpPr>
            <a:spLocks noGrp="1"/>
          </p:cNvSpPr>
          <p:nvPr>
            <p:ph idx="1"/>
          </p:nvPr>
        </p:nvSpPr>
        <p:spPr>
          <a:xfrm>
            <a:off x="838200" y="2085903"/>
            <a:ext cx="10515600" cy="3234241"/>
          </a:xfrm>
        </p:spPr>
        <p:txBody>
          <a:bodyPr>
            <a:normAutofit/>
          </a:bodyPr>
          <a:lstStyle/>
          <a:p>
            <a:r>
              <a:rPr lang="en-US" dirty="0" smtClean="0">
                <a:solidFill>
                  <a:srgbClr val="FF0000"/>
                </a:solidFill>
              </a:rPr>
              <a:t>Solution?</a:t>
            </a:r>
          </a:p>
          <a:p>
            <a:pPr lvl="1"/>
            <a:r>
              <a:rPr lang="en-US" dirty="0" smtClean="0"/>
              <a:t>Public key cryptography</a:t>
            </a:r>
          </a:p>
          <a:p>
            <a:pPr lvl="1"/>
            <a:r>
              <a:rPr lang="en-US" dirty="0" smtClean="0"/>
              <a:t>In any sort of cryptography, encryption is not a problem.</a:t>
            </a:r>
          </a:p>
          <a:p>
            <a:pPr lvl="1"/>
            <a:r>
              <a:rPr lang="en-US" dirty="0" smtClean="0"/>
              <a:t>Actually decryption is a problem</a:t>
            </a:r>
          </a:p>
          <a:p>
            <a:pPr lvl="1"/>
            <a:r>
              <a:rPr lang="en-US" dirty="0" smtClean="0"/>
              <a:t>In public key cryptosystems, we will use two different keys for encryption and decryption.</a:t>
            </a:r>
          </a:p>
          <a:p>
            <a:pPr lvl="2"/>
            <a:r>
              <a:rPr lang="en-US" dirty="0" err="1" smtClean="0"/>
              <a:t>Kprivate</a:t>
            </a:r>
            <a:r>
              <a:rPr lang="en-US" dirty="0" smtClean="0"/>
              <a:t> (</a:t>
            </a:r>
            <a:r>
              <a:rPr lang="en-US" dirty="0" err="1" smtClean="0"/>
              <a:t>K</a:t>
            </a:r>
            <a:r>
              <a:rPr lang="en-US" baseline="-25000" dirty="0" err="1" smtClean="0"/>
              <a:t>Pr</a:t>
            </a:r>
            <a:r>
              <a:rPr lang="en-US" dirty="0" smtClean="0"/>
              <a:t>)</a:t>
            </a:r>
          </a:p>
          <a:p>
            <a:pPr lvl="2"/>
            <a:r>
              <a:rPr lang="en-US" dirty="0" err="1" smtClean="0"/>
              <a:t>Kpublic</a:t>
            </a:r>
            <a:r>
              <a:rPr lang="en-US" dirty="0" smtClean="0"/>
              <a:t> (</a:t>
            </a:r>
            <a:r>
              <a:rPr lang="en-US" dirty="0" err="1"/>
              <a:t>K</a:t>
            </a:r>
            <a:r>
              <a:rPr lang="en-US" baseline="-25000" dirty="0" err="1"/>
              <a:t>Pub</a:t>
            </a:r>
            <a:r>
              <a:rPr lang="en-US" dirty="0" smtClean="0"/>
              <a:t>)</a:t>
            </a:r>
          </a:p>
          <a:p>
            <a:endParaRPr lang="en-US" dirty="0"/>
          </a:p>
        </p:txBody>
      </p:sp>
    </p:spTree>
    <p:extLst>
      <p:ext uri="{BB962C8B-B14F-4D97-AF65-F5344CB8AC3E}">
        <p14:creationId xmlns:p14="http://schemas.microsoft.com/office/powerpoint/2010/main" val="160197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Algorithms – Basic Architecture</a:t>
            </a:r>
            <a:endParaRPr lang="en-US" dirty="0"/>
          </a:p>
        </p:txBody>
      </p:sp>
      <p:sp>
        <p:nvSpPr>
          <p:cNvPr id="3" name="Subtitle 2"/>
          <p:cNvSpPr>
            <a:spLocks noGrp="1"/>
          </p:cNvSpPr>
          <p:nvPr>
            <p:ph idx="1"/>
          </p:nvPr>
        </p:nvSpPr>
        <p:spPr>
          <a:xfrm>
            <a:off x="838200" y="2085903"/>
            <a:ext cx="10515600" cy="3234241"/>
          </a:xfrm>
        </p:spPr>
        <p:txBody>
          <a:bodyPr>
            <a:normAutofit/>
          </a:bodyPr>
          <a:lstStyle/>
          <a:p>
            <a:pPr marL="0" indent="0">
              <a:buNone/>
            </a:pPr>
            <a:r>
              <a:rPr lang="en-US" dirty="0"/>
              <a:t>Alice                                                 </a:t>
            </a:r>
            <a:r>
              <a:rPr lang="en-US" dirty="0" smtClean="0"/>
              <a:t>                             Bob</a:t>
            </a:r>
          </a:p>
          <a:p>
            <a:pPr marL="0" indent="0">
              <a:buNone/>
            </a:pPr>
            <a:r>
              <a:rPr lang="en-US" dirty="0" smtClean="0"/>
              <a:t>                                                                                      </a:t>
            </a:r>
            <a:r>
              <a:rPr lang="en-US" dirty="0" err="1" smtClean="0"/>
              <a:t>K</a:t>
            </a:r>
            <a:r>
              <a:rPr lang="en-US" baseline="-25000" dirty="0" err="1" smtClean="0"/>
              <a:t>Pub</a:t>
            </a:r>
            <a:r>
              <a:rPr lang="en-US" baseline="-25000" dirty="0"/>
              <a:t>, </a:t>
            </a:r>
            <a:r>
              <a:rPr lang="en-US" dirty="0" err="1" smtClean="0"/>
              <a:t>K</a:t>
            </a:r>
            <a:r>
              <a:rPr lang="en-US" baseline="-25000" dirty="0" err="1" smtClean="0"/>
              <a:t>Pr</a:t>
            </a:r>
            <a:endParaRPr lang="en-US" baseline="-25000" dirty="0" smtClean="0"/>
          </a:p>
          <a:p>
            <a:pPr marL="0" indent="0">
              <a:buNone/>
            </a:pPr>
            <a:r>
              <a:rPr lang="en-US" dirty="0" smtClean="0"/>
              <a:t>Y</a:t>
            </a:r>
            <a:r>
              <a:rPr lang="en-US" baseline="-25000" dirty="0" smtClean="0"/>
              <a:t> = </a:t>
            </a:r>
            <a:r>
              <a:rPr lang="en-US" dirty="0" err="1" smtClean="0"/>
              <a:t>e</a:t>
            </a:r>
            <a:r>
              <a:rPr lang="en-US" baseline="-25000" dirty="0" err="1" smtClean="0"/>
              <a:t>K</a:t>
            </a:r>
            <a:r>
              <a:rPr lang="en-US" sz="2000" b="1" baseline="-25000" dirty="0" err="1" smtClean="0"/>
              <a:t>Pub</a:t>
            </a:r>
            <a:r>
              <a:rPr lang="en-US" dirty="0" smtClean="0"/>
              <a:t>(X)</a:t>
            </a:r>
            <a:r>
              <a:rPr lang="en-US" dirty="0"/>
              <a:t> </a:t>
            </a:r>
            <a:r>
              <a:rPr lang="en-US" dirty="0" smtClean="0"/>
              <a:t>                                                                    X</a:t>
            </a:r>
            <a:r>
              <a:rPr lang="en-US" baseline="-25000" dirty="0" smtClean="0"/>
              <a:t> </a:t>
            </a:r>
            <a:r>
              <a:rPr lang="en-US" baseline="-25000" dirty="0"/>
              <a:t>= </a:t>
            </a:r>
            <a:r>
              <a:rPr lang="en-US" dirty="0"/>
              <a:t>e</a:t>
            </a:r>
            <a:r>
              <a:rPr lang="en-US" baseline="30000" dirty="0"/>
              <a:t>-1</a:t>
            </a:r>
            <a:r>
              <a:rPr lang="en-US" baseline="-25000" dirty="0"/>
              <a:t>K</a:t>
            </a:r>
            <a:r>
              <a:rPr lang="en-US" b="1" baseline="-25000" dirty="0"/>
              <a:t>Pr</a:t>
            </a:r>
            <a:r>
              <a:rPr lang="en-US" dirty="0"/>
              <a:t>(Y)</a:t>
            </a:r>
          </a:p>
          <a:p>
            <a:pPr marL="0" indent="0">
              <a:buNone/>
            </a:pPr>
            <a:endParaRPr lang="en-US" dirty="0" smtClean="0"/>
          </a:p>
          <a:p>
            <a:pPr marL="0" indent="0">
              <a:buNone/>
            </a:pPr>
            <a:endParaRPr lang="en-US" dirty="0"/>
          </a:p>
        </p:txBody>
      </p:sp>
      <p:cxnSp>
        <p:nvCxnSpPr>
          <p:cNvPr id="5" name="Straight Arrow Connector 4"/>
          <p:cNvCxnSpPr/>
          <p:nvPr/>
        </p:nvCxnSpPr>
        <p:spPr>
          <a:xfrm flipH="1" flipV="1">
            <a:off x="2483427" y="2752930"/>
            <a:ext cx="5205846" cy="73398"/>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4499266" y="2383598"/>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t>K</a:t>
            </a:r>
            <a:r>
              <a:rPr lang="en-US" baseline="-25000" dirty="0" err="1" smtClean="0"/>
              <a:t>Pub</a:t>
            </a:r>
            <a:endParaRPr lang="en-US" dirty="0"/>
          </a:p>
        </p:txBody>
      </p:sp>
      <p:cxnSp>
        <p:nvCxnSpPr>
          <p:cNvPr id="8" name="Straight Arrow Connector 7"/>
          <p:cNvCxnSpPr/>
          <p:nvPr/>
        </p:nvCxnSpPr>
        <p:spPr>
          <a:xfrm>
            <a:off x="2545772" y="3309505"/>
            <a:ext cx="5112328" cy="67541"/>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499266" y="2929782"/>
            <a:ext cx="758536"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Y</a:t>
            </a:r>
            <a:endParaRPr lang="en-US" dirty="0"/>
          </a:p>
        </p:txBody>
      </p:sp>
    </p:spTree>
    <p:extLst>
      <p:ext uri="{BB962C8B-B14F-4D97-AF65-F5344CB8AC3E}">
        <p14:creationId xmlns:p14="http://schemas.microsoft.com/office/powerpoint/2010/main" val="370858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Asymmetric Algorithms.</a:t>
            </a:r>
            <a:endParaRPr lang="en-US" dirty="0"/>
          </a:p>
        </p:txBody>
      </p:sp>
      <p:sp>
        <p:nvSpPr>
          <p:cNvPr id="3" name="Subtitle 2"/>
          <p:cNvSpPr>
            <a:spLocks noGrp="1"/>
          </p:cNvSpPr>
          <p:nvPr>
            <p:ph idx="1"/>
          </p:nvPr>
        </p:nvSpPr>
        <p:spPr>
          <a:xfrm>
            <a:off x="838200" y="2085904"/>
            <a:ext cx="10515600" cy="2039288"/>
          </a:xfrm>
        </p:spPr>
        <p:txBody>
          <a:bodyPr>
            <a:normAutofit/>
          </a:bodyPr>
          <a:lstStyle/>
          <a:p>
            <a:r>
              <a:rPr lang="en-US" dirty="0" smtClean="0"/>
              <a:t>There are three algorithms:</a:t>
            </a:r>
          </a:p>
          <a:p>
            <a:pPr lvl="1"/>
            <a:r>
              <a:rPr lang="en-US" dirty="0" smtClean="0">
                <a:solidFill>
                  <a:srgbClr val="FF0000"/>
                </a:solidFill>
              </a:rPr>
              <a:t>RSA </a:t>
            </a:r>
          </a:p>
          <a:p>
            <a:pPr lvl="1"/>
            <a:r>
              <a:rPr lang="en-US" dirty="0" smtClean="0"/>
              <a:t>Discrete Logarithm</a:t>
            </a:r>
          </a:p>
          <a:p>
            <a:pPr lvl="1"/>
            <a:r>
              <a:rPr lang="en-US" dirty="0" smtClean="0"/>
              <a:t>Elliptic Curve</a:t>
            </a:r>
            <a:endParaRPr lang="en-US" dirty="0"/>
          </a:p>
        </p:txBody>
      </p:sp>
    </p:spTree>
    <p:extLst>
      <p:ext uri="{BB962C8B-B14F-4D97-AF65-F5344CB8AC3E}">
        <p14:creationId xmlns:p14="http://schemas.microsoft.com/office/powerpoint/2010/main" val="146084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10189</TotalTime>
  <Words>1291</Words>
  <Application>Microsoft Office PowerPoint</Application>
  <PresentationFormat>Widescreen</PresentationFormat>
  <Paragraphs>292</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Introduction to Asymmetric Cryptography</vt:lpstr>
      <vt:lpstr>Agenda</vt:lpstr>
      <vt:lpstr>Introduction to Asymmetric Cryptography</vt:lpstr>
      <vt:lpstr>Importance.</vt:lpstr>
      <vt:lpstr>Importance.</vt:lpstr>
      <vt:lpstr>Importance.</vt:lpstr>
      <vt:lpstr>Importance.</vt:lpstr>
      <vt:lpstr>Asymmetric Algorithms – Basic Architecture</vt:lpstr>
      <vt:lpstr>Asymmetric Algorithms.</vt:lpstr>
      <vt:lpstr>Some Facts about RSA Algorithm</vt:lpstr>
      <vt:lpstr>RSA Algorithm – Key Generation.</vt:lpstr>
      <vt:lpstr>RSA Algorithm – Key Generation.</vt:lpstr>
      <vt:lpstr>RSA Algorithm – Encryption and Decryption.</vt:lpstr>
      <vt:lpstr>RSA Algorithm – Example.</vt:lpstr>
      <vt:lpstr>RSA Algorithm – Example continued...</vt:lpstr>
      <vt:lpstr>RSA Algorithm – Practical aspect</vt:lpstr>
      <vt:lpstr>RSA Algorithm – Practical aspect</vt:lpstr>
      <vt:lpstr>Attacks on RSA Cryptosystem</vt:lpstr>
      <vt:lpstr>How to solve Modular Exponential</vt:lpstr>
      <vt:lpstr>How to solve Modular Exponention</vt:lpstr>
      <vt:lpstr>How to solve Modular Exponential</vt:lpstr>
      <vt:lpstr>How to solve Modular Exponential</vt:lpstr>
      <vt:lpstr>How to solve Modular Exponential</vt:lpstr>
      <vt:lpstr>How to solve Modular Exponential</vt:lpstr>
      <vt:lpstr>How to solve Modular Exponention</vt:lpstr>
      <vt:lpstr>RSA  – Bi-directional Communication.</vt:lpstr>
      <vt:lpstr>Internet Security Architecture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Asymmetric Cryptography</dc:title>
  <dc:creator>User</dc:creator>
  <cp:lastModifiedBy>User</cp:lastModifiedBy>
  <cp:revision>59</cp:revision>
  <dcterms:created xsi:type="dcterms:W3CDTF">2020-03-23T18:47:56Z</dcterms:created>
  <dcterms:modified xsi:type="dcterms:W3CDTF">2020-10-18T11:03:31Z</dcterms:modified>
</cp:coreProperties>
</file>