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0" r:id="rId1"/>
  </p:sldMasterIdLst>
  <p:notesMasterIdLst>
    <p:notesMasterId r:id="rId16"/>
  </p:notesMasterIdLst>
  <p:sldIdLst>
    <p:sldId id="256" r:id="rId2"/>
    <p:sldId id="258" r:id="rId3"/>
    <p:sldId id="386" r:id="rId4"/>
    <p:sldId id="387" r:id="rId5"/>
    <p:sldId id="391" r:id="rId6"/>
    <p:sldId id="392" r:id="rId7"/>
    <p:sldId id="393" r:id="rId8"/>
    <p:sldId id="394" r:id="rId9"/>
    <p:sldId id="395" r:id="rId10"/>
    <p:sldId id="396" r:id="rId11"/>
    <p:sldId id="397" r:id="rId12"/>
    <p:sldId id="398" r:id="rId13"/>
    <p:sldId id="400" r:id="rId14"/>
    <p:sldId id="401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2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4-11T07:59:31.8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21432 6871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68CA7B1-F2FB-4BA2-A7B9-F565B0A01B30}" type="datetimeFigureOut">
              <a:rPr lang="en-US" altLang="en-US"/>
              <a:pPr>
                <a:defRPr/>
              </a:pPr>
              <a:t>8/11/2022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3AE8CCD-0519-419A-B195-5A67F907EC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60767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691D59-A8F5-443A-86D7-A2A382457FD1}" type="datetime1">
              <a:rPr lang="en-US" smtClean="0"/>
              <a:pPr>
                <a:defRPr/>
              </a:pPr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8551B8-67B0-4A69-84C7-5A5A73CE1F7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05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5146AE-149A-4976-8FC0-657F002448A9}" type="datetime1">
              <a:rPr lang="en-US" smtClean="0"/>
              <a:pPr>
                <a:defRPr/>
              </a:pPr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8B9039-E1E9-46E3-A2E2-01A4A2E9C74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548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EE31EF-B206-451B-A468-2978B010D022}" type="datetime1">
              <a:rPr lang="en-US" smtClean="0"/>
              <a:pPr>
                <a:defRPr/>
              </a:pPr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FAEAC6-E59F-42FC-B5D8-BB10539D978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527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D29-1ECB-41DF-951B-2A23F95AD026}" type="datetimeFigureOut">
              <a:rPr lang="en-US" smtClean="0"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679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584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0F796E-68DF-4F71-A085-2579E4E0D3BB}" type="datetime1">
              <a:rPr lang="en-US" smtClean="0"/>
              <a:pPr>
                <a:defRPr/>
              </a:pPr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391A6-7204-4D40-BAC8-04C620C36C4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2388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D34026-3550-438A-99C5-835472CAE866}" type="datetime1">
              <a:rPr lang="en-US" smtClean="0"/>
              <a:pPr>
                <a:defRPr/>
              </a:pPr>
              <a:t>8/11/2022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BF45D8-A39B-4516-8989-694872C049A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5124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A1C59D-DFBE-4F86-843F-CE1930BF49FA}" type="datetime1">
              <a:rPr lang="en-US" smtClean="0"/>
              <a:pPr>
                <a:defRPr/>
              </a:pPr>
              <a:t>8/11/2022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4E0F75-BB01-4F51-A1B0-736535869F9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197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80E9FA-A180-47A3-83DC-95587189DB5A}" type="datetime1">
              <a:rPr lang="en-US" smtClean="0"/>
              <a:pPr>
                <a:defRPr/>
              </a:pPr>
              <a:t>8/11/2022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4660A8-EFAF-4CEA-B05D-62F7DBF02EF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3413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71A08AA-293A-4A8F-A1DF-4ABD11C67FE3}" type="datetime1">
              <a:rPr lang="en-US" smtClean="0"/>
              <a:pPr>
                <a:defRPr/>
              </a:pPr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68290A2-067E-4011-9B17-24C5E33348E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561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4AE901-7253-4D37-BF77-1B5942700F0B}" type="datetime1">
              <a:rPr lang="en-US" smtClean="0"/>
              <a:pPr>
                <a:defRPr/>
              </a:pPr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698607-5987-41A2-AFEB-767354EB96D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679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3261745-D540-46A9-AB9E-B45AF9E1E5B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8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emf"/><Relationship Id="rId4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59301" y="3657600"/>
            <a:ext cx="8525674" cy="822325"/>
          </a:xfrm>
          <a:prstGeom prst="rect">
            <a:avLst/>
          </a:prstGeom>
        </p:spPr>
        <p:txBody>
          <a:bodyPr tIns="0" bIns="0" anchor="b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6000" b="1" dirty="0">
                <a:solidFill>
                  <a:schemeClr val="tx1"/>
                </a:solidFill>
              </a:rPr>
              <a:t>Lecture </a:t>
            </a:r>
            <a:r>
              <a:rPr lang="en-US" sz="6000" b="1" dirty="0" smtClean="0">
                <a:solidFill>
                  <a:schemeClr val="tx1"/>
                </a:solidFill>
              </a:rPr>
              <a:t>12</a:t>
            </a:r>
            <a:endParaRPr lang="en-US" sz="6000" b="1" dirty="0">
              <a:solidFill>
                <a:schemeClr val="tx1"/>
              </a:solidFill>
            </a:endParaRP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314864" y="5410200"/>
            <a:ext cx="8524336" cy="593725"/>
          </a:xfrm>
          <a:prstGeom prst="rect">
            <a:avLst/>
          </a:prstGeom>
        </p:spPr>
        <p:txBody>
          <a:bodyPr tIns="0" bIns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800" dirty="0"/>
              <a:t>Instructor: </a:t>
            </a:r>
            <a:r>
              <a:rPr lang="en-US" sz="2800" dirty="0" smtClean="0"/>
              <a:t>Mehak Riaz Khan</a:t>
            </a:r>
            <a:endParaRPr lang="en-US" sz="2800" dirty="0"/>
          </a:p>
          <a:p>
            <a:pPr>
              <a:defRPr/>
            </a:pPr>
            <a:r>
              <a:rPr lang="en-US" sz="2800" dirty="0"/>
              <a:t>Email: </a:t>
            </a:r>
            <a:r>
              <a:rPr lang="en-US" sz="2800" dirty="0" smtClean="0"/>
              <a:t>Mehak.riaz@kiet.edu.pk</a:t>
            </a:r>
            <a:endParaRPr lang="en-US" sz="2800" dirty="0"/>
          </a:p>
        </p:txBody>
      </p:sp>
      <p:sp>
        <p:nvSpPr>
          <p:cNvPr id="10" name="Title 1">
            <a:extLst>
              <a:ext uri="{FF2B5EF4-FFF2-40B4-BE49-F238E27FC236}"/>
            </a:extLst>
          </p:cNvPr>
          <p:cNvSpPr txBox="1">
            <a:spLocks/>
          </p:cNvSpPr>
          <p:nvPr/>
        </p:nvSpPr>
        <p:spPr>
          <a:xfrm>
            <a:off x="314863" y="758825"/>
            <a:ext cx="8478837" cy="2790825"/>
          </a:xfrm>
          <a:prstGeom prst="rect">
            <a:avLst/>
          </a:prstGeom>
        </p:spPr>
        <p:txBody>
          <a:bodyPr tIns="0" bIns="0" anchor="b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7200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Design and Analysis of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152400"/>
            <a:ext cx="8486775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27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51" y="1195388"/>
            <a:ext cx="8010525" cy="1438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72" y="2667000"/>
            <a:ext cx="8077200" cy="14382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630" y="4038600"/>
            <a:ext cx="80105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96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4" name="Picture 2" descr="https://www.gatevidyalay.com/wp-content/uploads/2018/07/Floyd-Warshall-Algorithm-Problem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3400"/>
            <a:ext cx="4913012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61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8" name="Picture 2" descr="https://www.gatevidyalay.com/wp-content/uploads/2018/07/Floyd-Warshall-Algorithm-Problem-01-Step-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85800"/>
            <a:ext cx="318135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862" name="Picture 6" descr="https://www.gatevidyalay.com/wp-content/uploads/2018/07/Floyd-Warshall-Algorithm-Problem-01-Step-0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26"/>
          <a:stretch/>
        </p:blipFill>
        <p:spPr bwMode="auto">
          <a:xfrm>
            <a:off x="4724400" y="685800"/>
            <a:ext cx="3352800" cy="548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381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2" name="Picture 2" descr="https://www.gatevidyalay.com/wp-content/uploads/2018/07/Floyd-Warshall-Algorithm-Problem-01-Step-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05"/>
          <a:stretch/>
        </p:blipFill>
        <p:spPr bwMode="auto">
          <a:xfrm>
            <a:off x="1752600" y="457200"/>
            <a:ext cx="3505200" cy="548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651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Dynamic programming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 smtClean="0">
                <a:ea typeface="+mn-ea"/>
                <a:cs typeface="+mn-cs"/>
              </a:rPr>
              <a:t>One of the most important algorithm tools!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US" sz="2400" dirty="0" smtClean="0">
              <a:ea typeface="+mn-ea"/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 smtClean="0">
                <a:ea typeface="+mn-ea"/>
                <a:cs typeface="+mn-cs"/>
              </a:rPr>
              <a:t>Very common interview question</a:t>
            </a:r>
          </a:p>
          <a:p>
            <a:pPr eaLnBrk="1" hangingPunct="1">
              <a:buFont typeface="Wingdings" charset="0"/>
              <a:buChar char="l"/>
              <a:defRPr/>
            </a:pPr>
            <a:endParaRPr lang="en-US" sz="2400" dirty="0" smtClean="0">
              <a:ea typeface="+mn-ea"/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 smtClean="0">
                <a:ea typeface="+mn-ea"/>
                <a:cs typeface="+mn-cs"/>
              </a:rPr>
              <a:t>Method for solving problems where optimal solutions can be defined in terms of optimal solutions to sub-problems 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 smtClean="0">
                <a:ea typeface="+mn-ea"/>
                <a:cs typeface="+mn-cs"/>
              </a:rPr>
              <a:t>	</a:t>
            </a:r>
            <a:r>
              <a:rPr lang="en-US" sz="2400" i="1" dirty="0" smtClean="0">
                <a:solidFill>
                  <a:srgbClr val="FF0000"/>
                </a:solidFill>
                <a:ea typeface="+mn-ea"/>
                <a:cs typeface="+mn-cs"/>
              </a:rPr>
              <a:t>AND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8000"/>
                </a:solidFill>
                <a:ea typeface="+mn-ea"/>
                <a:cs typeface="+mn-cs"/>
              </a:rPr>
              <a:t>the sub-problems are overlapping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457200"/>
            <a:ext cx="5715000" cy="1143000"/>
          </a:xfrm>
        </p:spPr>
        <p:txBody>
          <a:bodyPr/>
          <a:lstStyle/>
          <a:p>
            <a:r>
              <a:rPr lang="en-US" altLang="en-US" dirty="0" smtClean="0"/>
              <a:t>Dynamic Programming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81200"/>
            <a:ext cx="7772400" cy="4114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Dynamic Programming is an algorithm design technique for </a:t>
            </a:r>
            <a:r>
              <a:rPr lang="en-US" altLang="en-US" sz="2400" dirty="0" smtClean="0">
                <a:solidFill>
                  <a:srgbClr val="CC3300"/>
                </a:solidFill>
              </a:rPr>
              <a:t>optimization problems</a:t>
            </a:r>
            <a:r>
              <a:rPr lang="en-US" altLang="en-US" sz="2400" dirty="0" smtClean="0"/>
              <a:t>: often minimizing or maximizing.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>
                <a:solidFill>
                  <a:srgbClr val="CC3300"/>
                </a:solidFill>
              </a:rPr>
              <a:t>Like</a:t>
            </a:r>
            <a:r>
              <a:rPr lang="en-US" altLang="en-US" sz="2400" dirty="0" smtClean="0"/>
              <a:t> divide and conquer, DP solves problems by combining solutions to </a:t>
            </a:r>
            <a:r>
              <a:rPr lang="en-US" altLang="en-US" sz="2400" dirty="0" err="1" smtClean="0"/>
              <a:t>subproblems</a:t>
            </a:r>
            <a:r>
              <a:rPr lang="en-US" altLang="en-US" sz="24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>
                <a:solidFill>
                  <a:srgbClr val="CC3300"/>
                </a:solidFill>
              </a:rPr>
              <a:t>Unlike</a:t>
            </a:r>
            <a:r>
              <a:rPr lang="en-US" altLang="en-US" sz="2400" dirty="0" smtClean="0"/>
              <a:t> divide and conquer, </a:t>
            </a:r>
            <a:r>
              <a:rPr lang="en-US" altLang="en-US" sz="2400" dirty="0" err="1" smtClean="0"/>
              <a:t>subproblems</a:t>
            </a:r>
            <a:r>
              <a:rPr lang="en-US" altLang="en-US" sz="2400" dirty="0" smtClean="0"/>
              <a:t> are not independent.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err="1" smtClean="0"/>
              <a:t>Subproblems</a:t>
            </a:r>
            <a:r>
              <a:rPr lang="en-US" altLang="en-US" sz="2000" dirty="0" smtClean="0"/>
              <a:t> may share </a:t>
            </a:r>
            <a:r>
              <a:rPr lang="en-US" altLang="en-US" sz="2000" dirty="0" err="1" smtClean="0"/>
              <a:t>subsubproblems</a:t>
            </a:r>
            <a:r>
              <a:rPr lang="en-US" altLang="en-US" sz="2000" dirty="0" smtClean="0"/>
              <a:t>,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However, solution to one </a:t>
            </a:r>
            <a:r>
              <a:rPr lang="en-US" altLang="en-US" sz="2000" dirty="0" err="1" smtClean="0"/>
              <a:t>subproblem</a:t>
            </a:r>
            <a:r>
              <a:rPr lang="en-US" altLang="en-US" sz="2000" dirty="0" smtClean="0"/>
              <a:t> may not affect the solutions to other </a:t>
            </a:r>
            <a:r>
              <a:rPr lang="en-US" altLang="en-US" sz="2000" dirty="0" err="1" smtClean="0"/>
              <a:t>subproblems</a:t>
            </a:r>
            <a:r>
              <a:rPr lang="en-US" altLang="en-US" sz="2000" dirty="0" smtClean="0"/>
              <a:t> of the same problem. 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DP reduces computation by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Solving </a:t>
            </a:r>
            <a:r>
              <a:rPr lang="en-US" altLang="en-US" sz="2000" dirty="0" err="1" smtClean="0"/>
              <a:t>subproblems</a:t>
            </a:r>
            <a:r>
              <a:rPr lang="en-US" altLang="en-US" sz="2000" dirty="0" smtClean="0"/>
              <a:t> in a bottom-up fashion.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Storing solution to a </a:t>
            </a:r>
            <a:r>
              <a:rPr lang="en-US" altLang="en-US" sz="2000" dirty="0" err="1" smtClean="0"/>
              <a:t>subproblem</a:t>
            </a:r>
            <a:r>
              <a:rPr lang="en-US" altLang="en-US" sz="2000" dirty="0" smtClean="0"/>
              <a:t> the first time it is solved.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Looking up the solution when </a:t>
            </a:r>
            <a:r>
              <a:rPr lang="en-US" altLang="en-US" sz="2000" dirty="0" err="1" smtClean="0"/>
              <a:t>subproblem</a:t>
            </a:r>
            <a:r>
              <a:rPr lang="en-US" altLang="en-US" sz="2000" dirty="0" smtClean="0"/>
              <a:t> is encountered again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Dynamic programming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5029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dirty="0" smtClean="0">
                <a:latin typeface="Garamond" panose="02020404030301010803" pitchFamily="18" charset="0"/>
              </a:rPr>
              <a:t>It is used, when the solution can be recursively described in terms of solutions to </a:t>
            </a:r>
            <a:r>
              <a:rPr lang="en-US" altLang="en-US" dirty="0" err="1" smtClean="0">
                <a:latin typeface="Garamond" panose="02020404030301010803" pitchFamily="18" charset="0"/>
              </a:rPr>
              <a:t>subproblems</a:t>
            </a:r>
            <a:r>
              <a:rPr lang="en-US" altLang="en-US" dirty="0" smtClean="0">
                <a:latin typeface="Garamond" panose="02020404030301010803" pitchFamily="18" charset="0"/>
              </a:rPr>
              <a:t> </a:t>
            </a:r>
          </a:p>
          <a:p>
            <a:pPr>
              <a:lnSpc>
                <a:spcPct val="110000"/>
              </a:lnSpc>
            </a:pPr>
            <a:endParaRPr lang="en-US" altLang="en-US" dirty="0" smtClean="0">
              <a:latin typeface="Garamond" panose="02020404030301010803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en-US" dirty="0" smtClean="0">
                <a:latin typeface="Garamond" panose="02020404030301010803" pitchFamily="18" charset="0"/>
              </a:rPr>
              <a:t>Three main characteristics: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latin typeface="Garamond" panose="02020404030301010803" pitchFamily="18" charset="0"/>
              </a:rPr>
              <a:t>Optimal substructure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latin typeface="Garamond" panose="02020404030301010803" pitchFamily="18" charset="0"/>
              </a:rPr>
              <a:t>Overlapping </a:t>
            </a:r>
            <a:r>
              <a:rPr lang="en-US" altLang="en-US" dirty="0" err="1" smtClean="0">
                <a:latin typeface="Garamond" panose="02020404030301010803" pitchFamily="18" charset="0"/>
              </a:rPr>
              <a:t>subproblems</a:t>
            </a:r>
            <a:endParaRPr lang="en-US" altLang="en-US" dirty="0" smtClean="0">
              <a:latin typeface="Garamond" panose="02020404030301010803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 err="1" smtClean="0">
                <a:latin typeface="Garamond" panose="02020404030301010803" pitchFamily="18" charset="0"/>
              </a:rPr>
              <a:t>Memoization</a:t>
            </a:r>
            <a:endParaRPr lang="en-US" altLang="en-US" dirty="0" smtClean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81000"/>
            <a:ext cx="7772400" cy="557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11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57200"/>
            <a:ext cx="734142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5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4" y="914400"/>
            <a:ext cx="8848725" cy="3352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2" y="4267200"/>
            <a:ext cx="8782050" cy="18954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7715520" y="2473560"/>
              <a:ext cx="360" cy="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06160" y="24642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389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" y="609600"/>
            <a:ext cx="8667750" cy="1781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49" y="2390775"/>
            <a:ext cx="8715375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49" y="4171950"/>
            <a:ext cx="86772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51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685800"/>
            <a:ext cx="860107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73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4049</TotalTime>
  <Words>172</Words>
  <Application>Microsoft Office PowerPoint</Application>
  <PresentationFormat>On-screen Show (4:3)</PresentationFormat>
  <Paragraphs>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ＭＳ Ｐゴシック</vt:lpstr>
      <vt:lpstr>ＭＳ Ｐゴシック</vt:lpstr>
      <vt:lpstr>Arial</vt:lpstr>
      <vt:lpstr>Calibri</vt:lpstr>
      <vt:lpstr>Calibri Light</vt:lpstr>
      <vt:lpstr>Garamond</vt:lpstr>
      <vt:lpstr>Rockwell</vt:lpstr>
      <vt:lpstr>Wingdings</vt:lpstr>
      <vt:lpstr>Retrospect</vt:lpstr>
      <vt:lpstr>PowerPoint Presentation</vt:lpstr>
      <vt:lpstr>Dynamic programming</vt:lpstr>
      <vt:lpstr>Dynamic Programming</vt:lpstr>
      <vt:lpstr>Dynamic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khuram</dc:creator>
  <cp:lastModifiedBy>Mehak</cp:lastModifiedBy>
  <cp:revision>258</cp:revision>
  <dcterms:created xsi:type="dcterms:W3CDTF">1601-01-01T00:00:00Z</dcterms:created>
  <dcterms:modified xsi:type="dcterms:W3CDTF">2022-08-11T09:44:58Z</dcterms:modified>
</cp:coreProperties>
</file>