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11" r:id="rId4"/>
  </p:sldMasterIdLst>
  <p:notesMasterIdLst>
    <p:notesMasterId r:id="rId37"/>
  </p:notesMasterIdLst>
  <p:handoutMasterIdLst>
    <p:handoutMasterId r:id="rId38"/>
  </p:handoutMasterIdLst>
  <p:sldIdLst>
    <p:sldId id="264" r:id="rId5"/>
    <p:sldId id="301" r:id="rId6"/>
    <p:sldId id="258" r:id="rId7"/>
    <p:sldId id="265" r:id="rId8"/>
    <p:sldId id="266" r:id="rId9"/>
    <p:sldId id="268" r:id="rId10"/>
    <p:sldId id="269" r:id="rId11"/>
    <p:sldId id="270" r:id="rId12"/>
    <p:sldId id="271" r:id="rId13"/>
    <p:sldId id="272" r:id="rId14"/>
    <p:sldId id="273" r:id="rId15"/>
    <p:sldId id="274" r:id="rId16"/>
    <p:sldId id="275" r:id="rId17"/>
    <p:sldId id="276" r:id="rId18"/>
    <p:sldId id="289" r:id="rId19"/>
    <p:sldId id="278" r:id="rId20"/>
    <p:sldId id="283" r:id="rId21"/>
    <p:sldId id="284" r:id="rId22"/>
    <p:sldId id="285" r:id="rId23"/>
    <p:sldId id="286" r:id="rId24"/>
    <p:sldId id="288" r:id="rId25"/>
    <p:sldId id="287" r:id="rId26"/>
    <p:sldId id="290" r:id="rId27"/>
    <p:sldId id="294" r:id="rId28"/>
    <p:sldId id="291" r:id="rId29"/>
    <p:sldId id="292" r:id="rId30"/>
    <p:sldId id="293" r:id="rId31"/>
    <p:sldId id="295" r:id="rId32"/>
    <p:sldId id="296" r:id="rId33"/>
    <p:sldId id="297" r:id="rId34"/>
    <p:sldId id="298" r:id="rId35"/>
    <p:sldId id="29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00" y="6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7/3/2022</a:t>
            </a:fld>
            <a:endParaRPr lang="en-US" dirty="0"/>
          </a:p>
        </p:txBody>
      </p:sp>
      <p:sp>
        <p:nvSpPr>
          <p:cNvPr id="4" name="Footer Placeholder 3">
            <a:extLst>
              <a:ext uri="{FF2B5EF4-FFF2-40B4-BE49-F238E27FC236}">
                <a16:creationId xmlns=""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7/3/2022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92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922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322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512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31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432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660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362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7/3/2022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892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7/3/2022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74515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424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7/3/2022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24730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edmodo.com/"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26272" y="3489512"/>
            <a:ext cx="10113645" cy="822960"/>
          </a:xfrm>
          <a:prstGeom prst="rect">
            <a:avLst/>
          </a:prstGeom>
        </p:spPr>
        <p:txBody>
          <a:bodyPr vert="horz" lIns="91440" tIns="0" rIns="91440" bIns="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ctr"/>
            <a:r>
              <a:rPr lang="en-US" sz="6000" b="1" dirty="0" smtClean="0">
                <a:solidFill>
                  <a:schemeClr val="tx1"/>
                </a:solidFill>
              </a:rPr>
              <a:t>Lecture 1</a:t>
            </a:r>
            <a:endParaRPr lang="en-US" sz="6000" b="1" dirty="0">
              <a:solidFill>
                <a:schemeClr val="tx1"/>
              </a:solidFill>
            </a:endParaRPr>
          </a:p>
        </p:txBody>
      </p:sp>
      <p:sp>
        <p:nvSpPr>
          <p:cNvPr id="7" name="Title 1">
            <a:extLst>
              <a:ext uri="{FF2B5EF4-FFF2-40B4-BE49-F238E27FC236}">
                <a16:creationId xmlns="" xmlns:a16="http://schemas.microsoft.com/office/drawing/2014/main" id="{8268D3E5-C7A3-47DF-A374-46BF83A69904}"/>
              </a:ext>
            </a:extLst>
          </p:cNvPr>
          <p:cNvSpPr txBox="1">
            <a:spLocks/>
          </p:cNvSpPr>
          <p:nvPr/>
        </p:nvSpPr>
        <p:spPr>
          <a:xfrm>
            <a:off x="1097280" y="758952"/>
            <a:ext cx="10058400" cy="2791072"/>
          </a:xfrm>
          <a:prstGeom prst="rect">
            <a:avLst/>
          </a:prstGeom>
        </p:spPr>
        <p:txBody>
          <a:bodyPr vert="horz" lIns="91440" tIns="0" rIns="91440" bIns="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ctr"/>
            <a:r>
              <a:rPr lang="en-US" sz="7200" dirty="0" smtClean="0">
                <a:solidFill>
                  <a:schemeClr val="accent1">
                    <a:lumMod val="75000"/>
                  </a:schemeClr>
                </a:solidFill>
                <a:latin typeface="Rockwell" panose="02060603020205020403" pitchFamily="18" charset="0"/>
              </a:rPr>
              <a:t>Design and Analysis of Algorithms</a:t>
            </a:r>
            <a:endParaRPr lang="en-US" sz="7200" dirty="0">
              <a:solidFill>
                <a:schemeClr val="accent1">
                  <a:lumMod val="75000"/>
                </a:schemeClr>
              </a:solidFill>
              <a:latin typeface="Rockwell" panose="02060603020205020403" pitchFamily="18" charset="0"/>
            </a:endParaRPr>
          </a:p>
        </p:txBody>
      </p:sp>
      <p:sp>
        <p:nvSpPr>
          <p:cNvPr id="2" name="TextBox 1"/>
          <p:cNvSpPr txBox="1"/>
          <p:nvPr/>
        </p:nvSpPr>
        <p:spPr>
          <a:xfrm>
            <a:off x="520505" y="6280584"/>
            <a:ext cx="1794081" cy="369332"/>
          </a:xfrm>
          <a:prstGeom prst="rect">
            <a:avLst/>
          </a:prstGeom>
          <a:noFill/>
        </p:spPr>
        <p:txBody>
          <a:bodyPr wrap="none" rtlCol="0">
            <a:spAutoFit/>
          </a:bodyPr>
          <a:lstStyle/>
          <a:p>
            <a:r>
              <a:rPr lang="en-US" dirty="0" smtClean="0"/>
              <a:t>Mehak Riaz Khan</a:t>
            </a:r>
            <a:endParaRPr lang="en-US" dirty="0"/>
          </a:p>
        </p:txBody>
      </p:sp>
    </p:spTree>
    <p:extLst>
      <p:ext uri="{BB962C8B-B14F-4D97-AF65-F5344CB8AC3E}">
        <p14:creationId xmlns:p14="http://schemas.microsoft.com/office/powerpoint/2010/main" val="2036129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73156"/>
            <a:ext cx="10058400" cy="1450757"/>
          </a:xfrm>
        </p:spPr>
        <p:txBody>
          <a:bodyPr>
            <a:normAutofit/>
          </a:bodyPr>
          <a:lstStyle/>
          <a:p>
            <a:r>
              <a:rPr lang="en-US" sz="4400" dirty="0" smtClean="0">
                <a:latin typeface="Rockwell" panose="02060603020205020403" pitchFamily="18" charset="0"/>
              </a:rPr>
              <a:t>Algorithms</a:t>
            </a:r>
            <a:endParaRPr lang="en-US" sz="4400" dirty="0">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398493" y="1845734"/>
            <a:ext cx="9533965" cy="4111313"/>
          </a:xfrm>
        </p:spPr>
        <p:txBody>
          <a:bodyPr>
            <a:normAutofit/>
          </a:bodyPr>
          <a:lstStyle/>
          <a:p>
            <a:pPr>
              <a:buFont typeface="Wingdings" panose="05000000000000000000" pitchFamily="2" charset="2"/>
              <a:buChar char="Ø"/>
            </a:pPr>
            <a:r>
              <a:rPr lang="en-US" sz="2800" dirty="0">
                <a:latin typeface="Rockwell" panose="02060603020205020403" pitchFamily="18" charset="0"/>
                <a:ea typeface="Tahoma" panose="020B0604030504040204" pitchFamily="34" charset="0"/>
                <a:cs typeface="Tahoma" panose="020B0604030504040204" pitchFamily="34" charset="0"/>
              </a:rPr>
              <a:t>Well defined steps defined to solve a problem</a:t>
            </a:r>
          </a:p>
          <a:p>
            <a:pPr>
              <a:buFont typeface="Wingdings" panose="05000000000000000000" pitchFamily="2" charset="2"/>
              <a:buChar char="Ø"/>
            </a:pPr>
            <a:r>
              <a:rPr lang="en-US" sz="2800" dirty="0">
                <a:latin typeface="Rockwell" panose="02060603020205020403" pitchFamily="18" charset="0"/>
                <a:ea typeface="Tahoma" panose="020B0604030504040204" pitchFamily="34" charset="0"/>
                <a:cs typeface="Tahoma" panose="020B0604030504040204" pitchFamily="34" charset="0"/>
              </a:rPr>
              <a:t>A well-defined procedure that takes some value or set as input and produces an output</a:t>
            </a:r>
            <a:r>
              <a:rPr lang="en-US" sz="2800" dirty="0" smtClean="0">
                <a:latin typeface="Rockwell" panose="02060603020205020403" pitchFamily="18" charset="0"/>
                <a:ea typeface="Tahoma" panose="020B0604030504040204" pitchFamily="34" charset="0"/>
                <a:cs typeface="Tahoma" panose="020B0604030504040204" pitchFamily="34" charset="0"/>
              </a:rPr>
              <a:t>.</a:t>
            </a:r>
          </a:p>
          <a:p>
            <a:pPr>
              <a:buFont typeface="Wingdings" panose="05000000000000000000" pitchFamily="2" charset="2"/>
              <a:buChar char="Ø"/>
            </a:pPr>
            <a:r>
              <a:rPr lang="en-US" sz="2800" dirty="0">
                <a:latin typeface="Rockwell" panose="02060603020205020403" pitchFamily="18" charset="0"/>
              </a:rPr>
              <a:t>An algorithm is said to be correct if, for every input instance, it halts with the correct output. We say that a correct algorithm solves the given computational problem</a:t>
            </a:r>
            <a:endParaRPr lang="en-US" sz="2800" dirty="0">
              <a:latin typeface="Rockwell" panose="02060603020205020403" pitchFamily="18" charset="0"/>
              <a:ea typeface="Tahoma" panose="020B0604030504040204" pitchFamily="34" charset="0"/>
              <a:cs typeface="Tahoma" panose="020B0604030504040204" pitchFamily="34" charset="0"/>
            </a:endParaRPr>
          </a:p>
          <a:p>
            <a:pPr algn="just">
              <a:buFont typeface="Courier New" panose="02070309020205020404" pitchFamily="49" charset="0"/>
              <a:buChar char="o"/>
            </a:pPr>
            <a:endParaRPr lang="en-US" sz="2800" dirty="0">
              <a:latin typeface="Rockwell" panose="02060603020205020403" pitchFamily="18" charset="0"/>
            </a:endParaRPr>
          </a:p>
          <a:p>
            <a:pPr lvl="2" algn="just">
              <a:buFont typeface="Courier New" panose="02070309020205020404" pitchFamily="49" charset="0"/>
              <a:buChar char="o"/>
            </a:pPr>
            <a:endParaRPr lang="en-US" sz="2800" dirty="0">
              <a:latin typeface="Rockwell" panose="02060603020205020403" pitchFamily="18" charset="0"/>
              <a:ea typeface="Tahoma" panose="020B0604030504040204" pitchFamily="34" charset="0"/>
              <a:cs typeface="Tahoma" panose="020B0604030504040204" pitchFamily="34" charset="0"/>
            </a:endParaRPr>
          </a:p>
          <a:p>
            <a:pPr lvl="2" algn="just">
              <a:buFont typeface="Courier New" panose="02070309020205020404" pitchFamily="49" charset="0"/>
              <a:buChar char="o"/>
            </a:pPr>
            <a:endParaRPr lang="en-US" sz="2800" dirty="0">
              <a:latin typeface="Rockwell" panose="02060603020205020403" pitchFamily="18" charset="0"/>
              <a:ea typeface="Tahoma" panose="020B0604030504040204" pitchFamily="34" charset="0"/>
              <a:cs typeface="Tahoma" panose="020B0604030504040204" pitchFamily="34" charset="0"/>
            </a:endParaRPr>
          </a:p>
          <a:p>
            <a:pPr lvl="2" algn="just">
              <a:buFont typeface="Courier New" panose="02070309020205020404" pitchFamily="49" charset="0"/>
              <a:buChar char="o"/>
            </a:pPr>
            <a:endParaRPr lang="en-US" sz="2800" dirty="0" smtClean="0">
              <a:latin typeface="Rockwell" panose="02060603020205020403" pitchFamily="18" charset="0"/>
              <a:ea typeface="Tahoma" panose="020B0604030504040204" pitchFamily="34" charset="0"/>
              <a:cs typeface="Tahoma" panose="020B0604030504040204" pitchFamily="34" charset="0"/>
            </a:endParaRPr>
          </a:p>
          <a:p>
            <a:pPr lvl="1" algn="just">
              <a:buFont typeface="Courier New" panose="02070309020205020404" pitchFamily="49" charset="0"/>
              <a:buChar char="o"/>
            </a:pPr>
            <a:endParaRPr lang="en-US" sz="28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00069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73156"/>
            <a:ext cx="10058400" cy="1450757"/>
          </a:xfrm>
        </p:spPr>
        <p:txBody>
          <a:bodyPr>
            <a:normAutofit/>
          </a:bodyPr>
          <a:lstStyle/>
          <a:p>
            <a:r>
              <a:rPr lang="en-US" sz="4400" dirty="0">
                <a:latin typeface="Rockwell" panose="02060603020205020403" pitchFamily="18" charset="0"/>
              </a:rPr>
              <a:t>Algorithm Specifications</a:t>
            </a: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398493" y="1845734"/>
            <a:ext cx="9870142" cy="4111313"/>
          </a:xfrm>
        </p:spPr>
        <p:txBody>
          <a:bodyPr>
            <a:normAutofit fontScale="92500" lnSpcReduction="10000"/>
          </a:bodyPr>
          <a:lstStyle/>
          <a:p>
            <a:pPr marL="0" indent="0" algn="just">
              <a:buNone/>
            </a:pPr>
            <a:r>
              <a:rPr lang="en-US" sz="2800" dirty="0">
                <a:latin typeface="Rockwell" panose="02060603020205020403" pitchFamily="18" charset="0"/>
                <a:ea typeface="Tahoma" panose="020B0604030504040204" pitchFamily="34" charset="0"/>
                <a:cs typeface="Tahoma" panose="020B0604030504040204" pitchFamily="34" charset="0"/>
              </a:rPr>
              <a:t>Every algorithm must satisfy the following specifications...</a:t>
            </a:r>
          </a:p>
          <a:p>
            <a:pPr marL="268288" indent="-268288" algn="just">
              <a:buFont typeface="Wingdings" panose="05000000000000000000" pitchFamily="2" charset="2"/>
              <a:buChar char="Ø"/>
            </a:pPr>
            <a:r>
              <a:rPr lang="en-US" sz="2800" b="1" dirty="0" smtClean="0">
                <a:latin typeface="Rockwell" panose="02060603020205020403" pitchFamily="18" charset="0"/>
                <a:ea typeface="Tahoma" panose="020B0604030504040204" pitchFamily="34" charset="0"/>
                <a:cs typeface="Tahoma" panose="020B0604030504040204" pitchFamily="34" charset="0"/>
              </a:rPr>
              <a:t>Input</a:t>
            </a:r>
            <a:r>
              <a:rPr lang="en-US" sz="2800" dirty="0" smtClean="0">
                <a:latin typeface="Rockwell" panose="02060603020205020403" pitchFamily="18" charset="0"/>
                <a:ea typeface="Tahoma" panose="020B0604030504040204" pitchFamily="34" charset="0"/>
                <a:cs typeface="Tahoma" panose="020B0604030504040204" pitchFamily="34" charset="0"/>
              </a:rPr>
              <a:t> - </a:t>
            </a:r>
            <a:r>
              <a:rPr lang="en-US" sz="2800" dirty="0">
                <a:latin typeface="Rockwell" panose="02060603020205020403" pitchFamily="18" charset="0"/>
                <a:ea typeface="Tahoma" panose="020B0604030504040204" pitchFamily="34" charset="0"/>
                <a:cs typeface="Tahoma" panose="020B0604030504040204" pitchFamily="34" charset="0"/>
              </a:rPr>
              <a:t>There should be 0 or more inputs supplied externally to the algorithm.</a:t>
            </a:r>
          </a:p>
          <a:p>
            <a:pPr algn="just">
              <a:buFont typeface="Wingdings" panose="05000000000000000000" pitchFamily="2" charset="2"/>
              <a:buChar char="Ø"/>
            </a:pPr>
            <a:r>
              <a:rPr lang="en-US" sz="2800" b="1" dirty="0" smtClean="0">
                <a:latin typeface="Rockwell" panose="02060603020205020403" pitchFamily="18" charset="0"/>
                <a:ea typeface="Tahoma" panose="020B0604030504040204" pitchFamily="34" charset="0"/>
                <a:cs typeface="Tahoma" panose="020B0604030504040204" pitchFamily="34" charset="0"/>
              </a:rPr>
              <a:t>Output</a:t>
            </a:r>
            <a:r>
              <a:rPr lang="en-US" sz="2800" dirty="0" smtClean="0">
                <a:latin typeface="Rockwell" panose="02060603020205020403" pitchFamily="18" charset="0"/>
                <a:ea typeface="Tahoma" panose="020B0604030504040204" pitchFamily="34" charset="0"/>
                <a:cs typeface="Tahoma" panose="020B0604030504040204" pitchFamily="34" charset="0"/>
              </a:rPr>
              <a:t> - </a:t>
            </a:r>
            <a:r>
              <a:rPr lang="en-US" sz="2800" dirty="0">
                <a:latin typeface="Rockwell" panose="02060603020205020403" pitchFamily="18" charset="0"/>
                <a:ea typeface="Tahoma" panose="020B0604030504040204" pitchFamily="34" charset="0"/>
                <a:cs typeface="Tahoma" panose="020B0604030504040204" pitchFamily="34" charset="0"/>
              </a:rPr>
              <a:t>There should be at least 1 output obtained.</a:t>
            </a:r>
          </a:p>
          <a:p>
            <a:pPr marL="268288" indent="-268288" algn="just">
              <a:buFont typeface="Wingdings" panose="05000000000000000000" pitchFamily="2" charset="2"/>
              <a:buChar char="Ø"/>
            </a:pPr>
            <a:r>
              <a:rPr lang="en-US" sz="2800" b="1" dirty="0" smtClean="0">
                <a:latin typeface="Rockwell" panose="02060603020205020403" pitchFamily="18" charset="0"/>
                <a:ea typeface="Tahoma" panose="020B0604030504040204" pitchFamily="34" charset="0"/>
                <a:cs typeface="Tahoma" panose="020B0604030504040204" pitchFamily="34" charset="0"/>
              </a:rPr>
              <a:t>Definiteness</a:t>
            </a:r>
            <a:r>
              <a:rPr lang="en-US" sz="2800" dirty="0" smtClean="0">
                <a:latin typeface="Rockwell" panose="02060603020205020403" pitchFamily="18" charset="0"/>
                <a:ea typeface="Tahoma" panose="020B0604030504040204" pitchFamily="34" charset="0"/>
                <a:cs typeface="Tahoma" panose="020B0604030504040204" pitchFamily="34" charset="0"/>
              </a:rPr>
              <a:t> - </a:t>
            </a:r>
            <a:r>
              <a:rPr lang="en-US" sz="2800" dirty="0">
                <a:latin typeface="Rockwell" panose="02060603020205020403" pitchFamily="18" charset="0"/>
                <a:ea typeface="Tahoma" panose="020B0604030504040204" pitchFamily="34" charset="0"/>
                <a:cs typeface="Tahoma" panose="020B0604030504040204" pitchFamily="34" charset="0"/>
              </a:rPr>
              <a:t>Every step of the algorithm should be clear and well defined.</a:t>
            </a:r>
          </a:p>
          <a:p>
            <a:pPr algn="just">
              <a:buFont typeface="Wingdings" panose="05000000000000000000" pitchFamily="2" charset="2"/>
              <a:buChar char="Ø"/>
            </a:pPr>
            <a:r>
              <a:rPr lang="en-US" sz="2800" b="1" dirty="0" smtClean="0">
                <a:latin typeface="Rockwell" panose="02060603020205020403" pitchFamily="18" charset="0"/>
                <a:ea typeface="Tahoma" panose="020B0604030504040204" pitchFamily="34" charset="0"/>
                <a:cs typeface="Tahoma" panose="020B0604030504040204" pitchFamily="34" charset="0"/>
              </a:rPr>
              <a:t>Finiteness </a:t>
            </a:r>
            <a:r>
              <a:rPr lang="en-US" sz="2800" dirty="0" smtClean="0">
                <a:latin typeface="Rockwell" panose="02060603020205020403" pitchFamily="18" charset="0"/>
                <a:ea typeface="Tahoma" panose="020B0604030504040204" pitchFamily="34" charset="0"/>
                <a:cs typeface="Tahoma" panose="020B0604030504040204" pitchFamily="34" charset="0"/>
              </a:rPr>
              <a:t>- </a:t>
            </a:r>
            <a:r>
              <a:rPr lang="en-US" sz="2800" dirty="0">
                <a:latin typeface="Rockwell" panose="02060603020205020403" pitchFamily="18" charset="0"/>
                <a:ea typeface="Tahoma" panose="020B0604030504040204" pitchFamily="34" charset="0"/>
                <a:cs typeface="Tahoma" panose="020B0604030504040204" pitchFamily="34" charset="0"/>
              </a:rPr>
              <a:t>The algorithm should have finite number of steps.</a:t>
            </a:r>
          </a:p>
          <a:p>
            <a:pPr marL="268288" indent="-268288" algn="just">
              <a:buFont typeface="Wingdings" panose="05000000000000000000" pitchFamily="2" charset="2"/>
              <a:buChar char="Ø"/>
            </a:pPr>
            <a:r>
              <a:rPr lang="en-US" sz="2800" b="1" dirty="0" smtClean="0">
                <a:latin typeface="Rockwell" panose="02060603020205020403" pitchFamily="18" charset="0"/>
                <a:ea typeface="Tahoma" panose="020B0604030504040204" pitchFamily="34" charset="0"/>
                <a:cs typeface="Tahoma" panose="020B0604030504040204" pitchFamily="34" charset="0"/>
              </a:rPr>
              <a:t>Correctness</a:t>
            </a:r>
            <a:r>
              <a:rPr lang="en-US" sz="2800" dirty="0" smtClean="0">
                <a:latin typeface="Rockwell" panose="02060603020205020403" pitchFamily="18" charset="0"/>
                <a:ea typeface="Tahoma" panose="020B0604030504040204" pitchFamily="34" charset="0"/>
                <a:cs typeface="Tahoma" panose="020B0604030504040204" pitchFamily="34" charset="0"/>
              </a:rPr>
              <a:t> - </a:t>
            </a:r>
            <a:r>
              <a:rPr lang="en-US" sz="2800" dirty="0">
                <a:latin typeface="Rockwell" panose="02060603020205020403" pitchFamily="18" charset="0"/>
                <a:ea typeface="Tahoma" panose="020B0604030504040204" pitchFamily="34" charset="0"/>
                <a:cs typeface="Tahoma" panose="020B0604030504040204" pitchFamily="34" charset="0"/>
              </a:rPr>
              <a:t>Every step of the algorithm must generate a correct output.</a:t>
            </a:r>
          </a:p>
          <a:p>
            <a:pPr algn="just">
              <a:buFont typeface="Courier New" panose="02070309020205020404" pitchFamily="49" charset="0"/>
              <a:buChar char="o"/>
            </a:pPr>
            <a:endParaRPr lang="en-US" sz="2800" dirty="0">
              <a:latin typeface="Rockwell" panose="02060603020205020403" pitchFamily="18" charset="0"/>
            </a:endParaRPr>
          </a:p>
          <a:p>
            <a:pPr lvl="2" algn="just">
              <a:buFont typeface="Courier New" panose="02070309020205020404" pitchFamily="49" charset="0"/>
              <a:buChar char="o"/>
            </a:pPr>
            <a:endParaRPr lang="en-US" sz="2800" dirty="0">
              <a:latin typeface="Rockwell" panose="02060603020205020403" pitchFamily="18" charset="0"/>
              <a:ea typeface="Tahoma" panose="020B0604030504040204" pitchFamily="34" charset="0"/>
              <a:cs typeface="Tahoma" panose="020B0604030504040204" pitchFamily="34" charset="0"/>
            </a:endParaRPr>
          </a:p>
          <a:p>
            <a:pPr lvl="2" algn="just">
              <a:buFont typeface="Courier New" panose="02070309020205020404" pitchFamily="49" charset="0"/>
              <a:buChar char="o"/>
            </a:pPr>
            <a:endParaRPr lang="en-US" sz="2800" dirty="0">
              <a:latin typeface="Rockwell" panose="02060603020205020403" pitchFamily="18" charset="0"/>
              <a:ea typeface="Tahoma" panose="020B0604030504040204" pitchFamily="34" charset="0"/>
              <a:cs typeface="Tahoma" panose="020B0604030504040204" pitchFamily="34" charset="0"/>
            </a:endParaRPr>
          </a:p>
          <a:p>
            <a:pPr lvl="2" algn="just">
              <a:buFont typeface="Courier New" panose="02070309020205020404" pitchFamily="49" charset="0"/>
              <a:buChar char="o"/>
            </a:pPr>
            <a:endParaRPr lang="en-US" sz="2800" dirty="0" smtClean="0">
              <a:latin typeface="Rockwell" panose="02060603020205020403" pitchFamily="18" charset="0"/>
              <a:ea typeface="Tahoma" panose="020B0604030504040204" pitchFamily="34" charset="0"/>
              <a:cs typeface="Tahoma" panose="020B0604030504040204" pitchFamily="34" charset="0"/>
            </a:endParaRPr>
          </a:p>
          <a:p>
            <a:pPr lvl="1" algn="just">
              <a:buFont typeface="Courier New" panose="02070309020205020404" pitchFamily="49" charset="0"/>
              <a:buChar char="o"/>
            </a:pPr>
            <a:endParaRPr lang="en-US" sz="28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594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73156"/>
            <a:ext cx="10058400" cy="1450757"/>
          </a:xfrm>
        </p:spPr>
        <p:txBody>
          <a:bodyPr>
            <a:normAutofit/>
          </a:bodyPr>
          <a:lstStyle/>
          <a:p>
            <a:r>
              <a:rPr lang="en-US" sz="4400" dirty="0">
                <a:latin typeface="Rockwell" panose="02060603020205020403" pitchFamily="18" charset="0"/>
              </a:rPr>
              <a:t>Algorithm Efficiency</a:t>
            </a: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91409" y="1886075"/>
            <a:ext cx="9870142" cy="4111313"/>
          </a:xfrm>
        </p:spPr>
        <p:txBody>
          <a:bodyPr>
            <a:normAutofit/>
          </a:bodyPr>
          <a:lstStyle/>
          <a:p>
            <a:pPr algn="just">
              <a:buFont typeface="Wingdings" panose="05000000000000000000" pitchFamily="2" charset="2"/>
              <a:buChar char="Ø"/>
            </a:pPr>
            <a:r>
              <a:rPr lang="en-US" sz="2800" dirty="0">
                <a:latin typeface="Rockwell" panose="02060603020205020403" pitchFamily="18" charset="0"/>
              </a:rPr>
              <a:t>An algorithm is said to be efficient and fast, if it takes less time to execute and consumes less memory space.</a:t>
            </a:r>
          </a:p>
          <a:p>
            <a:pPr algn="just">
              <a:buFont typeface="Wingdings" panose="05000000000000000000" pitchFamily="2" charset="2"/>
              <a:buChar char="Ø"/>
            </a:pPr>
            <a:endParaRPr lang="en-US" sz="3200" dirty="0">
              <a:latin typeface="Rockwell" panose="02060603020205020403" pitchFamily="18" charset="0"/>
            </a:endParaRPr>
          </a:p>
          <a:p>
            <a:pPr lvl="2" algn="just">
              <a:buFont typeface="Wingdings" panose="05000000000000000000" pitchFamily="2" charset="2"/>
              <a:buChar char="Ø"/>
            </a:pPr>
            <a:endParaRPr lang="en-US" sz="3200" dirty="0">
              <a:latin typeface="Rockwell" panose="02060603020205020403" pitchFamily="18" charset="0"/>
              <a:ea typeface="Tahoma" panose="020B0604030504040204" pitchFamily="34" charset="0"/>
              <a:cs typeface="Tahoma" panose="020B0604030504040204" pitchFamily="34" charset="0"/>
            </a:endParaRPr>
          </a:p>
          <a:p>
            <a:pPr lvl="2" algn="just">
              <a:buFont typeface="Wingdings" panose="05000000000000000000" pitchFamily="2" charset="2"/>
              <a:buChar char="Ø"/>
            </a:pPr>
            <a:endParaRPr lang="en-US" sz="2800" dirty="0">
              <a:latin typeface="Rockwell" panose="02060603020205020403" pitchFamily="18" charset="0"/>
              <a:ea typeface="Tahoma" panose="020B0604030504040204" pitchFamily="34" charset="0"/>
              <a:cs typeface="Tahoma" panose="020B0604030504040204" pitchFamily="34" charset="0"/>
            </a:endParaRPr>
          </a:p>
          <a:p>
            <a:pPr lvl="2" algn="just">
              <a:buFont typeface="Wingdings" panose="05000000000000000000" pitchFamily="2" charset="2"/>
              <a:buChar char="Ø"/>
            </a:pPr>
            <a:endParaRPr lang="en-US" sz="2800" dirty="0" smtClean="0">
              <a:latin typeface="Rockwell" panose="02060603020205020403" pitchFamily="18" charset="0"/>
              <a:ea typeface="Tahoma" panose="020B0604030504040204" pitchFamily="34" charset="0"/>
              <a:cs typeface="Tahoma" panose="020B0604030504040204" pitchFamily="34" charset="0"/>
            </a:endParaRPr>
          </a:p>
          <a:p>
            <a:pPr lvl="1" algn="just">
              <a:buFont typeface="Wingdings" panose="05000000000000000000" pitchFamily="2" charset="2"/>
              <a:buChar char="Ø"/>
            </a:pPr>
            <a:endParaRPr lang="en-US" sz="28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41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59709"/>
            <a:ext cx="10058400" cy="1450757"/>
          </a:xfrm>
        </p:spPr>
        <p:txBody>
          <a:bodyPr>
            <a:normAutofit/>
          </a:bodyPr>
          <a:lstStyle/>
          <a:p>
            <a:r>
              <a:rPr lang="en-US" sz="4400" dirty="0">
                <a:latin typeface="Rockwell" panose="02060603020205020403" pitchFamily="18" charset="0"/>
              </a:rPr>
              <a:t>Performance Analysis</a:t>
            </a: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91409" y="1886075"/>
            <a:ext cx="9870142" cy="4111313"/>
          </a:xfrm>
        </p:spPr>
        <p:txBody>
          <a:bodyPr>
            <a:normAutofit/>
          </a:bodyPr>
          <a:lstStyle/>
          <a:p>
            <a:pPr>
              <a:buFont typeface="Wingdings" panose="05000000000000000000" pitchFamily="2" charset="2"/>
              <a:buChar char="Ø"/>
            </a:pPr>
            <a:r>
              <a:rPr lang="en-US" sz="2400" dirty="0">
                <a:latin typeface="Rockwell" panose="02060603020205020403" pitchFamily="18" charset="0"/>
              </a:rPr>
              <a:t>Performance analysis of an algorithm is the process of calculating space required by that algorithm and time required by that algorithm.</a:t>
            </a:r>
          </a:p>
          <a:p>
            <a:pPr>
              <a:buFont typeface="Wingdings" panose="05000000000000000000" pitchFamily="2" charset="2"/>
              <a:buChar char="Ø"/>
            </a:pPr>
            <a:r>
              <a:rPr lang="en-US" sz="2400" dirty="0">
                <a:latin typeface="Rockwell" panose="02060603020205020403" pitchFamily="18" charset="0"/>
              </a:rPr>
              <a:t>The performance of an algorithm is measured on the basis of following properties</a:t>
            </a:r>
            <a:r>
              <a:rPr lang="en-US" sz="2400" dirty="0" smtClean="0">
                <a:latin typeface="Rockwell" panose="02060603020205020403" pitchFamily="18" charset="0"/>
              </a:rPr>
              <a:t>:</a:t>
            </a:r>
          </a:p>
          <a:p>
            <a:pPr>
              <a:buFont typeface="Wingdings" panose="05000000000000000000" pitchFamily="2" charset="2"/>
              <a:buChar char="Ø"/>
            </a:pPr>
            <a:endParaRPr lang="en-US" sz="900" dirty="0">
              <a:latin typeface="Rockwell" panose="02060603020205020403" pitchFamily="18" charset="0"/>
            </a:endParaRPr>
          </a:p>
          <a:p>
            <a:pPr lvl="1"/>
            <a:r>
              <a:rPr lang="en-US" sz="2000" b="1" dirty="0">
                <a:latin typeface="Rockwell" panose="02060603020205020403" pitchFamily="18" charset="0"/>
              </a:rPr>
              <a:t>Space </a:t>
            </a:r>
            <a:r>
              <a:rPr lang="en-US" sz="2000" b="1" dirty="0" smtClean="0">
                <a:latin typeface="Rockwell" panose="02060603020205020403" pitchFamily="18" charset="0"/>
              </a:rPr>
              <a:t>Complexity</a:t>
            </a:r>
            <a:r>
              <a:rPr lang="en-US" sz="2000" dirty="0" smtClean="0">
                <a:latin typeface="Rockwell" panose="02060603020205020403" pitchFamily="18" charset="0"/>
              </a:rPr>
              <a:t> - </a:t>
            </a:r>
            <a:r>
              <a:rPr lang="en-US" sz="2000" dirty="0">
                <a:latin typeface="Rockwell" panose="02060603020205020403" pitchFamily="18" charset="0"/>
              </a:rPr>
              <a:t>Total amount of computer memory required by an algorithm to complete its execution is called as space complexity of that algorithm</a:t>
            </a:r>
            <a:r>
              <a:rPr lang="en-US" sz="2000" dirty="0" smtClean="0">
                <a:latin typeface="Rockwell" panose="02060603020205020403" pitchFamily="18" charset="0"/>
              </a:rPr>
              <a:t>.</a:t>
            </a:r>
          </a:p>
          <a:p>
            <a:pPr lvl="1"/>
            <a:endParaRPr lang="en-US" sz="200" dirty="0">
              <a:latin typeface="Rockwell" panose="02060603020205020403" pitchFamily="18" charset="0"/>
            </a:endParaRPr>
          </a:p>
          <a:p>
            <a:pPr lvl="1"/>
            <a:r>
              <a:rPr lang="en-US" sz="2000" b="1" dirty="0">
                <a:latin typeface="Rockwell" panose="02060603020205020403" pitchFamily="18" charset="0"/>
              </a:rPr>
              <a:t>Time </a:t>
            </a:r>
            <a:r>
              <a:rPr lang="en-US" sz="2000" b="1" dirty="0" smtClean="0">
                <a:latin typeface="Rockwell" panose="02060603020205020403" pitchFamily="18" charset="0"/>
              </a:rPr>
              <a:t>Complexity </a:t>
            </a:r>
            <a:r>
              <a:rPr lang="en-US" sz="2000" dirty="0" smtClean="0">
                <a:latin typeface="Rockwell" panose="02060603020205020403" pitchFamily="18" charset="0"/>
              </a:rPr>
              <a:t>- The </a:t>
            </a:r>
            <a:r>
              <a:rPr lang="en-US" sz="2000" dirty="0">
                <a:latin typeface="Rockwell" panose="02060603020205020403" pitchFamily="18" charset="0"/>
              </a:rPr>
              <a:t>time complexity of an algorithm is the total amount of time required by an algorithm to complete its execution.</a:t>
            </a:r>
          </a:p>
          <a:p>
            <a:pPr lvl="1"/>
            <a:endParaRPr lang="en-US" sz="26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82178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32815"/>
            <a:ext cx="10058400" cy="1450757"/>
          </a:xfrm>
        </p:spPr>
        <p:txBody>
          <a:bodyPr>
            <a:normAutofit/>
          </a:bodyPr>
          <a:lstStyle/>
          <a:p>
            <a:r>
              <a:rPr lang="en-US" sz="4400" dirty="0">
                <a:latin typeface="Rockwell" panose="02060603020205020403" pitchFamily="18" charset="0"/>
              </a:rPr>
              <a:t>Solving Interesting Problems</a:t>
            </a:r>
          </a:p>
        </p:txBody>
      </p:sp>
      <p:sp>
        <p:nvSpPr>
          <p:cNvPr id="4" name="Content Placeholder 3"/>
          <p:cNvSpPr>
            <a:spLocks noGrp="1"/>
          </p:cNvSpPr>
          <p:nvPr>
            <p:ph idx="1"/>
          </p:nvPr>
        </p:nvSpPr>
        <p:spPr>
          <a:xfrm>
            <a:off x="1097280" y="1860233"/>
            <a:ext cx="10058400" cy="3935450"/>
          </a:xfrm>
        </p:spPr>
        <p:txBody>
          <a:bodyPr>
            <a:normAutofit/>
          </a:bodyPr>
          <a:lstStyle/>
          <a:p>
            <a:pPr marL="268288" indent="0">
              <a:buNone/>
              <a:tabLst>
                <a:tab pos="363538" algn="l"/>
              </a:tabLst>
            </a:pPr>
            <a:r>
              <a:rPr lang="en-US" sz="2800" baseline="-25000" dirty="0" smtClean="0">
                <a:latin typeface="Rockwell" panose="02060603020205020403" pitchFamily="18" charset="0"/>
              </a:rPr>
              <a:t>Create data structures &amp; algorithms to solve problems.</a:t>
            </a:r>
          </a:p>
          <a:p>
            <a:pPr marL="0" indent="0">
              <a:buNone/>
            </a:pPr>
            <a:endParaRPr lang="en-US" sz="2800" baseline="-25000" dirty="0" smtClean="0">
              <a:latin typeface="Rockwell" panose="02060603020205020403" pitchFamily="18" charset="0"/>
            </a:endParaRPr>
          </a:p>
          <a:p>
            <a:pPr marL="0" indent="0">
              <a:buNone/>
            </a:pPr>
            <a:endParaRPr lang="en-US" sz="2800" baseline="-25000" dirty="0">
              <a:latin typeface="Rockwell" panose="02060603020205020403" pitchFamily="18" charset="0"/>
            </a:endParaRPr>
          </a:p>
          <a:p>
            <a:pPr marL="268288" indent="0">
              <a:buNone/>
            </a:pPr>
            <a:r>
              <a:rPr lang="en-US" sz="2800" baseline="-25000" dirty="0" smtClean="0">
                <a:latin typeface="Rockwell" panose="02060603020205020403" pitchFamily="18" charset="0"/>
              </a:rPr>
              <a:t>Prove </a:t>
            </a:r>
            <a:r>
              <a:rPr lang="en-US" sz="2800" baseline="-25000" dirty="0">
                <a:latin typeface="Rockwell" panose="02060603020205020403" pitchFamily="18" charset="0"/>
              </a:rPr>
              <a:t>algorithms work </a:t>
            </a:r>
          </a:p>
          <a:p>
            <a:pPr marL="365760" lvl="3" indent="0">
              <a:buNone/>
            </a:pPr>
            <a:r>
              <a:rPr lang="en-US" sz="2000" baseline="-25000" dirty="0">
                <a:latin typeface="Rockwell" panose="02060603020205020403" pitchFamily="18" charset="0"/>
              </a:rPr>
              <a:t>Buggy algorithms are worthless!</a:t>
            </a:r>
          </a:p>
          <a:p>
            <a:pPr marL="268288" indent="20638">
              <a:buNone/>
            </a:pPr>
            <a:r>
              <a:rPr lang="en-US" sz="2800" baseline="-25000" dirty="0">
                <a:latin typeface="Rockwell" panose="02060603020205020403" pitchFamily="18" charset="0"/>
              </a:rPr>
              <a:t>Examine properties of algorithms.</a:t>
            </a:r>
          </a:p>
          <a:p>
            <a:pPr marL="365760" lvl="3" indent="0">
              <a:buNone/>
            </a:pPr>
            <a:r>
              <a:rPr lang="en-US" sz="2000" baseline="-25000" dirty="0">
                <a:latin typeface="Rockwell" panose="02060603020205020403" pitchFamily="18" charset="0"/>
              </a:rPr>
              <a:t>Simplicity, running time, space needed, …</a:t>
            </a:r>
          </a:p>
          <a:p>
            <a:pPr marL="533400" indent="-533400">
              <a:buFontTx/>
              <a:buAutoNum type="arabicPeriod"/>
            </a:pPr>
            <a:endParaRPr lang="en-US" sz="2400" baseline="-25000" dirty="0">
              <a:latin typeface="Rockwell" panose="02060603020205020403" pitchFamily="18" charset="0"/>
            </a:endParaRPr>
          </a:p>
          <a:p>
            <a:pPr marL="533400" indent="-533400">
              <a:buFontTx/>
              <a:buAutoNum type="arabicPeriod"/>
            </a:pPr>
            <a:endParaRPr lang="en-US" sz="2800" baseline="-25000" dirty="0">
              <a:latin typeface="Rockwell" panose="02060603020205020403" pitchFamily="18" charset="0"/>
            </a:endParaRPr>
          </a:p>
        </p:txBody>
      </p:sp>
      <p:sp>
        <p:nvSpPr>
          <p:cNvPr id="8" name="AutoShape 10"/>
          <p:cNvSpPr>
            <a:spLocks/>
          </p:cNvSpPr>
          <p:nvPr/>
        </p:nvSpPr>
        <p:spPr bwMode="auto">
          <a:xfrm>
            <a:off x="6096000" y="2667000"/>
            <a:ext cx="228600" cy="2057400"/>
          </a:xfrm>
          <a:prstGeom prst="righ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 name="Text Box 11"/>
          <p:cNvSpPr txBox="1">
            <a:spLocks noChangeArrowheads="1"/>
          </p:cNvSpPr>
          <p:nvPr/>
        </p:nvSpPr>
        <p:spPr bwMode="auto">
          <a:xfrm>
            <a:off x="6553200" y="35052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solidFill>
                  <a:srgbClr val="CC3300"/>
                </a:solidFill>
              </a:rPr>
              <a:t>Analysis</a:t>
            </a:r>
          </a:p>
        </p:txBody>
      </p:sp>
      <p:sp>
        <p:nvSpPr>
          <p:cNvPr id="10" name="Text Box 12"/>
          <p:cNvSpPr txBox="1">
            <a:spLocks noChangeArrowheads="1"/>
          </p:cNvSpPr>
          <p:nvPr/>
        </p:nvSpPr>
        <p:spPr bwMode="auto">
          <a:xfrm>
            <a:off x="7696200" y="2057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dirty="0">
                <a:solidFill>
                  <a:srgbClr val="CC3300"/>
                </a:solidFill>
              </a:rPr>
              <a:t>Design</a:t>
            </a:r>
          </a:p>
        </p:txBody>
      </p:sp>
      <p:sp>
        <p:nvSpPr>
          <p:cNvPr id="11" name="AutoShape 13"/>
          <p:cNvSpPr>
            <a:spLocks/>
          </p:cNvSpPr>
          <p:nvPr/>
        </p:nvSpPr>
        <p:spPr bwMode="auto">
          <a:xfrm>
            <a:off x="7543800" y="1905000"/>
            <a:ext cx="228600" cy="76200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256572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32815"/>
            <a:ext cx="10058400" cy="1450757"/>
          </a:xfrm>
        </p:spPr>
        <p:txBody>
          <a:bodyPr>
            <a:normAutofit/>
          </a:bodyPr>
          <a:lstStyle/>
          <a:p>
            <a:r>
              <a:rPr lang="en-US" sz="4400" dirty="0" smtClean="0">
                <a:latin typeface="Rockwell" panose="02060603020205020403" pitchFamily="18" charset="0"/>
              </a:rPr>
              <a:t>Algorithm Design &amp; Analysis Process</a:t>
            </a:r>
            <a:endParaRPr lang="en-US" sz="4400" dirty="0">
              <a:latin typeface="Rockwell" panose="02060603020205020403" pitchFamily="18" charset="0"/>
            </a:endParaRPr>
          </a:p>
        </p:txBody>
      </p:sp>
      <p:sp>
        <p:nvSpPr>
          <p:cNvPr id="4" name="Content Placeholder 3"/>
          <p:cNvSpPr>
            <a:spLocks noGrp="1"/>
          </p:cNvSpPr>
          <p:nvPr>
            <p:ph idx="1"/>
          </p:nvPr>
        </p:nvSpPr>
        <p:spPr>
          <a:xfrm>
            <a:off x="1097280" y="1860233"/>
            <a:ext cx="10058400" cy="3935450"/>
          </a:xfrm>
        </p:spPr>
        <p:txBody>
          <a:bodyPr>
            <a:normAutofit/>
          </a:bodyPr>
          <a:lstStyle/>
          <a:p>
            <a:pPr marL="533400" indent="-533400">
              <a:buFontTx/>
              <a:buAutoNum type="arabicPeriod"/>
            </a:pPr>
            <a:endParaRPr lang="en-US" sz="2400" baseline="-25000" dirty="0">
              <a:latin typeface="Rockwell" panose="02060603020205020403" pitchFamily="18" charset="0"/>
            </a:endParaRPr>
          </a:p>
          <a:p>
            <a:pPr marL="533400" indent="-533400">
              <a:buFontTx/>
              <a:buAutoNum type="arabicPeriod"/>
            </a:pPr>
            <a:endParaRPr lang="en-US" sz="2800" baseline="-25000" dirty="0">
              <a:latin typeface="Rockwell" panose="02060603020205020403" pitchFamily="18" charset="0"/>
            </a:endParaRPr>
          </a:p>
        </p:txBody>
      </p:sp>
      <p:pic>
        <p:nvPicPr>
          <p:cNvPr id="3" name="Picture 2"/>
          <p:cNvPicPr>
            <a:picLocks noChangeAspect="1"/>
          </p:cNvPicPr>
          <p:nvPr/>
        </p:nvPicPr>
        <p:blipFill>
          <a:blip r:embed="rId2"/>
          <a:stretch>
            <a:fillRect/>
          </a:stretch>
        </p:blipFill>
        <p:spPr>
          <a:xfrm>
            <a:off x="1694329" y="1860233"/>
            <a:ext cx="7368989" cy="4246581"/>
          </a:xfrm>
          <a:prstGeom prst="rect">
            <a:avLst/>
          </a:prstGeom>
        </p:spPr>
      </p:pic>
    </p:spTree>
    <p:extLst>
      <p:ext uri="{BB962C8B-B14F-4D97-AF65-F5344CB8AC3E}">
        <p14:creationId xmlns:p14="http://schemas.microsoft.com/office/powerpoint/2010/main" val="1806673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59709"/>
            <a:ext cx="10058400" cy="1450757"/>
          </a:xfrm>
        </p:spPr>
        <p:txBody>
          <a:bodyPr>
            <a:normAutofit/>
          </a:bodyPr>
          <a:lstStyle/>
          <a:p>
            <a:r>
              <a:rPr lang="en-US" sz="4400" dirty="0" smtClean="0">
                <a:latin typeface="Rockwell" panose="02060603020205020403" pitchFamily="18" charset="0"/>
              </a:rPr>
              <a:t>Problems</a:t>
            </a:r>
            <a:endParaRPr lang="en-US" sz="4400" dirty="0">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91409" y="1886075"/>
            <a:ext cx="9870142" cy="4111313"/>
          </a:xfrm>
        </p:spPr>
        <p:txBody>
          <a:bodyPr>
            <a:normAutofit/>
          </a:bodyPr>
          <a:lstStyle/>
          <a:p>
            <a:pPr>
              <a:buFont typeface="Wingdings" panose="05000000000000000000" pitchFamily="2" charset="2"/>
              <a:buChar char="Ø"/>
            </a:pPr>
            <a:r>
              <a:rPr lang="en-US" sz="2400" dirty="0" smtClean="0">
                <a:latin typeface="Rockwell" panose="02060603020205020403" pitchFamily="18" charset="0"/>
              </a:rPr>
              <a:t>Decision Problem</a:t>
            </a:r>
            <a:endParaRPr lang="en-US" sz="2400" dirty="0">
              <a:latin typeface="Rockwell" panose="02060603020205020403" pitchFamily="18" charset="0"/>
            </a:endParaRPr>
          </a:p>
          <a:p>
            <a:pPr>
              <a:buFont typeface="Wingdings" panose="05000000000000000000" pitchFamily="2" charset="2"/>
              <a:buChar char="Ø"/>
            </a:pPr>
            <a:r>
              <a:rPr lang="en-US" sz="2400" dirty="0" smtClean="0">
                <a:latin typeface="Rockwell" panose="02060603020205020403" pitchFamily="18" charset="0"/>
              </a:rPr>
              <a:t>Function Problem</a:t>
            </a:r>
          </a:p>
          <a:p>
            <a:pPr>
              <a:buFont typeface="Wingdings" panose="05000000000000000000" pitchFamily="2" charset="2"/>
              <a:buChar char="Ø"/>
            </a:pPr>
            <a:r>
              <a:rPr lang="en-US" sz="2400" dirty="0" smtClean="0">
                <a:latin typeface="Rockwell" panose="02060603020205020403" pitchFamily="18" charset="0"/>
              </a:rPr>
              <a:t>Search Problem</a:t>
            </a:r>
          </a:p>
          <a:p>
            <a:pPr>
              <a:buFont typeface="Wingdings" panose="05000000000000000000" pitchFamily="2" charset="2"/>
              <a:buChar char="Ø"/>
            </a:pPr>
            <a:endParaRPr lang="en-US" sz="900" dirty="0">
              <a:latin typeface="Rockwell" panose="02060603020205020403" pitchFamily="18" charset="0"/>
            </a:endParaRPr>
          </a:p>
          <a:p>
            <a:pPr marL="201168" lvl="1" indent="0">
              <a:buNone/>
            </a:pPr>
            <a:endParaRPr lang="en-US" sz="26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32297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59709"/>
            <a:ext cx="10058400" cy="1450757"/>
          </a:xfrm>
        </p:spPr>
        <p:txBody>
          <a:bodyPr>
            <a:normAutofit/>
          </a:bodyPr>
          <a:lstStyle/>
          <a:p>
            <a:r>
              <a:rPr lang="en-US" sz="4400" dirty="0">
                <a:latin typeface="Rockwell" panose="02060603020205020403" pitchFamily="18" charset="0"/>
              </a:rPr>
              <a:t>Algorithm Descriptions </a:t>
            </a: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91409" y="1886075"/>
            <a:ext cx="9870142" cy="4111313"/>
          </a:xfrm>
        </p:spPr>
        <p:txBody>
          <a:bodyPr>
            <a:normAutofit/>
          </a:bodyPr>
          <a:lstStyle/>
          <a:p>
            <a:r>
              <a:rPr lang="en-US" sz="2800" dirty="0">
                <a:latin typeface="Rockwell" panose="02060603020205020403" pitchFamily="18" charset="0"/>
              </a:rPr>
              <a:t>Algorithms can be described in many forms and ways.</a:t>
            </a:r>
          </a:p>
          <a:p>
            <a:pPr lvl="1">
              <a:buFont typeface="Wingdings" panose="05000000000000000000" pitchFamily="2" charset="2"/>
              <a:buChar char="Ø"/>
            </a:pPr>
            <a:r>
              <a:rPr lang="en-US" sz="2800" dirty="0">
                <a:latin typeface="Rockwell" panose="02060603020205020403" pitchFamily="18" charset="0"/>
              </a:rPr>
              <a:t>High-level natural language description </a:t>
            </a:r>
          </a:p>
          <a:p>
            <a:pPr lvl="1">
              <a:buFont typeface="Wingdings" panose="05000000000000000000" pitchFamily="2" charset="2"/>
              <a:buChar char="Ø"/>
            </a:pPr>
            <a:r>
              <a:rPr lang="en-US" sz="2800" dirty="0">
                <a:latin typeface="Rockwell" panose="02060603020205020403" pitchFamily="18" charset="0"/>
              </a:rPr>
              <a:t>Formal description (CS)</a:t>
            </a:r>
          </a:p>
          <a:p>
            <a:pPr lvl="1">
              <a:buFont typeface="Wingdings" panose="05000000000000000000" pitchFamily="2" charset="2"/>
              <a:buChar char="Ø"/>
            </a:pPr>
            <a:r>
              <a:rPr lang="en-US" sz="2800" dirty="0">
                <a:latin typeface="Rockwell" panose="02060603020205020403" pitchFamily="18" charset="0"/>
              </a:rPr>
              <a:t>Coded form </a:t>
            </a:r>
          </a:p>
          <a:p>
            <a:pPr>
              <a:buFont typeface="Wingdings" panose="05000000000000000000" pitchFamily="2" charset="2"/>
              <a:buChar char="Ø"/>
            </a:pPr>
            <a:endParaRPr lang="en-US" sz="900" dirty="0">
              <a:latin typeface="Rockwell" panose="02060603020205020403" pitchFamily="18" charset="0"/>
            </a:endParaRPr>
          </a:p>
          <a:p>
            <a:pPr marL="201168" lvl="1" indent="0">
              <a:buNone/>
            </a:pPr>
            <a:endParaRPr lang="en-US" sz="26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73743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59709"/>
            <a:ext cx="10058400" cy="1450757"/>
          </a:xfrm>
        </p:spPr>
        <p:txBody>
          <a:bodyPr>
            <a:normAutofit/>
          </a:bodyPr>
          <a:lstStyle/>
          <a:p>
            <a:pPr marL="0" lvl="1" eaLnBrk="1" hangingPunct="1"/>
            <a:r>
              <a:rPr lang="en-US" sz="4400" dirty="0" smtClean="0">
                <a:solidFill>
                  <a:schemeClr val="tx1">
                    <a:lumMod val="75000"/>
                    <a:lumOff val="25000"/>
                  </a:schemeClr>
                </a:solidFill>
                <a:latin typeface="Rockwell" panose="02060603020205020403" pitchFamily="18" charset="0"/>
              </a:rPr>
              <a:t>High-level natural language description </a:t>
            </a:r>
            <a:endParaRPr lang="en-US" sz="4400" dirty="0">
              <a:solidFill>
                <a:schemeClr val="tx1">
                  <a:lumMod val="75000"/>
                  <a:lumOff val="25000"/>
                </a:schemeClr>
              </a:solidFill>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91409" y="1886075"/>
            <a:ext cx="9870142" cy="4111313"/>
          </a:xfrm>
        </p:spPr>
        <p:txBody>
          <a:bodyPr>
            <a:normAutofit/>
          </a:bodyPr>
          <a:lstStyle/>
          <a:p>
            <a:pPr>
              <a:buFont typeface="Wingdings" panose="05000000000000000000" pitchFamily="2" charset="2"/>
              <a:buChar char="Ø"/>
            </a:pPr>
            <a:endParaRPr lang="en-US" sz="900" dirty="0">
              <a:latin typeface="Rockwell" panose="02060603020205020403" pitchFamily="18" charset="0"/>
            </a:endParaRPr>
          </a:p>
          <a:p>
            <a:pPr marL="201168" lvl="1" indent="0">
              <a:buNone/>
            </a:pPr>
            <a:endParaRPr lang="en-US" sz="2600" dirty="0">
              <a:latin typeface="Rockwell" panose="02060603020205020403" pitchFamily="18" charset="0"/>
              <a:ea typeface="Tahoma" panose="020B0604030504040204" pitchFamily="34" charset="0"/>
              <a:cs typeface="Tahoma" panose="020B060403050404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436" y="1886075"/>
            <a:ext cx="9869244"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5212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59709"/>
            <a:ext cx="10058400" cy="1450757"/>
          </a:xfrm>
        </p:spPr>
        <p:txBody>
          <a:bodyPr>
            <a:normAutofit/>
          </a:bodyPr>
          <a:lstStyle/>
          <a:p>
            <a:pPr marL="0" lvl="1" eaLnBrk="1" hangingPunct="1"/>
            <a:r>
              <a:rPr lang="en-US" sz="4400" dirty="0" smtClean="0">
                <a:solidFill>
                  <a:schemeClr val="tx1">
                    <a:lumMod val="75000"/>
                    <a:lumOff val="25000"/>
                  </a:schemeClr>
                </a:solidFill>
                <a:latin typeface="Rockwell" panose="02060603020205020403" pitchFamily="18" charset="0"/>
              </a:rPr>
              <a:t>Formal Representation-Pseudo code</a:t>
            </a:r>
            <a:endParaRPr lang="en-US" sz="4400" dirty="0">
              <a:solidFill>
                <a:schemeClr val="tx1">
                  <a:lumMod val="75000"/>
                  <a:lumOff val="25000"/>
                </a:schemeClr>
              </a:solidFill>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91409" y="1886075"/>
            <a:ext cx="9870142" cy="4111313"/>
          </a:xfrm>
        </p:spPr>
        <p:txBody>
          <a:bodyPr>
            <a:normAutofit/>
          </a:bodyPr>
          <a:lstStyle/>
          <a:p>
            <a:pPr>
              <a:buFont typeface="Wingdings" panose="05000000000000000000" pitchFamily="2" charset="2"/>
              <a:buChar char="Ø"/>
            </a:pPr>
            <a:endParaRPr lang="en-US" sz="900" dirty="0">
              <a:latin typeface="Rockwell" panose="02060603020205020403" pitchFamily="18" charset="0"/>
            </a:endParaRPr>
          </a:p>
          <a:p>
            <a:pPr marL="201168" lvl="1" indent="0">
              <a:buNone/>
            </a:pPr>
            <a:endParaRPr lang="en-US" sz="2600" dirty="0">
              <a:latin typeface="Rockwell" panose="02060603020205020403" pitchFamily="18" charset="0"/>
              <a:ea typeface="Tahoma" panose="020B0604030504040204" pitchFamily="34" charset="0"/>
              <a:cs typeface="Tahoma" panose="020B060403050404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045" y="1899522"/>
            <a:ext cx="9451601"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86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723" y="390378"/>
            <a:ext cx="10113645" cy="822960"/>
          </a:xfrm>
        </p:spPr>
        <p:txBody>
          <a:bodyPr/>
          <a:lstStyle/>
          <a:p>
            <a:r>
              <a:rPr lang="en-US" sz="3200" b="1" dirty="0" smtClean="0">
                <a:solidFill>
                  <a:schemeClr val="tx1"/>
                </a:solidFill>
              </a:rPr>
              <a:t>Online Collaboration </a:t>
            </a:r>
            <a:endParaRPr lang="en-US" sz="3200" b="1" dirty="0">
              <a:solidFill>
                <a:schemeClr val="tx1"/>
              </a:solidFill>
            </a:endParaRPr>
          </a:p>
        </p:txBody>
      </p:sp>
      <p:sp>
        <p:nvSpPr>
          <p:cNvPr id="4" name="Text Placeholder 3"/>
          <p:cNvSpPr>
            <a:spLocks noGrp="1"/>
          </p:cNvSpPr>
          <p:nvPr>
            <p:ph type="body" sz="half" idx="2"/>
          </p:nvPr>
        </p:nvSpPr>
        <p:spPr>
          <a:xfrm>
            <a:off x="774104" y="1531971"/>
            <a:ext cx="10113264" cy="594360"/>
          </a:xfrm>
        </p:spPr>
        <p:txBody>
          <a:bodyPr>
            <a:normAutofit fontScale="92500" lnSpcReduction="20000"/>
          </a:bodyPr>
          <a:lstStyle/>
          <a:p>
            <a:r>
              <a:rPr lang="en-US" sz="2000" b="1" dirty="0" smtClean="0">
                <a:solidFill>
                  <a:schemeClr val="tx1"/>
                </a:solidFill>
              </a:rPr>
              <a:t>Edmodo – </a:t>
            </a:r>
            <a:r>
              <a:rPr lang="en-US" sz="2000" b="1" dirty="0" smtClean="0">
                <a:solidFill>
                  <a:schemeClr val="tx1"/>
                </a:solidFill>
                <a:hlinkClick r:id="rId2"/>
              </a:rPr>
              <a:t>www.Edmodo.com</a:t>
            </a:r>
            <a:endParaRPr lang="en-US" sz="2000" b="1" dirty="0" smtClean="0">
              <a:solidFill>
                <a:schemeClr val="tx1"/>
              </a:solidFill>
            </a:endParaRPr>
          </a:p>
          <a:p>
            <a:r>
              <a:rPr lang="en-US" sz="2000" b="1" dirty="0" smtClean="0">
                <a:solidFill>
                  <a:schemeClr val="tx1"/>
                </a:solidFill>
              </a:rPr>
              <a:t>Class code: </a:t>
            </a:r>
            <a:r>
              <a:rPr lang="en-US" sz="2800" b="1" dirty="0">
                <a:solidFill>
                  <a:schemeClr val="tx1"/>
                </a:solidFill>
              </a:rPr>
              <a:t>6k9wzc</a:t>
            </a:r>
            <a:endParaRPr lang="en-US" sz="2800" b="1" dirty="0">
              <a:solidFill>
                <a:schemeClr val="tx1"/>
              </a:solidFill>
            </a:endParaRPr>
          </a:p>
        </p:txBody>
      </p:sp>
    </p:spTree>
    <p:extLst>
      <p:ext uri="{BB962C8B-B14F-4D97-AF65-F5344CB8AC3E}">
        <p14:creationId xmlns:p14="http://schemas.microsoft.com/office/powerpoint/2010/main" val="142010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59709"/>
            <a:ext cx="10058400" cy="1450757"/>
          </a:xfrm>
        </p:spPr>
        <p:txBody>
          <a:bodyPr>
            <a:normAutofit/>
          </a:bodyPr>
          <a:lstStyle/>
          <a:p>
            <a:pPr marL="0" lvl="1" eaLnBrk="1" hangingPunct="1"/>
            <a:r>
              <a:rPr lang="en-US" sz="4400" dirty="0" smtClean="0">
                <a:solidFill>
                  <a:schemeClr val="tx1">
                    <a:lumMod val="75000"/>
                    <a:lumOff val="25000"/>
                  </a:schemeClr>
                </a:solidFill>
                <a:latin typeface="Rockwell" panose="02060603020205020403" pitchFamily="18" charset="0"/>
              </a:rPr>
              <a:t>Formal Representation-Pseudo code</a:t>
            </a:r>
            <a:endParaRPr lang="en-US" sz="4400" dirty="0">
              <a:solidFill>
                <a:schemeClr val="tx1">
                  <a:lumMod val="75000"/>
                  <a:lumOff val="25000"/>
                </a:schemeClr>
              </a:solidFill>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91409" y="1886075"/>
            <a:ext cx="9870142" cy="4111313"/>
          </a:xfrm>
        </p:spPr>
        <p:txBody>
          <a:bodyPr>
            <a:normAutofit/>
          </a:bodyPr>
          <a:lstStyle/>
          <a:p>
            <a:pPr>
              <a:buFont typeface="Wingdings" panose="05000000000000000000" pitchFamily="2" charset="2"/>
              <a:buChar char="Ø"/>
            </a:pPr>
            <a:endParaRPr lang="en-US" sz="900" dirty="0">
              <a:latin typeface="Rockwell" panose="02060603020205020403" pitchFamily="18" charset="0"/>
            </a:endParaRPr>
          </a:p>
          <a:p>
            <a:pPr marL="201168" lvl="1" indent="0">
              <a:buNone/>
            </a:pPr>
            <a:endParaRPr lang="en-US" sz="2600" dirty="0">
              <a:latin typeface="Rockwell" panose="02060603020205020403" pitchFamily="18" charset="0"/>
              <a:ea typeface="Tahoma" panose="020B0604030504040204" pitchFamily="34" charset="0"/>
              <a:cs typeface="Tahoma" panose="020B0604030504040204" pitchFamily="34" charset="0"/>
            </a:endParaRPr>
          </a:p>
        </p:txBody>
      </p:sp>
      <p:sp>
        <p:nvSpPr>
          <p:cNvPr id="6" name="Content Placeholder 2">
            <a:extLst>
              <a:ext uri="{FF2B5EF4-FFF2-40B4-BE49-F238E27FC236}">
                <a16:creationId xmlns="" xmlns:a16="http://schemas.microsoft.com/office/drawing/2014/main" id="{143F5361-68C0-4BF5-80C8-F1E7BF92B2DB}"/>
              </a:ext>
            </a:extLst>
          </p:cNvPr>
          <p:cNvSpPr txBox="1">
            <a:spLocks/>
          </p:cNvSpPr>
          <p:nvPr/>
        </p:nvSpPr>
        <p:spPr>
          <a:xfrm>
            <a:off x="1343809" y="2038475"/>
            <a:ext cx="9870142" cy="41113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latin typeface="Rockwell" panose="02060603020205020403" pitchFamily="18" charset="0"/>
              </a:rPr>
              <a:t>In the book, typically written in a pseudo code </a:t>
            </a:r>
          </a:p>
          <a:p>
            <a:pPr lvl="1"/>
            <a:r>
              <a:rPr lang="en-US" sz="2000" dirty="0">
                <a:latin typeface="Rockwell" panose="02060603020205020403" pitchFamily="18" charset="0"/>
              </a:rPr>
              <a:t>Very clear</a:t>
            </a:r>
          </a:p>
          <a:p>
            <a:pPr lvl="1"/>
            <a:r>
              <a:rPr lang="en-US" sz="2000" dirty="0">
                <a:latin typeface="Rockwell" panose="02060603020205020403" pitchFamily="18" charset="0"/>
              </a:rPr>
              <a:t>Hides low level details</a:t>
            </a:r>
          </a:p>
          <a:p>
            <a:pPr lvl="1"/>
            <a:r>
              <a:rPr lang="en-US" sz="2000" dirty="0">
                <a:latin typeface="Rockwell" panose="02060603020205020403" pitchFamily="18" charset="0"/>
              </a:rPr>
              <a:t>Not concerned with software engineering issues.</a:t>
            </a:r>
          </a:p>
          <a:p>
            <a:pPr>
              <a:buFont typeface="Wingdings" panose="05000000000000000000" pitchFamily="2" charset="2"/>
              <a:buChar char="Ø"/>
            </a:pPr>
            <a:endParaRPr lang="en-US" sz="2400" dirty="0" smtClean="0">
              <a:latin typeface="Rockwell" panose="02060603020205020403" pitchFamily="18" charset="0"/>
            </a:endParaRPr>
          </a:p>
          <a:p>
            <a:pPr marL="201168" lvl="1" indent="0">
              <a:buFont typeface="Calibri" pitchFamily="34" charset="0"/>
              <a:buNone/>
            </a:pPr>
            <a:endParaRPr lang="en-US" sz="36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8588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59709"/>
            <a:ext cx="10058400" cy="1450757"/>
          </a:xfrm>
        </p:spPr>
        <p:txBody>
          <a:bodyPr>
            <a:normAutofit/>
          </a:bodyPr>
          <a:lstStyle/>
          <a:p>
            <a:pPr marL="0" lvl="1" eaLnBrk="1" hangingPunct="1"/>
            <a:r>
              <a:rPr lang="en-US" sz="4400" dirty="0" smtClean="0">
                <a:solidFill>
                  <a:schemeClr val="tx1">
                    <a:lumMod val="75000"/>
                    <a:lumOff val="25000"/>
                  </a:schemeClr>
                </a:solidFill>
                <a:latin typeface="Rockwell" panose="02060603020205020403" pitchFamily="18" charset="0"/>
              </a:rPr>
              <a:t>Coded form</a:t>
            </a:r>
            <a:endParaRPr lang="en-US" sz="4400" dirty="0">
              <a:solidFill>
                <a:schemeClr val="tx1">
                  <a:lumMod val="75000"/>
                  <a:lumOff val="25000"/>
                </a:schemeClr>
              </a:solidFill>
              <a:latin typeface="Rockwell" panose="02060603020205020403" pitchFamily="18" charset="0"/>
            </a:endParaRPr>
          </a:p>
        </p:txBody>
      </p:sp>
      <p:sp>
        <p:nvSpPr>
          <p:cNvPr id="6" name="Content Placeholder 2">
            <a:extLst>
              <a:ext uri="{FF2B5EF4-FFF2-40B4-BE49-F238E27FC236}">
                <a16:creationId xmlns="" xmlns:a16="http://schemas.microsoft.com/office/drawing/2014/main" id="{143F5361-68C0-4BF5-80C8-F1E7BF92B2DB}"/>
              </a:ext>
            </a:extLst>
          </p:cNvPr>
          <p:cNvSpPr txBox="1">
            <a:spLocks/>
          </p:cNvSpPr>
          <p:nvPr/>
        </p:nvSpPr>
        <p:spPr>
          <a:xfrm>
            <a:off x="1343809" y="2038475"/>
            <a:ext cx="9870142" cy="41113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latin typeface="Rockwell" panose="02060603020205020403" pitchFamily="18" charset="0"/>
              </a:rPr>
              <a:t>In the book, typically written in a pseudo code </a:t>
            </a:r>
          </a:p>
          <a:p>
            <a:pPr lvl="1"/>
            <a:r>
              <a:rPr lang="en-US" sz="2000" dirty="0">
                <a:latin typeface="Rockwell" panose="02060603020205020403" pitchFamily="18" charset="0"/>
              </a:rPr>
              <a:t>Very clear</a:t>
            </a:r>
          </a:p>
          <a:p>
            <a:pPr lvl="1"/>
            <a:r>
              <a:rPr lang="en-US" sz="2000" dirty="0">
                <a:latin typeface="Rockwell" panose="02060603020205020403" pitchFamily="18" charset="0"/>
              </a:rPr>
              <a:t>Hides low level details</a:t>
            </a:r>
          </a:p>
          <a:p>
            <a:pPr lvl="1"/>
            <a:r>
              <a:rPr lang="en-US" sz="2000" dirty="0">
                <a:latin typeface="Rockwell" panose="02060603020205020403" pitchFamily="18" charset="0"/>
              </a:rPr>
              <a:t>Not concerned with software engineering issues.</a:t>
            </a:r>
          </a:p>
          <a:p>
            <a:pPr>
              <a:buFont typeface="Wingdings" panose="05000000000000000000" pitchFamily="2" charset="2"/>
              <a:buChar char="Ø"/>
            </a:pPr>
            <a:endParaRPr lang="en-US" sz="2400" dirty="0" smtClean="0">
              <a:latin typeface="Rockwell" panose="02060603020205020403" pitchFamily="18" charset="0"/>
            </a:endParaRPr>
          </a:p>
          <a:p>
            <a:pPr marL="201168" lvl="1" indent="0">
              <a:buFont typeface="Calibri" pitchFamily="34" charset="0"/>
              <a:buNone/>
            </a:pPr>
            <a:endParaRPr lang="en-US" sz="3600" dirty="0">
              <a:latin typeface="Rockwell" panose="02060603020205020403" pitchFamily="18" charset="0"/>
              <a:ea typeface="Tahoma" panose="020B0604030504040204" pitchFamily="34" charset="0"/>
              <a:cs typeface="Tahoma" panose="020B0604030504040204" pitchFamily="34" charset="0"/>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808" y="1871631"/>
            <a:ext cx="8607015"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843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59709"/>
            <a:ext cx="10058400" cy="1450757"/>
          </a:xfrm>
        </p:spPr>
        <p:txBody>
          <a:bodyPr>
            <a:normAutofit/>
          </a:bodyPr>
          <a:lstStyle/>
          <a:p>
            <a:pPr marL="0" lvl="1" eaLnBrk="1" hangingPunct="1"/>
            <a:r>
              <a:rPr lang="en-US" sz="4400" dirty="0" smtClean="0">
                <a:solidFill>
                  <a:schemeClr val="tx1">
                    <a:lumMod val="75000"/>
                    <a:lumOff val="25000"/>
                  </a:schemeClr>
                </a:solidFill>
                <a:latin typeface="Rockwell" panose="02060603020205020403" pitchFamily="18" charset="0"/>
              </a:rPr>
              <a:t>Growth of Functions</a:t>
            </a:r>
            <a:endParaRPr lang="en-US" sz="4400" dirty="0">
              <a:solidFill>
                <a:schemeClr val="tx1">
                  <a:lumMod val="75000"/>
                  <a:lumOff val="25000"/>
                </a:schemeClr>
              </a:solidFill>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91409" y="1886075"/>
            <a:ext cx="9870142" cy="4111313"/>
          </a:xfrm>
        </p:spPr>
        <p:txBody>
          <a:bodyPr>
            <a:normAutofit/>
          </a:bodyPr>
          <a:lstStyle/>
          <a:p>
            <a:pPr>
              <a:buFont typeface="Wingdings" panose="05000000000000000000" pitchFamily="2" charset="2"/>
              <a:buChar char="Ø"/>
            </a:pPr>
            <a:endParaRPr lang="en-US" sz="900" dirty="0">
              <a:latin typeface="Rockwell" panose="02060603020205020403" pitchFamily="18" charset="0"/>
            </a:endParaRPr>
          </a:p>
          <a:p>
            <a:pPr marL="201168" lvl="1" indent="0">
              <a:buNone/>
            </a:pPr>
            <a:endParaRPr lang="en-US" sz="2600" dirty="0">
              <a:latin typeface="Rockwell" panose="02060603020205020403" pitchFamily="18" charset="0"/>
              <a:ea typeface="Tahoma" panose="020B0604030504040204" pitchFamily="34" charset="0"/>
              <a:cs typeface="Tahoma" panose="020B0604030504040204" pitchFamily="34" charset="0"/>
            </a:endParaRPr>
          </a:p>
        </p:txBody>
      </p:sp>
      <p:sp>
        <p:nvSpPr>
          <p:cNvPr id="6" name="Content Placeholder 2">
            <a:extLst>
              <a:ext uri="{FF2B5EF4-FFF2-40B4-BE49-F238E27FC236}">
                <a16:creationId xmlns="" xmlns:a16="http://schemas.microsoft.com/office/drawing/2014/main" id="{143F5361-68C0-4BF5-80C8-F1E7BF92B2DB}"/>
              </a:ext>
            </a:extLst>
          </p:cNvPr>
          <p:cNvSpPr txBox="1">
            <a:spLocks/>
          </p:cNvSpPr>
          <p:nvPr/>
        </p:nvSpPr>
        <p:spPr>
          <a:xfrm>
            <a:off x="1285538" y="1886075"/>
            <a:ext cx="9870142" cy="41113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2800" dirty="0">
                <a:latin typeface="Rockwell" panose="02060603020205020403" pitchFamily="18" charset="0"/>
              </a:rPr>
              <a:t>The order of growth of the running time of an </a:t>
            </a:r>
            <a:r>
              <a:rPr lang="en-US" sz="2800" dirty="0" smtClean="0">
                <a:latin typeface="Rockwell" panose="02060603020205020403" pitchFamily="18" charset="0"/>
              </a:rPr>
              <a:t>algorithm, </a:t>
            </a:r>
            <a:r>
              <a:rPr lang="en-US" sz="2800" dirty="0">
                <a:latin typeface="Rockwell" panose="02060603020205020403" pitchFamily="18" charset="0"/>
              </a:rPr>
              <a:t>gives a simple characterization of the algorithm's efficiency and also allows us to compare the relative performance of alternative algorithms</a:t>
            </a:r>
            <a:endParaRPr lang="en-US" sz="2800" dirty="0" smtClean="0">
              <a:latin typeface="Rockwell" panose="02060603020205020403" pitchFamily="18" charset="0"/>
            </a:endParaRPr>
          </a:p>
          <a:p>
            <a:pPr marL="201168" lvl="1" indent="0" algn="just">
              <a:buFont typeface="Calibri" pitchFamily="34" charset="0"/>
              <a:buNone/>
            </a:pPr>
            <a:endParaRPr lang="en-US" sz="40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57059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59709"/>
            <a:ext cx="10058400" cy="1450757"/>
          </a:xfrm>
        </p:spPr>
        <p:txBody>
          <a:bodyPr>
            <a:normAutofit/>
          </a:bodyPr>
          <a:lstStyle/>
          <a:p>
            <a:pPr marL="0" lvl="1" eaLnBrk="1" hangingPunct="1"/>
            <a:r>
              <a:rPr lang="en-US" sz="4400" dirty="0" smtClean="0">
                <a:solidFill>
                  <a:schemeClr val="tx1">
                    <a:lumMod val="75000"/>
                    <a:lumOff val="25000"/>
                  </a:schemeClr>
                </a:solidFill>
                <a:latin typeface="Rockwell" panose="02060603020205020403" pitchFamily="18" charset="0"/>
              </a:rPr>
              <a:t>Asymptotic Analysis</a:t>
            </a:r>
            <a:endParaRPr lang="en-US" sz="4400" dirty="0">
              <a:solidFill>
                <a:schemeClr val="tx1">
                  <a:lumMod val="75000"/>
                  <a:lumOff val="25000"/>
                </a:schemeClr>
              </a:solidFill>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91409" y="1886075"/>
            <a:ext cx="9870142" cy="4111313"/>
          </a:xfrm>
        </p:spPr>
        <p:txBody>
          <a:bodyPr>
            <a:normAutofit/>
          </a:bodyPr>
          <a:lstStyle/>
          <a:p>
            <a:pPr>
              <a:buFont typeface="Wingdings" panose="05000000000000000000" pitchFamily="2" charset="2"/>
              <a:buChar char="Ø"/>
            </a:pPr>
            <a:endParaRPr lang="en-US" sz="900" dirty="0">
              <a:latin typeface="Rockwell" panose="02060603020205020403" pitchFamily="18" charset="0"/>
            </a:endParaRPr>
          </a:p>
          <a:p>
            <a:pPr marL="201168" lvl="1" indent="0">
              <a:buNone/>
            </a:pPr>
            <a:endParaRPr lang="en-US" sz="2600" dirty="0">
              <a:latin typeface="Rockwell" panose="02060603020205020403" pitchFamily="18" charset="0"/>
              <a:ea typeface="Tahoma" panose="020B0604030504040204" pitchFamily="34" charset="0"/>
              <a:cs typeface="Tahoma" panose="020B0604030504040204" pitchFamily="34" charset="0"/>
            </a:endParaRPr>
          </a:p>
        </p:txBody>
      </p:sp>
      <p:sp>
        <p:nvSpPr>
          <p:cNvPr id="6" name="Content Placeholder 2">
            <a:extLst>
              <a:ext uri="{FF2B5EF4-FFF2-40B4-BE49-F238E27FC236}">
                <a16:creationId xmlns="" xmlns:a16="http://schemas.microsoft.com/office/drawing/2014/main" id="{143F5361-68C0-4BF5-80C8-F1E7BF92B2DB}"/>
              </a:ext>
            </a:extLst>
          </p:cNvPr>
          <p:cNvSpPr txBox="1">
            <a:spLocks/>
          </p:cNvSpPr>
          <p:nvPr/>
        </p:nvSpPr>
        <p:spPr>
          <a:xfrm>
            <a:off x="1285538" y="1886075"/>
            <a:ext cx="9870142" cy="41113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2400" dirty="0">
                <a:latin typeface="Rockwell" panose="02060603020205020403" pitchFamily="18" charset="0"/>
              </a:rPr>
              <a:t>Asymptotic analysis of an algorithm refers to defining the mathematical </a:t>
            </a:r>
            <a:r>
              <a:rPr lang="en-US" sz="2400" dirty="0" smtClean="0">
                <a:latin typeface="Rockwell" panose="02060603020205020403" pitchFamily="18" charset="0"/>
              </a:rPr>
              <a:t>bound/framing </a:t>
            </a:r>
            <a:r>
              <a:rPr lang="en-US" sz="2400" dirty="0">
                <a:latin typeface="Rockwell" panose="02060603020205020403" pitchFamily="18" charset="0"/>
              </a:rPr>
              <a:t>of its run-time performance. Using asymptotic analysis, we can very well conclude the best case, average case, and worst case scenario of an algorithm. </a:t>
            </a:r>
            <a:endParaRPr lang="en-US" sz="2400" dirty="0" smtClean="0">
              <a:latin typeface="Rockwell" panose="02060603020205020403" pitchFamily="18" charset="0"/>
            </a:endParaRPr>
          </a:p>
          <a:p>
            <a:pPr algn="just"/>
            <a:r>
              <a:rPr lang="en-US" sz="2400" dirty="0" smtClean="0">
                <a:latin typeface="Rockwell" panose="02060603020205020403" pitchFamily="18" charset="0"/>
              </a:rPr>
              <a:t>Usually</a:t>
            </a:r>
            <a:r>
              <a:rPr lang="en-US" sz="2400" dirty="0">
                <a:latin typeface="Rockwell" panose="02060603020205020403" pitchFamily="18" charset="0"/>
              </a:rPr>
              <a:t>, the time required by an algorithm falls under three </a:t>
            </a:r>
            <a:r>
              <a:rPr lang="en-US" sz="2400" dirty="0" smtClean="0">
                <a:latin typeface="Rockwell" panose="02060603020205020403" pitchFamily="18" charset="0"/>
              </a:rPr>
              <a:t>types:</a:t>
            </a:r>
          </a:p>
          <a:p>
            <a:pPr algn="just">
              <a:buFont typeface="Wingdings" panose="05000000000000000000" pitchFamily="2" charset="2"/>
              <a:buChar char="Ø"/>
            </a:pPr>
            <a:r>
              <a:rPr lang="en-US" sz="2400" b="1" dirty="0" smtClean="0">
                <a:latin typeface="Rockwell" panose="02060603020205020403" pitchFamily="18" charset="0"/>
              </a:rPr>
              <a:t> </a:t>
            </a:r>
            <a:r>
              <a:rPr lang="en-US" sz="2400" b="1" dirty="0">
                <a:latin typeface="Rockwell" panose="02060603020205020403" pitchFamily="18" charset="0"/>
              </a:rPr>
              <a:t>Best </a:t>
            </a:r>
            <a:r>
              <a:rPr lang="en-US" sz="2400" b="1" dirty="0" smtClean="0">
                <a:latin typeface="Rockwell" panose="02060603020205020403" pitchFamily="18" charset="0"/>
              </a:rPr>
              <a:t>Case </a:t>
            </a:r>
            <a:r>
              <a:rPr lang="en-US" sz="2400" dirty="0" smtClean="0">
                <a:latin typeface="Rockwell" panose="02060603020205020403" pitchFamily="18" charset="0"/>
              </a:rPr>
              <a:t>- Minimum </a:t>
            </a:r>
            <a:r>
              <a:rPr lang="en-US" sz="2400" dirty="0">
                <a:latin typeface="Rockwell" panose="02060603020205020403" pitchFamily="18" charset="0"/>
              </a:rPr>
              <a:t>time required for program execution. </a:t>
            </a:r>
            <a:endParaRPr lang="en-US" sz="2400" dirty="0" smtClean="0">
              <a:latin typeface="Rockwell" panose="02060603020205020403" pitchFamily="18" charset="0"/>
            </a:endParaRPr>
          </a:p>
          <a:p>
            <a:pPr algn="just">
              <a:buFont typeface="Wingdings" panose="05000000000000000000" pitchFamily="2" charset="2"/>
              <a:buChar char="Ø"/>
            </a:pPr>
            <a:r>
              <a:rPr lang="en-US" sz="2400" b="1" dirty="0" smtClean="0">
                <a:latin typeface="Rockwell" panose="02060603020205020403" pitchFamily="18" charset="0"/>
              </a:rPr>
              <a:t>Average Case </a:t>
            </a:r>
            <a:r>
              <a:rPr lang="en-US" sz="2400" dirty="0" smtClean="0">
                <a:latin typeface="Rockwell" panose="02060603020205020403" pitchFamily="18" charset="0"/>
              </a:rPr>
              <a:t>-  </a:t>
            </a:r>
            <a:r>
              <a:rPr lang="en-US" sz="2400" dirty="0">
                <a:latin typeface="Rockwell" panose="02060603020205020403" pitchFamily="18" charset="0"/>
              </a:rPr>
              <a:t>Average time required for program execution. </a:t>
            </a:r>
            <a:endParaRPr lang="en-US" sz="2400" dirty="0" smtClean="0">
              <a:latin typeface="Rockwell" panose="02060603020205020403" pitchFamily="18" charset="0"/>
            </a:endParaRPr>
          </a:p>
          <a:p>
            <a:pPr algn="just">
              <a:buFont typeface="Wingdings" panose="05000000000000000000" pitchFamily="2" charset="2"/>
              <a:buChar char="Ø"/>
            </a:pPr>
            <a:r>
              <a:rPr lang="en-US" sz="2400" b="1" dirty="0" smtClean="0">
                <a:latin typeface="Rockwell" panose="02060603020205020403" pitchFamily="18" charset="0"/>
              </a:rPr>
              <a:t>Worst Case</a:t>
            </a:r>
            <a:r>
              <a:rPr lang="en-US" sz="2400" dirty="0" smtClean="0">
                <a:latin typeface="Rockwell" panose="02060603020205020403" pitchFamily="18" charset="0"/>
              </a:rPr>
              <a:t> - </a:t>
            </a:r>
            <a:r>
              <a:rPr lang="en-US" sz="2400" dirty="0">
                <a:latin typeface="Rockwell" panose="02060603020205020403" pitchFamily="18" charset="0"/>
              </a:rPr>
              <a:t>Maximum time required for program execution.</a:t>
            </a:r>
            <a:endParaRPr lang="en-US" sz="24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52324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59709"/>
            <a:ext cx="10058400" cy="1450757"/>
          </a:xfrm>
        </p:spPr>
        <p:txBody>
          <a:bodyPr>
            <a:normAutofit/>
          </a:bodyPr>
          <a:lstStyle/>
          <a:p>
            <a:pPr marL="0" lvl="1" eaLnBrk="1" hangingPunct="1"/>
            <a:r>
              <a:rPr lang="en-US" sz="4400" dirty="0" smtClean="0">
                <a:solidFill>
                  <a:schemeClr val="tx1">
                    <a:lumMod val="75000"/>
                    <a:lumOff val="25000"/>
                  </a:schemeClr>
                </a:solidFill>
                <a:latin typeface="Rockwell" panose="02060603020205020403" pitchFamily="18" charset="0"/>
              </a:rPr>
              <a:t>Asymptotic Notation</a:t>
            </a:r>
            <a:endParaRPr lang="en-US" sz="4400" dirty="0">
              <a:solidFill>
                <a:schemeClr val="tx1">
                  <a:lumMod val="75000"/>
                  <a:lumOff val="25000"/>
                </a:schemeClr>
              </a:solidFill>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91409" y="1886075"/>
            <a:ext cx="9870142" cy="4111313"/>
          </a:xfrm>
        </p:spPr>
        <p:txBody>
          <a:bodyPr>
            <a:normAutofit/>
          </a:bodyPr>
          <a:lstStyle/>
          <a:p>
            <a:pPr>
              <a:buFont typeface="Wingdings" panose="05000000000000000000" pitchFamily="2" charset="2"/>
              <a:buChar char="Ø"/>
            </a:pPr>
            <a:endParaRPr lang="en-US" sz="900" dirty="0">
              <a:latin typeface="Rockwell" panose="02060603020205020403" pitchFamily="18" charset="0"/>
            </a:endParaRPr>
          </a:p>
          <a:p>
            <a:pPr marL="201168" lvl="1" indent="0">
              <a:buNone/>
            </a:pPr>
            <a:endParaRPr lang="en-US" sz="2600" dirty="0">
              <a:latin typeface="Rockwell" panose="02060603020205020403" pitchFamily="18" charset="0"/>
              <a:ea typeface="Tahoma" panose="020B0604030504040204" pitchFamily="34" charset="0"/>
              <a:cs typeface="Tahoma" panose="020B0604030504040204" pitchFamily="34" charset="0"/>
            </a:endParaRPr>
          </a:p>
        </p:txBody>
      </p:sp>
      <p:sp>
        <p:nvSpPr>
          <p:cNvPr id="6" name="Content Placeholder 2">
            <a:extLst>
              <a:ext uri="{FF2B5EF4-FFF2-40B4-BE49-F238E27FC236}">
                <a16:creationId xmlns="" xmlns:a16="http://schemas.microsoft.com/office/drawing/2014/main" id="{143F5361-68C0-4BF5-80C8-F1E7BF92B2DB}"/>
              </a:ext>
            </a:extLst>
          </p:cNvPr>
          <p:cNvSpPr txBox="1">
            <a:spLocks/>
          </p:cNvSpPr>
          <p:nvPr/>
        </p:nvSpPr>
        <p:spPr>
          <a:xfrm>
            <a:off x="1285538" y="1886075"/>
            <a:ext cx="9870142" cy="41113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2400" dirty="0" smtClean="0">
                <a:latin typeface="Rockwell" panose="02060603020205020403" pitchFamily="18" charset="0"/>
              </a:rPr>
              <a:t>In asymptotic notation, when we want to represent the complexity of an algorithm, we use only the most significant terms in the complexity of that algorithm and ignore least significant terms in the complexity of that algorithm.</a:t>
            </a:r>
          </a:p>
          <a:p>
            <a:pPr algn="just"/>
            <a:r>
              <a:rPr lang="en-US" sz="2400" dirty="0" smtClean="0">
                <a:latin typeface="Rockwell" panose="02060603020205020403" pitchFamily="18" charset="0"/>
              </a:rPr>
              <a:t>Following are the commonly used asymptotic notations to calculate the running time complexity of an algorithm.</a:t>
            </a:r>
          </a:p>
          <a:p>
            <a:pPr lvl="1" algn="just">
              <a:buFont typeface="Courier New" panose="02070309020205020404" pitchFamily="49" charset="0"/>
              <a:buChar char="o"/>
            </a:pPr>
            <a:r>
              <a:rPr lang="en-US" sz="2400" dirty="0"/>
              <a:t>Big Oh Notation, </a:t>
            </a:r>
            <a:r>
              <a:rPr lang="el-GR" sz="2400" dirty="0" smtClean="0"/>
              <a:t>Ο</a:t>
            </a:r>
            <a:endParaRPr lang="en-US" sz="2400" dirty="0" smtClean="0"/>
          </a:p>
          <a:p>
            <a:pPr lvl="1" algn="just">
              <a:buFont typeface="Courier New" panose="02070309020205020404" pitchFamily="49" charset="0"/>
              <a:buChar char="o"/>
            </a:pPr>
            <a:r>
              <a:rPr lang="en-US" sz="2400" dirty="0"/>
              <a:t>Omega Notation, </a:t>
            </a:r>
            <a:r>
              <a:rPr lang="el-GR" sz="2400" dirty="0" smtClean="0"/>
              <a:t>Ω</a:t>
            </a:r>
            <a:endParaRPr lang="en-US" sz="2400" dirty="0" smtClean="0"/>
          </a:p>
          <a:p>
            <a:pPr lvl="1" algn="just">
              <a:buFont typeface="Courier New" panose="02070309020205020404" pitchFamily="49" charset="0"/>
              <a:buChar char="o"/>
            </a:pPr>
            <a:r>
              <a:rPr lang="en-US" sz="2400" dirty="0"/>
              <a:t>Theta Notation, </a:t>
            </a:r>
            <a:r>
              <a:rPr lang="el-GR" sz="2400" dirty="0"/>
              <a:t>θ</a:t>
            </a:r>
            <a:endParaRPr lang="en-US" sz="24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3809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59709"/>
            <a:ext cx="10058400" cy="1450757"/>
          </a:xfrm>
        </p:spPr>
        <p:txBody>
          <a:bodyPr>
            <a:normAutofit/>
          </a:bodyPr>
          <a:lstStyle/>
          <a:p>
            <a:pPr marL="0" lvl="1" eaLnBrk="1" hangingPunct="1"/>
            <a:r>
              <a:rPr lang="en-US" sz="4400" dirty="0" smtClean="0">
                <a:solidFill>
                  <a:schemeClr val="tx1">
                    <a:lumMod val="75000"/>
                    <a:lumOff val="25000"/>
                  </a:schemeClr>
                </a:solidFill>
                <a:latin typeface="Rockwell" panose="02060603020205020403" pitchFamily="18" charset="0"/>
              </a:rPr>
              <a:t>Big Oh Notation</a:t>
            </a:r>
            <a:endParaRPr lang="en-US" sz="4400" dirty="0">
              <a:solidFill>
                <a:schemeClr val="tx1">
                  <a:lumMod val="75000"/>
                  <a:lumOff val="25000"/>
                </a:schemeClr>
              </a:solidFill>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91409" y="1886075"/>
            <a:ext cx="9870142" cy="4111313"/>
          </a:xfrm>
        </p:spPr>
        <p:txBody>
          <a:bodyPr>
            <a:normAutofit/>
          </a:bodyPr>
          <a:lstStyle/>
          <a:p>
            <a:pPr>
              <a:buFont typeface="Wingdings" panose="05000000000000000000" pitchFamily="2" charset="2"/>
              <a:buChar char="Ø"/>
            </a:pPr>
            <a:endParaRPr lang="en-US" sz="900" dirty="0">
              <a:latin typeface="Rockwell" panose="02060603020205020403" pitchFamily="18" charset="0"/>
            </a:endParaRPr>
          </a:p>
          <a:p>
            <a:pPr marL="201168" lvl="1" indent="0">
              <a:buNone/>
            </a:pPr>
            <a:endParaRPr lang="en-US" sz="2600" dirty="0">
              <a:latin typeface="Rockwell" panose="02060603020205020403" pitchFamily="18" charset="0"/>
              <a:ea typeface="Tahoma" panose="020B0604030504040204" pitchFamily="34" charset="0"/>
              <a:cs typeface="Tahoma" panose="020B0604030504040204" pitchFamily="34" charset="0"/>
            </a:endParaRPr>
          </a:p>
        </p:txBody>
      </p:sp>
      <p:sp>
        <p:nvSpPr>
          <p:cNvPr id="6" name="Content Placeholder 2">
            <a:extLst>
              <a:ext uri="{FF2B5EF4-FFF2-40B4-BE49-F238E27FC236}">
                <a16:creationId xmlns="" xmlns:a16="http://schemas.microsoft.com/office/drawing/2014/main" id="{143F5361-68C0-4BF5-80C8-F1E7BF92B2DB}"/>
              </a:ext>
            </a:extLst>
          </p:cNvPr>
          <p:cNvSpPr txBox="1">
            <a:spLocks/>
          </p:cNvSpPr>
          <p:nvPr/>
        </p:nvSpPr>
        <p:spPr>
          <a:xfrm>
            <a:off x="1285538" y="1886075"/>
            <a:ext cx="9870142" cy="41113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2800" dirty="0">
                <a:latin typeface="Rockwell" panose="02060603020205020403" pitchFamily="18" charset="0"/>
              </a:rPr>
              <a:t>The notation Ο(n) is the formal way to express the upper bound of an algorithm's running time. It measures the worst case time complexity or the longest amount of time an algorithm can possibly take to complete. </a:t>
            </a:r>
            <a:endParaRPr lang="en-US" sz="28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23919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46262"/>
            <a:ext cx="10058400" cy="1450757"/>
          </a:xfrm>
        </p:spPr>
        <p:txBody>
          <a:bodyPr>
            <a:normAutofit/>
          </a:bodyPr>
          <a:lstStyle/>
          <a:p>
            <a:pPr lvl="1" algn="just"/>
            <a:r>
              <a:rPr lang="en-US" sz="4400" dirty="0" smtClean="0">
                <a:solidFill>
                  <a:schemeClr val="tx1">
                    <a:lumMod val="75000"/>
                    <a:lumOff val="25000"/>
                  </a:schemeClr>
                </a:solidFill>
                <a:latin typeface="Rockwell" panose="02060603020205020403" pitchFamily="18" charset="0"/>
              </a:rPr>
              <a:t>Omega Notation</a:t>
            </a: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91409" y="1886075"/>
            <a:ext cx="9870142" cy="4111313"/>
          </a:xfrm>
        </p:spPr>
        <p:txBody>
          <a:bodyPr>
            <a:normAutofit/>
          </a:bodyPr>
          <a:lstStyle/>
          <a:p>
            <a:pPr>
              <a:buFont typeface="Wingdings" panose="05000000000000000000" pitchFamily="2" charset="2"/>
              <a:buChar char="Ø"/>
            </a:pPr>
            <a:endParaRPr lang="en-US" sz="900" dirty="0">
              <a:latin typeface="Rockwell" panose="02060603020205020403" pitchFamily="18" charset="0"/>
            </a:endParaRPr>
          </a:p>
          <a:p>
            <a:pPr marL="201168" lvl="1" indent="0">
              <a:buNone/>
            </a:pPr>
            <a:endParaRPr lang="en-US" sz="2600" dirty="0">
              <a:latin typeface="Rockwell" panose="02060603020205020403" pitchFamily="18" charset="0"/>
              <a:ea typeface="Tahoma" panose="020B0604030504040204" pitchFamily="34" charset="0"/>
              <a:cs typeface="Tahoma" panose="020B0604030504040204" pitchFamily="34" charset="0"/>
            </a:endParaRPr>
          </a:p>
        </p:txBody>
      </p:sp>
      <p:sp>
        <p:nvSpPr>
          <p:cNvPr id="6" name="Content Placeholder 2">
            <a:extLst>
              <a:ext uri="{FF2B5EF4-FFF2-40B4-BE49-F238E27FC236}">
                <a16:creationId xmlns="" xmlns:a16="http://schemas.microsoft.com/office/drawing/2014/main" id="{143F5361-68C0-4BF5-80C8-F1E7BF92B2DB}"/>
              </a:ext>
            </a:extLst>
          </p:cNvPr>
          <p:cNvSpPr txBox="1">
            <a:spLocks/>
          </p:cNvSpPr>
          <p:nvPr/>
        </p:nvSpPr>
        <p:spPr>
          <a:xfrm>
            <a:off x="1285538" y="1886075"/>
            <a:ext cx="9870142" cy="41113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2800" dirty="0">
                <a:latin typeface="Rockwell" panose="02060603020205020403" pitchFamily="18" charset="0"/>
              </a:rPr>
              <a:t>The notation Ω(n) is the formal way to express the lower bound of an algorithm's running time. It measures the best case time complexity or the best amount of time an algorithm can possibly take to complete.</a:t>
            </a:r>
            <a:endParaRPr lang="en-US" sz="28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74983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59709"/>
            <a:ext cx="10058400" cy="1450757"/>
          </a:xfrm>
        </p:spPr>
        <p:txBody>
          <a:bodyPr>
            <a:normAutofit/>
          </a:bodyPr>
          <a:lstStyle/>
          <a:p>
            <a:pPr marL="0" lvl="1" eaLnBrk="1" hangingPunct="1"/>
            <a:r>
              <a:rPr lang="en-US" sz="4400" dirty="0" smtClean="0">
                <a:solidFill>
                  <a:schemeClr val="tx1">
                    <a:lumMod val="75000"/>
                    <a:lumOff val="25000"/>
                  </a:schemeClr>
                </a:solidFill>
                <a:latin typeface="Rockwell" panose="02060603020205020403" pitchFamily="18" charset="0"/>
              </a:rPr>
              <a:t>Theta Notation</a:t>
            </a:r>
            <a:endParaRPr lang="en-US" sz="4400" dirty="0">
              <a:solidFill>
                <a:schemeClr val="tx1">
                  <a:lumMod val="75000"/>
                  <a:lumOff val="25000"/>
                </a:schemeClr>
              </a:solidFill>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191409" y="1886075"/>
            <a:ext cx="9870142" cy="4111313"/>
          </a:xfrm>
        </p:spPr>
        <p:txBody>
          <a:bodyPr>
            <a:normAutofit/>
          </a:bodyPr>
          <a:lstStyle/>
          <a:p>
            <a:pPr>
              <a:buFont typeface="Wingdings" panose="05000000000000000000" pitchFamily="2" charset="2"/>
              <a:buChar char="Ø"/>
            </a:pPr>
            <a:endParaRPr lang="en-US" sz="900" dirty="0">
              <a:latin typeface="Rockwell" panose="02060603020205020403" pitchFamily="18" charset="0"/>
            </a:endParaRPr>
          </a:p>
          <a:p>
            <a:pPr marL="201168" lvl="1" indent="0">
              <a:buNone/>
            </a:pPr>
            <a:endParaRPr lang="en-US" sz="2600" dirty="0">
              <a:latin typeface="Rockwell" panose="02060603020205020403" pitchFamily="18" charset="0"/>
              <a:ea typeface="Tahoma" panose="020B0604030504040204" pitchFamily="34" charset="0"/>
              <a:cs typeface="Tahoma" panose="020B0604030504040204" pitchFamily="34" charset="0"/>
            </a:endParaRPr>
          </a:p>
        </p:txBody>
      </p:sp>
      <p:sp>
        <p:nvSpPr>
          <p:cNvPr id="6" name="Content Placeholder 2">
            <a:extLst>
              <a:ext uri="{FF2B5EF4-FFF2-40B4-BE49-F238E27FC236}">
                <a16:creationId xmlns="" xmlns:a16="http://schemas.microsoft.com/office/drawing/2014/main" id="{143F5361-68C0-4BF5-80C8-F1E7BF92B2DB}"/>
              </a:ext>
            </a:extLst>
          </p:cNvPr>
          <p:cNvSpPr txBox="1">
            <a:spLocks/>
          </p:cNvSpPr>
          <p:nvPr/>
        </p:nvSpPr>
        <p:spPr>
          <a:xfrm>
            <a:off x="1285538" y="1886075"/>
            <a:ext cx="9870142" cy="41113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2800" dirty="0">
                <a:latin typeface="Rockwell" panose="02060603020205020403" pitchFamily="18" charset="0"/>
              </a:rPr>
              <a:t>Theta notation is used to define the average bound of an algorithm in terms of Time Complexity. It always indicates the average time required by an algorithm for all input values.</a:t>
            </a:r>
            <a:endParaRPr lang="en-US" sz="28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73296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Rockwell" panose="02060603020205020403" pitchFamily="18" charset="0"/>
              </a:rPr>
              <a:t>Asymptotic Notations Representation</a:t>
            </a:r>
            <a:endParaRPr lang="en-US" sz="4400" dirty="0">
              <a:latin typeface="Rockwell" panose="02060603020205020403" pitchFamily="18" charset="0"/>
            </a:endParaRPr>
          </a:p>
        </p:txBody>
      </p:sp>
      <p:sp>
        <p:nvSpPr>
          <p:cNvPr id="3" name="Content Placeholder 2"/>
          <p:cNvSpPr>
            <a:spLocks noGrp="1"/>
          </p:cNvSpPr>
          <p:nvPr>
            <p:ph idx="1"/>
          </p:nvPr>
        </p:nvSpPr>
        <p:spPr/>
        <p:txBody>
          <a:bodyPr>
            <a:normAutofit/>
          </a:bodyPr>
          <a:lstStyle/>
          <a:p>
            <a:r>
              <a:rPr lang="en-US" sz="2800" dirty="0">
                <a:latin typeface="Rockwell" panose="02060603020205020403" pitchFamily="18" charset="0"/>
              </a:rPr>
              <a:t>Following is a list of some common asymptotic notations that represent time </a:t>
            </a:r>
            <a:r>
              <a:rPr lang="en-US" sz="2800" dirty="0" smtClean="0">
                <a:latin typeface="Rockwell" panose="02060603020205020403" pitchFamily="18" charset="0"/>
              </a:rPr>
              <a:t>complexity</a:t>
            </a:r>
          </a:p>
          <a:p>
            <a:endParaRPr lang="en-US" sz="2800" dirty="0">
              <a:latin typeface="Rockwell" panose="02060603020205020403" pitchFamily="18" charset="0"/>
            </a:endParaRPr>
          </a:p>
        </p:txBody>
      </p:sp>
      <p:pic>
        <p:nvPicPr>
          <p:cNvPr id="4" name="Picture 3"/>
          <p:cNvPicPr>
            <a:picLocks noChangeAspect="1"/>
          </p:cNvPicPr>
          <p:nvPr/>
        </p:nvPicPr>
        <p:blipFill>
          <a:blip r:embed="rId2"/>
          <a:stretch>
            <a:fillRect/>
          </a:stretch>
        </p:blipFill>
        <p:spPr>
          <a:xfrm>
            <a:off x="3050241" y="2939303"/>
            <a:ext cx="5257800" cy="2324100"/>
          </a:xfrm>
          <a:prstGeom prst="rect">
            <a:avLst/>
          </a:prstGeom>
        </p:spPr>
      </p:pic>
    </p:spTree>
    <p:extLst>
      <p:ext uri="{BB962C8B-B14F-4D97-AF65-F5344CB8AC3E}">
        <p14:creationId xmlns:p14="http://schemas.microsoft.com/office/powerpoint/2010/main" val="3514104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41294" y="273156"/>
            <a:ext cx="10340788" cy="5851470"/>
          </a:xfrm>
          <a:prstGeom prst="rect">
            <a:avLst/>
          </a:prstGeom>
        </p:spPr>
      </p:pic>
    </p:spTree>
    <p:extLst>
      <p:ext uri="{BB962C8B-B14F-4D97-AF65-F5344CB8AC3E}">
        <p14:creationId xmlns:p14="http://schemas.microsoft.com/office/powerpoint/2010/main" val="121040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Course Objectives</a:t>
            </a: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p:txBody>
          <a:bodyPr/>
          <a:lstStyle/>
          <a:p>
            <a:pPr>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Algorithms are the core subject in computer science when it comes to problem solving by computers. </a:t>
            </a:r>
          </a:p>
          <a:p>
            <a:pPr>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The main objective of this undergraduate level course is to introduce students to the crux of algorithm design, evaluation and implementation. </a:t>
            </a:r>
          </a:p>
          <a:p>
            <a:pPr>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Famous computer science problems will be discussed and various approaches to the solution would be compared. </a:t>
            </a:r>
          </a:p>
        </p:txBody>
      </p:sp>
    </p:spTree>
    <p:extLst>
      <p:ext uri="{BB962C8B-B14F-4D97-AF65-F5344CB8AC3E}">
        <p14:creationId xmlns:p14="http://schemas.microsoft.com/office/powerpoint/2010/main" val="2172179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30367" y="455519"/>
            <a:ext cx="10526527" cy="5543550"/>
          </a:xfrm>
          <a:prstGeom prst="rect">
            <a:avLst/>
          </a:prstGeom>
        </p:spPr>
      </p:pic>
    </p:spTree>
    <p:extLst>
      <p:ext uri="{BB962C8B-B14F-4D97-AF65-F5344CB8AC3E}">
        <p14:creationId xmlns:p14="http://schemas.microsoft.com/office/powerpoint/2010/main" val="2425070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7249" y="585787"/>
            <a:ext cx="10708622" cy="5559519"/>
          </a:xfrm>
          <a:prstGeom prst="rect">
            <a:avLst/>
          </a:prstGeom>
        </p:spPr>
      </p:pic>
    </p:spTree>
    <p:extLst>
      <p:ext uri="{BB962C8B-B14F-4D97-AF65-F5344CB8AC3E}">
        <p14:creationId xmlns:p14="http://schemas.microsoft.com/office/powerpoint/2010/main" val="1766152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94191" y="201706"/>
            <a:ext cx="11091303" cy="5819775"/>
          </a:xfrm>
          <a:prstGeom prst="rect">
            <a:avLst/>
          </a:prstGeom>
        </p:spPr>
      </p:pic>
    </p:spTree>
    <p:extLst>
      <p:ext uri="{BB962C8B-B14F-4D97-AF65-F5344CB8AC3E}">
        <p14:creationId xmlns:p14="http://schemas.microsoft.com/office/powerpoint/2010/main" val="162981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Why study this subject?</a:t>
            </a:r>
            <a:endParaRPr lang="en-US" sz="4400" dirty="0">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p:txBody>
          <a:bodyPr/>
          <a:lstStyle/>
          <a:p>
            <a:pPr>
              <a:buFont typeface="Wingdings" panose="05000000000000000000" pitchFamily="2" charset="2"/>
              <a:buChar char="Ø"/>
            </a:pPr>
            <a:r>
              <a:rPr lang="en-US" dirty="0" smtClean="0">
                <a:latin typeface="Tahoma" panose="020B0604030504040204" pitchFamily="34" charset="0"/>
                <a:ea typeface="Tahoma" panose="020B0604030504040204" pitchFamily="34" charset="0"/>
                <a:cs typeface="Tahoma" panose="020B0604030504040204" pitchFamily="34" charset="0"/>
              </a:rPr>
              <a:t>Efficient algorithms lead to efficient programs.</a:t>
            </a:r>
          </a:p>
          <a:p>
            <a:pPr>
              <a:buFont typeface="Wingdings" panose="05000000000000000000" pitchFamily="2" charset="2"/>
              <a:buChar char="Ø"/>
            </a:pPr>
            <a:r>
              <a:rPr lang="en-US" dirty="0" smtClean="0">
                <a:latin typeface="Tahoma" panose="020B0604030504040204" pitchFamily="34" charset="0"/>
                <a:ea typeface="Tahoma" panose="020B0604030504040204" pitchFamily="34" charset="0"/>
                <a:cs typeface="Tahoma" panose="020B0604030504040204" pitchFamily="34" charset="0"/>
              </a:rPr>
              <a:t>Efficient programs sell better</a:t>
            </a:r>
          </a:p>
          <a:p>
            <a:pPr>
              <a:buFont typeface="Wingdings" panose="05000000000000000000" pitchFamily="2" charset="2"/>
              <a:buChar char="Ø"/>
            </a:pPr>
            <a:r>
              <a:rPr lang="en-US" dirty="0" smtClean="0">
                <a:latin typeface="Tahoma" panose="020B0604030504040204" pitchFamily="34" charset="0"/>
                <a:ea typeface="Tahoma" panose="020B0604030504040204" pitchFamily="34" charset="0"/>
                <a:cs typeface="Tahoma" panose="020B0604030504040204" pitchFamily="34" charset="0"/>
              </a:rPr>
              <a:t>Efficient programs make better use of hardware.</a:t>
            </a:r>
          </a:p>
          <a:p>
            <a:pPr>
              <a:buFont typeface="Wingdings" panose="05000000000000000000" pitchFamily="2" charset="2"/>
              <a:buChar char="Ø"/>
            </a:pPr>
            <a:r>
              <a:rPr lang="en-US" dirty="0" smtClean="0">
                <a:latin typeface="Tahoma" panose="020B0604030504040204" pitchFamily="34" charset="0"/>
                <a:ea typeface="Tahoma" panose="020B0604030504040204" pitchFamily="34" charset="0"/>
                <a:cs typeface="Tahoma" panose="020B0604030504040204" pitchFamily="34" charset="0"/>
              </a:rPr>
              <a:t>Programmers who write efficient programs are more marketable than those who don’t!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9915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Factors influencing program efficiency</a:t>
            </a:r>
            <a:endParaRPr lang="en-US" sz="4400" dirty="0">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p:txBody>
          <a:bodyPr/>
          <a:lstStyle/>
          <a:p>
            <a:pPr>
              <a:buFont typeface="Wingdings" panose="05000000000000000000" pitchFamily="2" charset="2"/>
              <a:buChar char="Ø"/>
            </a:pPr>
            <a:r>
              <a:rPr lang="en-US" dirty="0" smtClean="0">
                <a:latin typeface="Tahoma" panose="020B0604030504040204" pitchFamily="34" charset="0"/>
                <a:ea typeface="Tahoma" panose="020B0604030504040204" pitchFamily="34" charset="0"/>
                <a:cs typeface="Tahoma" panose="020B0604030504040204" pitchFamily="34" charset="0"/>
              </a:rPr>
              <a:t>Problem being solved</a:t>
            </a:r>
          </a:p>
          <a:p>
            <a:pPr>
              <a:buFont typeface="Wingdings" panose="05000000000000000000" pitchFamily="2" charset="2"/>
              <a:buChar char="Ø"/>
            </a:pPr>
            <a:r>
              <a:rPr lang="en-US" dirty="0" smtClean="0">
                <a:latin typeface="Tahoma" panose="020B0604030504040204" pitchFamily="34" charset="0"/>
                <a:ea typeface="Tahoma" panose="020B0604030504040204" pitchFamily="34" charset="0"/>
                <a:cs typeface="Tahoma" panose="020B0604030504040204" pitchFamily="34" charset="0"/>
              </a:rPr>
              <a:t>Programming language</a:t>
            </a:r>
          </a:p>
          <a:p>
            <a:pPr>
              <a:buFont typeface="Wingdings" panose="05000000000000000000" pitchFamily="2" charset="2"/>
              <a:buChar char="Ø"/>
            </a:pPr>
            <a:r>
              <a:rPr lang="en-US" dirty="0" smtClean="0">
                <a:latin typeface="Tahoma" panose="020B0604030504040204" pitchFamily="34" charset="0"/>
                <a:ea typeface="Tahoma" panose="020B0604030504040204" pitchFamily="34" charset="0"/>
                <a:cs typeface="Tahoma" panose="020B0604030504040204" pitchFamily="34" charset="0"/>
              </a:rPr>
              <a:t>Compiler</a:t>
            </a:r>
          </a:p>
          <a:p>
            <a:pPr>
              <a:buFont typeface="Wingdings" panose="05000000000000000000" pitchFamily="2" charset="2"/>
              <a:buChar char="Ø"/>
            </a:pPr>
            <a:r>
              <a:rPr lang="en-US" dirty="0" smtClean="0">
                <a:latin typeface="Tahoma" panose="020B0604030504040204" pitchFamily="34" charset="0"/>
                <a:ea typeface="Tahoma" panose="020B0604030504040204" pitchFamily="34" charset="0"/>
                <a:cs typeface="Tahoma" panose="020B0604030504040204" pitchFamily="34" charset="0"/>
              </a:rPr>
              <a:t>Computer hardware</a:t>
            </a:r>
          </a:p>
          <a:p>
            <a:pPr>
              <a:buFont typeface="Wingdings" panose="05000000000000000000" pitchFamily="2" charset="2"/>
              <a:buChar char="Ø"/>
            </a:pPr>
            <a:r>
              <a:rPr lang="en-US" dirty="0" smtClean="0">
                <a:latin typeface="Tahoma" panose="020B0604030504040204" pitchFamily="34" charset="0"/>
                <a:ea typeface="Tahoma" panose="020B0604030504040204" pitchFamily="34" charset="0"/>
                <a:cs typeface="Tahoma" panose="020B0604030504040204" pitchFamily="34" charset="0"/>
              </a:rPr>
              <a:t>Programmer ability</a:t>
            </a:r>
          </a:p>
          <a:p>
            <a:pPr>
              <a:buFont typeface="Wingdings" panose="05000000000000000000" pitchFamily="2" charset="2"/>
              <a:buChar char="Ø"/>
            </a:pPr>
            <a:r>
              <a:rPr lang="en-US" dirty="0" smtClean="0">
                <a:latin typeface="Tahoma" panose="020B0604030504040204" pitchFamily="34" charset="0"/>
                <a:ea typeface="Tahoma" panose="020B0604030504040204" pitchFamily="34" charset="0"/>
                <a:cs typeface="Tahoma" panose="020B0604030504040204" pitchFamily="34" charset="0"/>
              </a:rPr>
              <a:t>Programmer effectiveness</a:t>
            </a:r>
          </a:p>
          <a:p>
            <a:pPr>
              <a:buFont typeface="Wingdings" panose="05000000000000000000" pitchFamily="2" charset="2"/>
              <a:buChar char="Ø"/>
            </a:pPr>
            <a:r>
              <a:rPr lang="en-US" dirty="0" smtClean="0">
                <a:latin typeface="Tahoma" panose="020B0604030504040204" pitchFamily="34" charset="0"/>
                <a:ea typeface="Tahoma" panose="020B0604030504040204" pitchFamily="34" charset="0"/>
                <a:cs typeface="Tahoma" panose="020B0604030504040204" pitchFamily="34" charset="0"/>
              </a:rPr>
              <a:t>Algorithm</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12162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This course</a:t>
            </a: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p:txBody>
          <a:bodyPr/>
          <a:lstStyle/>
          <a:p>
            <a:pPr>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About performance!</a:t>
            </a:r>
          </a:p>
          <a:p>
            <a:pPr>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Because, performance is the line between feasible and unfeasible.</a:t>
            </a:r>
          </a:p>
          <a:p>
            <a:pPr lvl="1">
              <a:buFont typeface="Courier New" panose="02070309020205020404" pitchFamily="49" charset="0"/>
              <a:buChar char="o"/>
            </a:pPr>
            <a:r>
              <a:rPr lang="en-US" dirty="0">
                <a:latin typeface="Tahoma" panose="020B0604030504040204" pitchFamily="34" charset="0"/>
                <a:ea typeface="Tahoma" panose="020B0604030504040204" pitchFamily="34" charset="0"/>
                <a:cs typeface="Tahoma" panose="020B0604030504040204" pitchFamily="34" charset="0"/>
              </a:rPr>
              <a:t>E.g. if not fast enough, can not be adopted (fast web search</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This study allows us to develop a theoretical language widely adopted by practitioners, provides a clean way of thinking about algorithms</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Think of performance as currency! </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You need to have good/enough performance to be able to incorporate other features/specification</a:t>
            </a:r>
          </a:p>
        </p:txBody>
      </p:sp>
    </p:spTree>
    <p:extLst>
      <p:ext uri="{BB962C8B-B14F-4D97-AF65-F5344CB8AC3E}">
        <p14:creationId xmlns:p14="http://schemas.microsoft.com/office/powerpoint/2010/main" val="266566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Data Structures Review</a:t>
            </a:r>
            <a:endParaRPr lang="en-US" sz="4400" dirty="0">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p:txBody>
          <a:bodyPr>
            <a:normAutofit/>
          </a:bodyPr>
          <a:lstStyle/>
          <a:p>
            <a:pPr algn="just">
              <a:buFont typeface="Wingdings" panose="05000000000000000000" pitchFamily="2" charset="2"/>
              <a:buChar char="Ø"/>
            </a:pPr>
            <a:r>
              <a:rPr lang="en-US" sz="2800" dirty="0" smtClean="0">
                <a:latin typeface="Tahoma" panose="020B0604030504040204" pitchFamily="34" charset="0"/>
                <a:ea typeface="Tahoma" panose="020B0604030504040204" pitchFamily="34" charset="0"/>
                <a:cs typeface="Tahoma" panose="020B0604030504040204" pitchFamily="34" charset="0"/>
              </a:rPr>
              <a:t>Data </a:t>
            </a:r>
            <a:r>
              <a:rPr lang="en-US" sz="2800" dirty="0">
                <a:latin typeface="Tahoma" panose="020B0604030504040204" pitchFamily="34" charset="0"/>
                <a:ea typeface="Tahoma" panose="020B0604030504040204" pitchFamily="34" charset="0"/>
                <a:cs typeface="Tahoma" panose="020B0604030504040204" pitchFamily="34" charset="0"/>
              </a:rPr>
              <a:t>Structure is a way of collecting and organizing data in such a way that we can perform operations on these data in an </a:t>
            </a:r>
            <a:r>
              <a:rPr lang="en-US" sz="2800" dirty="0" smtClean="0">
                <a:latin typeface="Tahoma" panose="020B0604030504040204" pitchFamily="34" charset="0"/>
                <a:ea typeface="Tahoma" panose="020B0604030504040204" pitchFamily="34" charset="0"/>
                <a:cs typeface="Tahoma" panose="020B0604030504040204" pitchFamily="34" charset="0"/>
              </a:rPr>
              <a:t>effective way</a:t>
            </a:r>
          </a:p>
          <a:p>
            <a:pPr algn="just">
              <a:buFont typeface="Wingdings" panose="05000000000000000000" pitchFamily="2" charset="2"/>
              <a:buChar char="Ø"/>
            </a:pPr>
            <a:r>
              <a:rPr lang="en-US" sz="2800" dirty="0" smtClean="0">
                <a:latin typeface="Rockwell" panose="02060603020205020403" pitchFamily="18" charset="0"/>
              </a:rPr>
              <a:t>A </a:t>
            </a:r>
            <a:r>
              <a:rPr lang="en-US" sz="2800" dirty="0">
                <a:latin typeface="Rockwell" panose="02060603020205020403" pitchFamily="18" charset="0"/>
              </a:rPr>
              <a:t>data structure is a way to store and organize data in order to facilitate access and modifications. No single data structure works well for all purposes, and so it is important to know the strengths and limitations of several of them</a:t>
            </a:r>
            <a:endParaRPr lang="en-US" sz="28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5583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73156"/>
            <a:ext cx="10058400" cy="1450757"/>
          </a:xfrm>
        </p:spPr>
        <p:txBody>
          <a:bodyPr>
            <a:normAutofit/>
          </a:bodyPr>
          <a:lstStyle/>
          <a:p>
            <a:r>
              <a:rPr lang="en-US" sz="4400" dirty="0" smtClean="0">
                <a:latin typeface="Rockwell" panose="02060603020205020403" pitchFamily="18" charset="0"/>
              </a:rPr>
              <a:t>Data Structures Types</a:t>
            </a:r>
            <a:endParaRPr lang="en-US" sz="4400" dirty="0">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398494" y="1845734"/>
            <a:ext cx="4625788" cy="4111313"/>
          </a:xfrm>
        </p:spPr>
        <p:txBody>
          <a:bodyPr>
            <a:normAutofit fontScale="62500" lnSpcReduction="20000"/>
          </a:bodyPr>
          <a:lstStyle/>
          <a:p>
            <a:pPr>
              <a:buFont typeface="Wingdings" panose="05000000000000000000" pitchFamily="2" charset="2"/>
              <a:buChar char="Ø"/>
            </a:pPr>
            <a:r>
              <a:rPr lang="en-US" sz="4500" dirty="0">
                <a:latin typeface="Rockwell" panose="02060603020205020403" pitchFamily="18" charset="0"/>
                <a:ea typeface="Tahoma" panose="020B0604030504040204" pitchFamily="34" charset="0"/>
                <a:cs typeface="Tahoma" panose="020B0604030504040204" pitchFamily="34" charset="0"/>
              </a:rPr>
              <a:t> </a:t>
            </a:r>
            <a:r>
              <a:rPr lang="en-US" sz="4500" dirty="0" smtClean="0">
                <a:latin typeface="Rockwell" panose="02060603020205020403" pitchFamily="18" charset="0"/>
                <a:ea typeface="Tahoma" panose="020B0604030504040204" pitchFamily="34" charset="0"/>
                <a:cs typeface="Tahoma" panose="020B0604030504040204" pitchFamily="34" charset="0"/>
              </a:rPr>
              <a:t>By Size</a:t>
            </a:r>
            <a:endParaRPr lang="en-US" sz="4500" dirty="0">
              <a:latin typeface="Rockwell" panose="02060603020205020403" pitchFamily="18" charset="0"/>
              <a:ea typeface="Tahoma" panose="020B0604030504040204" pitchFamily="34" charset="0"/>
              <a:cs typeface="Tahoma" panose="020B0604030504040204" pitchFamily="34" charset="0"/>
            </a:endParaRPr>
          </a:p>
          <a:p>
            <a:pPr lvl="2">
              <a:buFont typeface="Courier New" panose="02070309020205020404" pitchFamily="49" charset="0"/>
              <a:buChar char="o"/>
            </a:pPr>
            <a:r>
              <a:rPr lang="en-US" sz="3800" dirty="0">
                <a:effectLst>
                  <a:glow>
                    <a:srgbClr val="000000"/>
                  </a:glow>
                  <a:outerShdw sx="0" sy="0">
                    <a:srgbClr val="000000"/>
                  </a:outerShdw>
                  <a:reflection stA="0" endPos="0" fadeDir="0" sx="0" sy="0"/>
                </a:effectLst>
                <a:latin typeface="Rockwell" panose="02060603020205020403" pitchFamily="18" charset="0"/>
              </a:rPr>
              <a:t>Static Data Structure </a:t>
            </a:r>
          </a:p>
          <a:p>
            <a:pPr lvl="2">
              <a:buFont typeface="Courier New" panose="02070309020205020404" pitchFamily="49" charset="0"/>
              <a:buChar char="o"/>
            </a:pPr>
            <a:r>
              <a:rPr lang="en-US" sz="3800" dirty="0" smtClean="0">
                <a:latin typeface="Rockwell" panose="02060603020205020403" pitchFamily="18" charset="0"/>
                <a:ea typeface="Tahoma" panose="020B0604030504040204" pitchFamily="34" charset="0"/>
                <a:cs typeface="Tahoma" panose="020B0604030504040204" pitchFamily="34" charset="0"/>
              </a:rPr>
              <a:t>Dynamic </a:t>
            </a:r>
            <a:r>
              <a:rPr lang="en-US" sz="3800" dirty="0">
                <a:latin typeface="Rockwell" panose="02060603020205020403" pitchFamily="18" charset="0"/>
                <a:ea typeface="Tahoma" panose="020B0604030504040204" pitchFamily="34" charset="0"/>
                <a:cs typeface="Tahoma" panose="020B0604030504040204" pitchFamily="34" charset="0"/>
              </a:rPr>
              <a:t>Data </a:t>
            </a:r>
            <a:r>
              <a:rPr lang="en-US" sz="3800" dirty="0" smtClean="0">
                <a:latin typeface="Rockwell" panose="02060603020205020403" pitchFamily="18" charset="0"/>
                <a:ea typeface="Tahoma" panose="020B0604030504040204" pitchFamily="34" charset="0"/>
                <a:cs typeface="Tahoma" panose="020B0604030504040204" pitchFamily="34" charset="0"/>
              </a:rPr>
              <a:t>Structure</a:t>
            </a:r>
          </a:p>
          <a:p>
            <a:pPr marL="384048" lvl="2" indent="0">
              <a:buNone/>
            </a:pPr>
            <a:endParaRPr lang="en-US" sz="3800" dirty="0">
              <a:latin typeface="Rockwell" panose="02060603020205020403" pitchFamily="18" charset="0"/>
              <a:ea typeface="Tahoma" panose="020B0604030504040204" pitchFamily="34" charset="0"/>
              <a:cs typeface="Tahoma" panose="020B0604030504040204" pitchFamily="34" charset="0"/>
            </a:endParaRPr>
          </a:p>
          <a:p>
            <a:pPr lvl="0">
              <a:buFont typeface="Wingdings" panose="05000000000000000000" pitchFamily="2" charset="2"/>
              <a:buChar char="Ø"/>
            </a:pPr>
            <a:r>
              <a:rPr lang="en-US" sz="4500" dirty="0">
                <a:latin typeface="Rockwell" panose="02060603020205020403" pitchFamily="18" charset="0"/>
              </a:rPr>
              <a:t>By Storage</a:t>
            </a:r>
          </a:p>
          <a:p>
            <a:pPr lvl="2">
              <a:buFont typeface="Courier New" panose="02070309020205020404" pitchFamily="49" charset="0"/>
              <a:buChar char="o"/>
            </a:pPr>
            <a:r>
              <a:rPr lang="en-US" sz="3800" dirty="0">
                <a:latin typeface="Rockwell" panose="02060603020205020403" pitchFamily="18" charset="0"/>
              </a:rPr>
              <a:t>Primitive Data </a:t>
            </a:r>
            <a:r>
              <a:rPr lang="en-US" sz="3800" dirty="0" smtClean="0">
                <a:latin typeface="Rockwell" panose="02060603020205020403" pitchFamily="18" charset="0"/>
              </a:rPr>
              <a:t>Structure</a:t>
            </a:r>
          </a:p>
          <a:p>
            <a:pPr lvl="2">
              <a:buFont typeface="Courier New" panose="02070309020205020404" pitchFamily="49" charset="0"/>
              <a:buChar char="o"/>
            </a:pPr>
            <a:r>
              <a:rPr lang="en-US" sz="3800" dirty="0">
                <a:effectLst>
                  <a:glow>
                    <a:srgbClr val="000000"/>
                  </a:glow>
                  <a:outerShdw sx="0" sy="0">
                    <a:srgbClr val="000000"/>
                  </a:outerShdw>
                  <a:reflection stA="0" endPos="0" fadeDir="0" sx="0" sy="0"/>
                </a:effectLst>
                <a:latin typeface="Rockwell" panose="02060603020205020403" pitchFamily="18" charset="0"/>
              </a:rPr>
              <a:t>Non-Primitive Data </a:t>
            </a:r>
            <a:r>
              <a:rPr lang="en-US" sz="3800" dirty="0" smtClean="0">
                <a:effectLst>
                  <a:glow>
                    <a:srgbClr val="000000"/>
                  </a:glow>
                  <a:outerShdw sx="0" sy="0">
                    <a:srgbClr val="000000"/>
                  </a:outerShdw>
                  <a:reflection stA="0" endPos="0" fadeDir="0" sx="0" sy="0"/>
                </a:effectLst>
                <a:latin typeface="Rockwell" panose="02060603020205020403" pitchFamily="18" charset="0"/>
              </a:rPr>
              <a:t>Structure</a:t>
            </a:r>
          </a:p>
          <a:p>
            <a:pPr marL="384048" lvl="2" indent="0">
              <a:buNone/>
            </a:pPr>
            <a:r>
              <a:rPr lang="en-US" sz="3800" dirty="0" smtClean="0">
                <a:effectLst>
                  <a:glow>
                    <a:srgbClr val="000000"/>
                  </a:glow>
                  <a:outerShdw sx="0" sy="0">
                    <a:srgbClr val="000000"/>
                  </a:outerShdw>
                  <a:reflection stA="0" endPos="0" fadeDir="0" sx="0" sy="0"/>
                </a:effectLst>
                <a:latin typeface="Rockwell" panose="02060603020205020403" pitchFamily="18" charset="0"/>
              </a:rPr>
              <a:t> </a:t>
            </a:r>
            <a:endParaRPr lang="en-US" sz="3800" dirty="0">
              <a:effectLst>
                <a:glow>
                  <a:srgbClr val="000000"/>
                </a:glow>
                <a:outerShdw sx="0" sy="0">
                  <a:srgbClr val="000000"/>
                </a:outerShdw>
                <a:reflection stA="0" endPos="0" fadeDir="0" sx="0" sy="0"/>
              </a:effectLst>
              <a:latin typeface="Rockwell" panose="02060603020205020403" pitchFamily="18" charset="0"/>
            </a:endParaRPr>
          </a:p>
          <a:p>
            <a:pPr>
              <a:buFont typeface="Wingdings" panose="05000000000000000000" pitchFamily="2" charset="2"/>
              <a:buChar char="Ø"/>
            </a:pPr>
            <a:r>
              <a:rPr lang="en-US" sz="4500" dirty="0">
                <a:latin typeface="Rockwell" panose="02060603020205020403" pitchFamily="18" charset="0"/>
              </a:rPr>
              <a:t>By </a:t>
            </a:r>
            <a:r>
              <a:rPr lang="en-US" sz="4500" dirty="0" smtClean="0">
                <a:latin typeface="Rockwell" panose="02060603020205020403" pitchFamily="18" charset="0"/>
              </a:rPr>
              <a:t>Nature</a:t>
            </a:r>
          </a:p>
          <a:p>
            <a:pPr lvl="2">
              <a:buFont typeface="Courier New" panose="02070309020205020404" pitchFamily="49" charset="0"/>
              <a:buChar char="o"/>
            </a:pPr>
            <a:r>
              <a:rPr lang="en-US" sz="3600" dirty="0">
                <a:latin typeface="Rockwell" panose="02060603020205020403" pitchFamily="18" charset="0"/>
              </a:rPr>
              <a:t>Homogeneous Data </a:t>
            </a:r>
            <a:r>
              <a:rPr lang="en-US" sz="3600" dirty="0" smtClean="0">
                <a:latin typeface="Rockwell" panose="02060603020205020403" pitchFamily="18" charset="0"/>
              </a:rPr>
              <a:t>Structure</a:t>
            </a:r>
          </a:p>
          <a:p>
            <a:pPr lvl="2">
              <a:buFont typeface="Courier New" panose="02070309020205020404" pitchFamily="49" charset="0"/>
              <a:buChar char="o"/>
            </a:pPr>
            <a:r>
              <a:rPr lang="en-US" sz="3600" dirty="0">
                <a:effectLst>
                  <a:glow>
                    <a:srgbClr val="000000"/>
                  </a:glow>
                  <a:outerShdw sx="0" sy="0">
                    <a:srgbClr val="000000"/>
                  </a:outerShdw>
                  <a:reflection stA="0" endPos="0" fadeDir="0" sx="0" sy="0"/>
                </a:effectLst>
                <a:latin typeface="Rockwell" panose="02060603020205020403" pitchFamily="18" charset="0"/>
              </a:rPr>
              <a:t>Heterogeneous Data Structure</a:t>
            </a:r>
          </a:p>
          <a:p>
            <a:pPr algn="just">
              <a:buFont typeface="Courier New" panose="02070309020205020404" pitchFamily="49" charset="0"/>
              <a:buChar char="o"/>
            </a:pPr>
            <a:endParaRPr lang="en-US" sz="3000" dirty="0">
              <a:latin typeface="Rockwell" panose="02060603020205020403" pitchFamily="18" charset="0"/>
            </a:endParaRPr>
          </a:p>
          <a:p>
            <a:pPr lvl="2" algn="just">
              <a:buFont typeface="Courier New" panose="02070309020205020404" pitchFamily="49" charset="0"/>
              <a:buChar char="o"/>
            </a:pPr>
            <a:endParaRPr lang="en-US" sz="2200" dirty="0">
              <a:latin typeface="Rockwell" panose="02060603020205020403" pitchFamily="18" charset="0"/>
              <a:ea typeface="Tahoma" panose="020B0604030504040204" pitchFamily="34" charset="0"/>
              <a:cs typeface="Tahoma" panose="020B0604030504040204" pitchFamily="34" charset="0"/>
            </a:endParaRPr>
          </a:p>
          <a:p>
            <a:pPr lvl="2" algn="just">
              <a:buFont typeface="Courier New" panose="02070309020205020404" pitchFamily="49" charset="0"/>
              <a:buChar char="o"/>
            </a:pPr>
            <a:endParaRPr lang="en-US" sz="2200" dirty="0">
              <a:latin typeface="Rockwell" panose="02060603020205020403" pitchFamily="18" charset="0"/>
              <a:ea typeface="Tahoma" panose="020B0604030504040204" pitchFamily="34" charset="0"/>
              <a:cs typeface="Tahoma" panose="020B0604030504040204" pitchFamily="34" charset="0"/>
            </a:endParaRPr>
          </a:p>
          <a:p>
            <a:pPr lvl="2" algn="just">
              <a:buFont typeface="Courier New" panose="02070309020205020404" pitchFamily="49" charset="0"/>
              <a:buChar char="o"/>
            </a:pPr>
            <a:endParaRPr lang="en-US" sz="2200" dirty="0" smtClean="0">
              <a:latin typeface="Rockwell" panose="02060603020205020403" pitchFamily="18" charset="0"/>
              <a:ea typeface="Tahoma" panose="020B0604030504040204" pitchFamily="34" charset="0"/>
              <a:cs typeface="Tahoma" panose="020B0604030504040204" pitchFamily="34" charset="0"/>
            </a:endParaRPr>
          </a:p>
          <a:p>
            <a:pPr lvl="1" algn="just">
              <a:buFont typeface="Courier New" panose="02070309020205020404" pitchFamily="49" charset="0"/>
              <a:buChar char="o"/>
            </a:pPr>
            <a:endParaRPr lang="en-US" sz="2600" dirty="0">
              <a:latin typeface="Rockwell" panose="02060603020205020403" pitchFamily="18" charset="0"/>
              <a:ea typeface="Tahoma" panose="020B0604030504040204" pitchFamily="34" charset="0"/>
              <a:cs typeface="Tahoma" panose="020B0604030504040204" pitchFamily="34" charset="0"/>
            </a:endParaRPr>
          </a:p>
        </p:txBody>
      </p:sp>
      <p:sp>
        <p:nvSpPr>
          <p:cNvPr id="4" name="Content Placeholder 2">
            <a:extLst>
              <a:ext uri="{FF2B5EF4-FFF2-40B4-BE49-F238E27FC236}">
                <a16:creationId xmlns="" xmlns:a16="http://schemas.microsoft.com/office/drawing/2014/main" id="{143F5361-68C0-4BF5-80C8-F1E7BF92B2DB}"/>
              </a:ext>
            </a:extLst>
          </p:cNvPr>
          <p:cNvSpPr txBox="1">
            <a:spLocks/>
          </p:cNvSpPr>
          <p:nvPr/>
        </p:nvSpPr>
        <p:spPr>
          <a:xfrm>
            <a:off x="6126480" y="1845734"/>
            <a:ext cx="4917141" cy="443404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800" dirty="0" smtClean="0">
                <a:latin typeface="Rockwell" panose="02060603020205020403" pitchFamily="18" charset="0"/>
              </a:rPr>
              <a:t>By Access</a:t>
            </a:r>
          </a:p>
          <a:p>
            <a:pPr lvl="2">
              <a:buFont typeface="Courier New" panose="02070309020205020404" pitchFamily="49" charset="0"/>
              <a:buChar char="o"/>
            </a:pPr>
            <a:r>
              <a:rPr lang="en-US" sz="2600" dirty="0" smtClean="0">
                <a:effectLst>
                  <a:glow>
                    <a:srgbClr val="000000"/>
                  </a:glow>
                  <a:outerShdw sx="0" sy="0">
                    <a:srgbClr val="000000"/>
                  </a:outerShdw>
                  <a:reflection stA="0" endPos="0" fadeDir="0" sx="0" sy="0"/>
                </a:effectLst>
                <a:latin typeface="Rockwell" panose="02060603020205020403" pitchFamily="18" charset="0"/>
              </a:rPr>
              <a:t>Linear Data Structure</a:t>
            </a:r>
          </a:p>
          <a:p>
            <a:pPr lvl="4">
              <a:buFont typeface="Wingdings" panose="05000000000000000000" pitchFamily="2" charset="2"/>
              <a:buChar char="§"/>
            </a:pPr>
            <a:r>
              <a:rPr lang="en-US" sz="2000" dirty="0" smtClean="0">
                <a:latin typeface="Rockwell" panose="02060603020205020403" pitchFamily="18" charset="0"/>
              </a:rPr>
              <a:t>Sequential Access</a:t>
            </a:r>
          </a:p>
          <a:p>
            <a:pPr lvl="4">
              <a:buFont typeface="Wingdings" panose="05000000000000000000" pitchFamily="2" charset="2"/>
              <a:buChar char="§"/>
            </a:pPr>
            <a:r>
              <a:rPr lang="en-US" sz="2000" dirty="0" smtClean="0">
                <a:latin typeface="Rockwell" panose="02060603020205020403" pitchFamily="18" charset="0"/>
              </a:rPr>
              <a:t>Random Access</a:t>
            </a:r>
          </a:p>
          <a:p>
            <a:pPr lvl="4">
              <a:buFont typeface="Wingdings" panose="05000000000000000000" pitchFamily="2" charset="2"/>
              <a:buChar char="§"/>
            </a:pPr>
            <a:endParaRPr lang="en-US" sz="2400" dirty="0" smtClean="0">
              <a:effectLst>
                <a:glow>
                  <a:srgbClr val="000000"/>
                </a:glow>
                <a:outerShdw sx="0" sy="0">
                  <a:srgbClr val="000000"/>
                </a:outerShdw>
                <a:reflection stA="0" endPos="0" fadeDir="0" sx="0" sy="0"/>
              </a:effectLst>
              <a:latin typeface="Rockwell" panose="02060603020205020403" pitchFamily="18" charset="0"/>
            </a:endParaRPr>
          </a:p>
          <a:p>
            <a:pPr lvl="2" fontAlgn="base">
              <a:buFont typeface="Courier New" panose="02070309020205020404" pitchFamily="49" charset="0"/>
              <a:buChar char="o"/>
            </a:pPr>
            <a:r>
              <a:rPr lang="en-US" sz="2600" dirty="0" smtClean="0">
                <a:effectLst>
                  <a:glow>
                    <a:srgbClr val="000000"/>
                  </a:glow>
                  <a:outerShdw sx="0" sy="0">
                    <a:srgbClr val="000000"/>
                  </a:outerShdw>
                  <a:reflection stA="0" endPos="0" fadeDir="0" sx="0" sy="0"/>
                </a:effectLst>
                <a:latin typeface="Rockwell" panose="02060603020205020403" pitchFamily="18" charset="0"/>
              </a:rPr>
              <a:t>Non-Linear Data Structure</a:t>
            </a:r>
          </a:p>
          <a:p>
            <a:pPr lvl="3">
              <a:buFont typeface="Wingdings" panose="05000000000000000000" pitchFamily="2" charset="2"/>
              <a:buChar char="§"/>
            </a:pPr>
            <a:r>
              <a:rPr lang="en-US" sz="2000" dirty="0" smtClean="0">
                <a:latin typeface="Rockwell" panose="02060603020205020403" pitchFamily="18" charset="0"/>
              </a:rPr>
              <a:t>Hierarchal Access</a:t>
            </a:r>
          </a:p>
          <a:p>
            <a:pPr lvl="3">
              <a:buFont typeface="Wingdings" panose="05000000000000000000" pitchFamily="2" charset="2"/>
              <a:buChar char="§"/>
            </a:pPr>
            <a:r>
              <a:rPr lang="en-US" sz="2000" dirty="0" smtClean="0">
                <a:latin typeface="Rockwell" panose="02060603020205020403" pitchFamily="18" charset="0"/>
              </a:rPr>
              <a:t>Group Access</a:t>
            </a:r>
          </a:p>
          <a:p>
            <a:pPr>
              <a:buFont typeface="Courier New" panose="02070309020205020404" pitchFamily="49" charset="0"/>
              <a:buChar char="o"/>
            </a:pPr>
            <a:endParaRPr lang="en-US" sz="3000" dirty="0" smtClean="0">
              <a:latin typeface="Rockwell" panose="02060603020205020403" pitchFamily="18" charset="0"/>
            </a:endParaRPr>
          </a:p>
          <a:p>
            <a:pPr lvl="2">
              <a:buFont typeface="Courier New" panose="02070309020205020404" pitchFamily="49" charset="0"/>
              <a:buChar char="o"/>
            </a:pPr>
            <a:endParaRPr lang="en-US" sz="2200" dirty="0" smtClean="0">
              <a:latin typeface="Rockwell" panose="02060603020205020403" pitchFamily="18" charset="0"/>
              <a:ea typeface="Tahoma" panose="020B0604030504040204" pitchFamily="34" charset="0"/>
              <a:cs typeface="Tahoma" panose="020B0604030504040204" pitchFamily="34" charset="0"/>
            </a:endParaRPr>
          </a:p>
          <a:p>
            <a:pPr lvl="2">
              <a:buFont typeface="Courier New" panose="02070309020205020404" pitchFamily="49" charset="0"/>
              <a:buChar char="o"/>
            </a:pPr>
            <a:endParaRPr lang="en-US" sz="2200" dirty="0" smtClean="0">
              <a:latin typeface="Rockwell" panose="02060603020205020403" pitchFamily="18" charset="0"/>
              <a:ea typeface="Tahoma" panose="020B0604030504040204" pitchFamily="34" charset="0"/>
              <a:cs typeface="Tahoma" panose="020B0604030504040204" pitchFamily="34" charset="0"/>
            </a:endParaRPr>
          </a:p>
          <a:p>
            <a:pPr lvl="2">
              <a:buFont typeface="Courier New" panose="02070309020205020404" pitchFamily="49" charset="0"/>
              <a:buChar char="o"/>
            </a:pPr>
            <a:endParaRPr lang="en-US" sz="2200" dirty="0" smtClean="0">
              <a:latin typeface="Rockwell" panose="02060603020205020403" pitchFamily="18" charset="0"/>
              <a:ea typeface="Tahoma" panose="020B0604030504040204" pitchFamily="34" charset="0"/>
              <a:cs typeface="Tahoma" panose="020B0604030504040204" pitchFamily="34" charset="0"/>
            </a:endParaRPr>
          </a:p>
          <a:p>
            <a:pPr lvl="1">
              <a:buFont typeface="Courier New" panose="02070309020205020404" pitchFamily="49" charset="0"/>
              <a:buChar char="o"/>
            </a:pPr>
            <a:endParaRPr lang="en-US" sz="26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5449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a:xfrm>
            <a:off x="1097280" y="273156"/>
            <a:ext cx="10058400" cy="1450757"/>
          </a:xfrm>
        </p:spPr>
        <p:txBody>
          <a:bodyPr>
            <a:normAutofit/>
          </a:bodyPr>
          <a:lstStyle/>
          <a:p>
            <a:r>
              <a:rPr lang="en-US" sz="4400" dirty="0" smtClean="0">
                <a:latin typeface="Rockwell" panose="02060603020205020403" pitchFamily="18" charset="0"/>
              </a:rPr>
              <a:t>Data Structures Operations</a:t>
            </a:r>
            <a:endParaRPr lang="en-US" sz="4400" dirty="0">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1398494" y="1845734"/>
            <a:ext cx="4625788" cy="4111313"/>
          </a:xfrm>
        </p:spPr>
        <p:txBody>
          <a:bodyPr>
            <a:normAutofit/>
          </a:bodyPr>
          <a:lstStyle/>
          <a:p>
            <a:pPr>
              <a:buFont typeface="Wingdings" panose="05000000000000000000" pitchFamily="2" charset="2"/>
              <a:buChar char="Ø"/>
            </a:pPr>
            <a:r>
              <a:rPr lang="en-US" sz="2800" dirty="0" smtClean="0">
                <a:latin typeface="Rockwell" panose="02060603020205020403" pitchFamily="18" charset="0"/>
                <a:ea typeface="Tahoma" panose="020B0604030504040204" pitchFamily="34" charset="0"/>
                <a:cs typeface="Tahoma" panose="020B0604030504040204" pitchFamily="34" charset="0"/>
              </a:rPr>
              <a:t>Insertion</a:t>
            </a:r>
          </a:p>
          <a:p>
            <a:pPr>
              <a:buFont typeface="Wingdings" panose="05000000000000000000" pitchFamily="2" charset="2"/>
              <a:buChar char="Ø"/>
            </a:pPr>
            <a:r>
              <a:rPr lang="en-US" sz="2800" dirty="0" smtClean="0">
                <a:latin typeface="Rockwell" panose="02060603020205020403" pitchFamily="18" charset="0"/>
                <a:ea typeface="Tahoma" panose="020B0604030504040204" pitchFamily="34" charset="0"/>
                <a:cs typeface="Tahoma" panose="020B0604030504040204" pitchFamily="34" charset="0"/>
              </a:rPr>
              <a:t>Deletion</a:t>
            </a:r>
          </a:p>
          <a:p>
            <a:pPr>
              <a:buFont typeface="Wingdings" panose="05000000000000000000" pitchFamily="2" charset="2"/>
              <a:buChar char="Ø"/>
            </a:pPr>
            <a:r>
              <a:rPr lang="en-US" sz="2800" dirty="0" smtClean="0">
                <a:latin typeface="Rockwell" panose="02060603020205020403" pitchFamily="18" charset="0"/>
                <a:ea typeface="Tahoma" panose="020B0604030504040204" pitchFamily="34" charset="0"/>
                <a:cs typeface="Tahoma" panose="020B0604030504040204" pitchFamily="34" charset="0"/>
              </a:rPr>
              <a:t>Searching</a:t>
            </a:r>
          </a:p>
          <a:p>
            <a:pPr>
              <a:buFont typeface="Wingdings" panose="05000000000000000000" pitchFamily="2" charset="2"/>
              <a:buChar char="Ø"/>
            </a:pPr>
            <a:r>
              <a:rPr lang="en-US" sz="2800" dirty="0" smtClean="0">
                <a:latin typeface="Rockwell" panose="02060603020205020403" pitchFamily="18" charset="0"/>
                <a:ea typeface="Tahoma" panose="020B0604030504040204" pitchFamily="34" charset="0"/>
                <a:cs typeface="Tahoma" panose="020B0604030504040204" pitchFamily="34" charset="0"/>
              </a:rPr>
              <a:t>Traversal</a:t>
            </a:r>
          </a:p>
          <a:p>
            <a:pPr>
              <a:buFont typeface="Wingdings" panose="05000000000000000000" pitchFamily="2" charset="2"/>
              <a:buChar char="Ø"/>
            </a:pPr>
            <a:r>
              <a:rPr lang="en-US" sz="2800" dirty="0" smtClean="0">
                <a:latin typeface="Rockwell" panose="02060603020205020403" pitchFamily="18" charset="0"/>
                <a:ea typeface="Tahoma" panose="020B0604030504040204" pitchFamily="34" charset="0"/>
                <a:cs typeface="Tahoma" panose="020B0604030504040204" pitchFamily="34" charset="0"/>
              </a:rPr>
              <a:t>Sorting</a:t>
            </a:r>
          </a:p>
          <a:p>
            <a:pPr>
              <a:buFont typeface="Wingdings" panose="05000000000000000000" pitchFamily="2" charset="2"/>
              <a:buChar char="Ø"/>
            </a:pPr>
            <a:r>
              <a:rPr lang="en-US" sz="2800" dirty="0" smtClean="0">
                <a:latin typeface="Rockwell" panose="02060603020205020403" pitchFamily="18" charset="0"/>
                <a:ea typeface="Tahoma" panose="020B0604030504040204" pitchFamily="34" charset="0"/>
                <a:cs typeface="Tahoma" panose="020B0604030504040204" pitchFamily="34" charset="0"/>
              </a:rPr>
              <a:t>Merging</a:t>
            </a:r>
            <a:endParaRPr lang="en-US" sz="2800" dirty="0">
              <a:latin typeface="Rockwell" panose="02060603020205020403" pitchFamily="18" charset="0"/>
              <a:ea typeface="Tahoma" panose="020B0604030504040204" pitchFamily="34" charset="0"/>
              <a:cs typeface="Tahoma" panose="020B0604030504040204" pitchFamily="34" charset="0"/>
            </a:endParaRPr>
          </a:p>
          <a:p>
            <a:pPr algn="just">
              <a:buFont typeface="Courier New" panose="02070309020205020404" pitchFamily="49" charset="0"/>
              <a:buChar char="o"/>
            </a:pPr>
            <a:endParaRPr lang="en-US" sz="3000" dirty="0">
              <a:latin typeface="Rockwell" panose="02060603020205020403" pitchFamily="18" charset="0"/>
            </a:endParaRPr>
          </a:p>
          <a:p>
            <a:pPr lvl="2" algn="just">
              <a:buFont typeface="Courier New" panose="02070309020205020404" pitchFamily="49" charset="0"/>
              <a:buChar char="o"/>
            </a:pPr>
            <a:endParaRPr lang="en-US" sz="2200" dirty="0">
              <a:latin typeface="Rockwell" panose="02060603020205020403" pitchFamily="18" charset="0"/>
              <a:ea typeface="Tahoma" panose="020B0604030504040204" pitchFamily="34" charset="0"/>
              <a:cs typeface="Tahoma" panose="020B0604030504040204" pitchFamily="34" charset="0"/>
            </a:endParaRPr>
          </a:p>
          <a:p>
            <a:pPr lvl="2" algn="just">
              <a:buFont typeface="Courier New" panose="02070309020205020404" pitchFamily="49" charset="0"/>
              <a:buChar char="o"/>
            </a:pPr>
            <a:endParaRPr lang="en-US" sz="2200" dirty="0">
              <a:latin typeface="Rockwell" panose="02060603020205020403" pitchFamily="18" charset="0"/>
              <a:ea typeface="Tahoma" panose="020B0604030504040204" pitchFamily="34" charset="0"/>
              <a:cs typeface="Tahoma" panose="020B0604030504040204" pitchFamily="34" charset="0"/>
            </a:endParaRPr>
          </a:p>
          <a:p>
            <a:pPr lvl="2" algn="just">
              <a:buFont typeface="Courier New" panose="02070309020205020404" pitchFamily="49" charset="0"/>
              <a:buChar char="o"/>
            </a:pPr>
            <a:endParaRPr lang="en-US" sz="2200" dirty="0" smtClean="0">
              <a:latin typeface="Rockwell" panose="02060603020205020403" pitchFamily="18" charset="0"/>
              <a:ea typeface="Tahoma" panose="020B0604030504040204" pitchFamily="34" charset="0"/>
              <a:cs typeface="Tahoma" panose="020B0604030504040204" pitchFamily="34" charset="0"/>
            </a:endParaRPr>
          </a:p>
          <a:p>
            <a:pPr lvl="1" algn="just">
              <a:buFont typeface="Courier New" panose="02070309020205020404" pitchFamily="49" charset="0"/>
              <a:buChar char="o"/>
            </a:pPr>
            <a:endParaRPr lang="en-US" sz="26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07783920"/>
      </p:ext>
    </p:extLst>
  </p:cSld>
  <p:clrMapOvr>
    <a:masterClrMapping/>
  </p:clrMapOvr>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1019</Words>
  <Application>Microsoft Office PowerPoint</Application>
  <PresentationFormat>Widescreen</PresentationFormat>
  <Paragraphs>151</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Courier New</vt:lpstr>
      <vt:lpstr>Rockwell</vt:lpstr>
      <vt:lpstr>Tahoma</vt:lpstr>
      <vt:lpstr>Wingdings</vt:lpstr>
      <vt:lpstr>Retrospect</vt:lpstr>
      <vt:lpstr>PowerPoint Presentation</vt:lpstr>
      <vt:lpstr>Online Collaboration </vt:lpstr>
      <vt:lpstr>Course Objectives</vt:lpstr>
      <vt:lpstr>Why study this subject?</vt:lpstr>
      <vt:lpstr>Factors influencing program efficiency</vt:lpstr>
      <vt:lpstr>This course</vt:lpstr>
      <vt:lpstr>Data Structures Review</vt:lpstr>
      <vt:lpstr>Data Structures Types</vt:lpstr>
      <vt:lpstr>Data Structures Operations</vt:lpstr>
      <vt:lpstr>Algorithms</vt:lpstr>
      <vt:lpstr>Algorithm Specifications</vt:lpstr>
      <vt:lpstr>Algorithm Efficiency</vt:lpstr>
      <vt:lpstr>Performance Analysis</vt:lpstr>
      <vt:lpstr>Solving Interesting Problems</vt:lpstr>
      <vt:lpstr>Algorithm Design &amp; Analysis Process</vt:lpstr>
      <vt:lpstr>Problems</vt:lpstr>
      <vt:lpstr>Algorithm Descriptions </vt:lpstr>
      <vt:lpstr>High-level natural language description </vt:lpstr>
      <vt:lpstr>Formal Representation-Pseudo code</vt:lpstr>
      <vt:lpstr>Formal Representation-Pseudo code</vt:lpstr>
      <vt:lpstr>Coded form</vt:lpstr>
      <vt:lpstr>Growth of Functions</vt:lpstr>
      <vt:lpstr>Asymptotic Analysis</vt:lpstr>
      <vt:lpstr>Asymptotic Notation</vt:lpstr>
      <vt:lpstr>Big Oh Notation</vt:lpstr>
      <vt:lpstr>Omega Notation</vt:lpstr>
      <vt:lpstr>Theta Notation</vt:lpstr>
      <vt:lpstr>Asymptotic Notations Representation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2021-01-14T09:40:50Z</dcterms:created>
  <dcterms:modified xsi:type="dcterms:W3CDTF">2022-07-03T10:05:58Z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