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3195-5C58-4B26-AAB6-4A5B2C320EA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BFF7-A0CC-4073-8834-9B17865F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7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3195-5C58-4B26-AAB6-4A5B2C320EA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BFF7-A0CC-4073-8834-9B17865F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3195-5C58-4B26-AAB6-4A5B2C320EA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BFF7-A0CC-4073-8834-9B17865F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2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3195-5C58-4B26-AAB6-4A5B2C320EA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BFF7-A0CC-4073-8834-9B17865F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2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3195-5C58-4B26-AAB6-4A5B2C320EA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BFF7-A0CC-4073-8834-9B17865F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3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3195-5C58-4B26-AAB6-4A5B2C320EA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BFF7-A0CC-4073-8834-9B17865F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3195-5C58-4B26-AAB6-4A5B2C320EA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BFF7-A0CC-4073-8834-9B17865F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3195-5C58-4B26-AAB6-4A5B2C320EA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BFF7-A0CC-4073-8834-9B17865F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3195-5C58-4B26-AAB6-4A5B2C320EA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BFF7-A0CC-4073-8834-9B17865F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3195-5C58-4B26-AAB6-4A5B2C320EA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BFF7-A0CC-4073-8834-9B17865F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3195-5C58-4B26-AAB6-4A5B2C320EA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BFF7-A0CC-4073-8834-9B17865F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A3195-5C58-4B26-AAB6-4A5B2C320EAC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FBFF7-A0CC-4073-8834-9B17865FD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Space &amp; Time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4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Logarithmic Complexity  - i^2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t="4522" r="3961" b="4123"/>
          <a:stretch/>
        </p:blipFill>
        <p:spPr>
          <a:xfrm>
            <a:off x="1294228" y="1519311"/>
            <a:ext cx="9650437" cy="4726744"/>
          </a:xfrm>
        </p:spPr>
      </p:pic>
    </p:spTree>
    <p:extLst>
      <p:ext uri="{BB962C8B-B14F-4D97-AF65-F5344CB8AC3E}">
        <p14:creationId xmlns:p14="http://schemas.microsoft.com/office/powerpoint/2010/main" val="347216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7505" y="2236128"/>
            <a:ext cx="6448864" cy="1325563"/>
          </a:xfrm>
        </p:spPr>
        <p:txBody>
          <a:bodyPr/>
          <a:lstStyle/>
          <a:p>
            <a:r>
              <a:rPr lang="en-US" dirty="0" smtClean="0"/>
              <a:t>Linear 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Public void xyz(</a:t>
            </a:r>
            <a:r>
              <a:rPr lang="en-US" dirty="0" err="1" smtClean="0"/>
              <a:t>int</a:t>
            </a:r>
            <a:r>
              <a:rPr lang="en-US" dirty="0" smtClean="0"/>
              <a:t> A[], </a:t>
            </a:r>
            <a:r>
              <a:rPr lang="en-US" dirty="0" err="1" smtClean="0"/>
              <a:t>int</a:t>
            </a:r>
            <a:r>
              <a:rPr lang="en-US" dirty="0" smtClean="0"/>
              <a:t> 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=0, </a:t>
            </a:r>
            <a:r>
              <a:rPr lang="en-US" dirty="0" err="1" smtClean="0"/>
              <a:t>i</a:t>
            </a:r>
            <a:r>
              <a:rPr lang="en-US" dirty="0" smtClean="0"/>
              <a:t>&lt;n ,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{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A[</a:t>
            </a:r>
            <a:r>
              <a:rPr lang="en-US" dirty="0" err="1" smtClean="0"/>
              <a:t>i</a:t>
            </a:r>
            <a:r>
              <a:rPr lang="en-US" dirty="0" smtClean="0"/>
              <a:t>]=</a:t>
            </a: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0105"/>
              </p:ext>
            </p:extLst>
          </p:nvPr>
        </p:nvGraphicFramePr>
        <p:xfrm>
          <a:off x="5627078" y="1868691"/>
          <a:ext cx="4571999" cy="3874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295"/>
                <a:gridCol w="1575581"/>
                <a:gridCol w="1688123"/>
              </a:tblGrid>
              <a:tr h="987311"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repetitions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for O</a:t>
                      </a:r>
                      <a:endParaRPr lang="en-US" dirty="0"/>
                    </a:p>
                  </a:txBody>
                  <a:tcPr/>
                </a:tc>
              </a:tr>
              <a:tr h="962351">
                <a:tc>
                  <a:txBody>
                    <a:bodyPr/>
                    <a:lstStyle/>
                    <a:p>
                      <a:r>
                        <a:rPr lang="en-US" dirty="0" smtClean="0"/>
                        <a:t>1 +1 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+ (n+1) + 1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1+(n+1)+n</a:t>
                      </a:r>
                      <a:endParaRPr lang="en-US" dirty="0"/>
                    </a:p>
                  </a:txBody>
                  <a:tcPr/>
                </a:tc>
              </a:tr>
              <a:tr h="962351">
                <a:tc>
                  <a:txBody>
                    <a:bodyPr/>
                    <a:lstStyle/>
                    <a:p>
                      <a:r>
                        <a:rPr lang="en-US" dirty="0" smtClean="0"/>
                        <a:t>1 + 1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n +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n+n</a:t>
                      </a:r>
                      <a:endParaRPr lang="en-US" dirty="0"/>
                    </a:p>
                  </a:txBody>
                  <a:tcPr/>
                </a:tc>
              </a:tr>
              <a:tr h="962351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=1+n+1+n+n+n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=4n+2</a:t>
                      </a:r>
                    </a:p>
                    <a:p>
                      <a:r>
                        <a:rPr lang="en-US" baseline="0" dirty="0" smtClean="0"/>
                        <a:t>=0(n)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3467" y="5142891"/>
            <a:ext cx="49444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Neglect the constant terms .</a:t>
            </a:r>
          </a:p>
          <a:p>
            <a:r>
              <a:rPr lang="en-US" b="1" dirty="0" smtClean="0"/>
              <a:t>Pick ‘n’ -&gt; it can make changes if value can be any.</a:t>
            </a:r>
          </a:p>
          <a:p>
            <a:r>
              <a:rPr lang="en-US" b="1" dirty="0" smtClean="0"/>
              <a:t>Most significant tern -&gt; n</a:t>
            </a:r>
          </a:p>
          <a:p>
            <a:r>
              <a:rPr lang="en-US" b="1" dirty="0" smtClean="0"/>
              <a:t>Growth of algorithm -&gt; due to 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871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Example – different n , 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094454"/>
              </p:ext>
            </p:extLst>
          </p:nvPr>
        </p:nvGraphicFramePr>
        <p:xfrm>
          <a:off x="838200" y="1558339"/>
          <a:ext cx="10515600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920"/>
                <a:gridCol w="1308295"/>
                <a:gridCol w="1983545"/>
                <a:gridCol w="1209822"/>
                <a:gridCol w="2463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(time required for lines)units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Repetition (no of</a:t>
                      </a:r>
                      <a:r>
                        <a:rPr lang="en-US" baseline="0" dirty="0" smtClean="0"/>
                        <a:t> times executions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Total(total time required in </a:t>
                      </a:r>
                      <a:r>
                        <a:rPr lang="en-US" dirty="0" err="1" smtClean="0"/>
                        <a:t>worest</a:t>
                      </a:r>
                      <a:r>
                        <a:rPr lang="en-US" dirty="0" smtClean="0"/>
                        <a:t> case)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sum</a:t>
                      </a:r>
                      <a:r>
                        <a:rPr lang="en-US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b="1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 A, </a:t>
                      </a:r>
                      <a:r>
                        <a:rPr lang="en-US" b="1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n)</a:t>
                      </a:r>
                    </a:p>
                    <a:p>
                      <a:r>
                        <a:rPr lang="en-US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sum = 0,i, j;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 (</a:t>
                      </a:r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=0; </a:t>
                      </a:r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&lt;n ; </a:t>
                      </a:r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++)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1+(n+1</a:t>
                      </a:r>
                      <a:r>
                        <a:rPr lang="en-US" dirty="0" smtClean="0"/>
                        <a:t>)+n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2n+2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2n+2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for (j=1; j &lt; m ; </a:t>
                      </a:r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j++</a:t>
                      </a: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1+m+(m-1)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(2m)n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2mn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{</a:t>
                      </a:r>
                      <a:r>
                        <a:rPr lang="en-US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sum = </a:t>
                      </a:r>
                      <a:r>
                        <a:rPr lang="en-US" b="1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sum+A</a:t>
                      </a:r>
                      <a:r>
                        <a:rPr lang="en-US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lang="en-US" b="1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];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r>
                        <a:rPr lang="en-US" baseline="0" dirty="0" smtClean="0"/>
                        <a:t> –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(2m - 2)n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2mn-2n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sum;</a:t>
                      </a:r>
                    </a:p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4mn+4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37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016" y="2447144"/>
            <a:ext cx="7405468" cy="1325563"/>
          </a:xfrm>
        </p:spPr>
        <p:txBody>
          <a:bodyPr/>
          <a:lstStyle/>
          <a:p>
            <a:r>
              <a:rPr lang="en-US" dirty="0" smtClean="0"/>
              <a:t>Quadratic 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6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– dependent loop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570772"/>
              </p:ext>
            </p:extLst>
          </p:nvPr>
        </p:nvGraphicFramePr>
        <p:xfrm>
          <a:off x="331763" y="1294227"/>
          <a:ext cx="10515600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628"/>
                <a:gridCol w="1069144"/>
                <a:gridCol w="2110154"/>
                <a:gridCol w="1119554"/>
                <a:gridCol w="2103120"/>
              </a:tblGrid>
              <a:tr h="1659988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(time required for lines)units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Repetition (no of</a:t>
                      </a:r>
                      <a:r>
                        <a:rPr lang="en-US" baseline="0" dirty="0" smtClean="0"/>
                        <a:t> times executions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Total(total time required in worst case)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sum (</a:t>
                      </a:r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 A , </a:t>
                      </a:r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n)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b="1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sum = 0 </a:t>
                      </a:r>
                      <a:r>
                        <a:rPr lang="en-US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for (</a:t>
                      </a:r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=0; I &lt; n; </a:t>
                      </a:r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++)</a:t>
                      </a:r>
                    </a:p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{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1+(n+1)+n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2n+2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2n+2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for (j=0; j &lt; n ; </a:t>
                      </a:r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j++</a:t>
                      </a: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1+n+(n-1)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(2n)n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2n^2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{      sum = sum +A[</a:t>
                      </a:r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];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(2n-2)n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2n^2 – 2n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sum;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4n^2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+ 4 = 0(n^2)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75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Quadratic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=1; 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&lt;n ;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           1+1+1          1+n+(n-1)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for (j=0; 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&lt;= n; </a:t>
            </a:r>
            <a:r>
              <a:rPr lang="en-US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       1+1+1         1(n-1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)+(n+1)(n-1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)+(n-1)(n-1)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print                   1           (n-1)(n-1)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52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145" y="1898503"/>
            <a:ext cx="5745480" cy="1325563"/>
          </a:xfrm>
        </p:spPr>
        <p:txBody>
          <a:bodyPr/>
          <a:lstStyle/>
          <a:p>
            <a:r>
              <a:rPr lang="en-US" dirty="0" smtClean="0"/>
              <a:t>Cubic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4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Cubic – 3 loop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72894"/>
              </p:ext>
            </p:extLst>
          </p:nvPr>
        </p:nvGraphicFramePr>
        <p:xfrm>
          <a:off x="950742" y="1999371"/>
          <a:ext cx="10515600" cy="282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190"/>
                <a:gridCol w="1650610"/>
                <a:gridCol w="2628900"/>
                <a:gridCol w="2628900"/>
              </a:tblGrid>
              <a:tr h="968912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Cost (time required for lines)units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Repetition (no of</a:t>
                      </a:r>
                      <a:r>
                        <a:rPr lang="en-US" baseline="0" dirty="0" smtClean="0"/>
                        <a:t> times executions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For(</a:t>
                      </a:r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=0;  </a:t>
                      </a:r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&lt;n; </a:t>
                      </a:r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++)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1+(n+1)+n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for (j=1; j&lt;n; </a:t>
                      </a:r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j++</a:t>
                      </a: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1+n+(n-1)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for(k=1; k&lt;=n; k++)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1+1+1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1+(n+1)+n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print()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   print()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0742" y="5317587"/>
            <a:ext cx="223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for cubic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0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475</Words>
  <Application>Microsoft Office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Space &amp; Time Complexity</vt:lpstr>
      <vt:lpstr>Linear Time complexity</vt:lpstr>
      <vt:lpstr>Single Loop Example</vt:lpstr>
      <vt:lpstr>Nested Loop Example – different n , m</vt:lpstr>
      <vt:lpstr>Quadratic Time Complexity</vt:lpstr>
      <vt:lpstr>Nested Loop – dependent loop</vt:lpstr>
      <vt:lpstr>Quadratic Example</vt:lpstr>
      <vt:lpstr>Cubic Complexity</vt:lpstr>
      <vt:lpstr>Cubic – 3 loop structure</vt:lpstr>
      <vt:lpstr>Logarithmic Complexity  - i^2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&amp; Time Complexity</dc:title>
  <dc:creator>Mehak</dc:creator>
  <cp:lastModifiedBy>Mehak</cp:lastModifiedBy>
  <cp:revision>25</cp:revision>
  <dcterms:created xsi:type="dcterms:W3CDTF">2022-07-04T10:00:01Z</dcterms:created>
  <dcterms:modified xsi:type="dcterms:W3CDTF">2022-07-05T07:46:37Z</dcterms:modified>
</cp:coreProperties>
</file>