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29"/>
  </p:notesMasterIdLst>
  <p:handoutMasterIdLst>
    <p:handoutMasterId r:id="rId30"/>
  </p:handoutMasterIdLst>
  <p:sldIdLst>
    <p:sldId id="264" r:id="rId5"/>
    <p:sldId id="258" r:id="rId6"/>
    <p:sldId id="265" r:id="rId7"/>
    <p:sldId id="301" r:id="rId8"/>
    <p:sldId id="314" r:id="rId9"/>
    <p:sldId id="302" r:id="rId10"/>
    <p:sldId id="266" r:id="rId11"/>
    <p:sldId id="304" r:id="rId12"/>
    <p:sldId id="305" r:id="rId13"/>
    <p:sldId id="268" r:id="rId14"/>
    <p:sldId id="308" r:id="rId15"/>
    <p:sldId id="269" r:id="rId16"/>
    <p:sldId id="315" r:id="rId17"/>
    <p:sldId id="309" r:id="rId18"/>
    <p:sldId id="316" r:id="rId19"/>
    <p:sldId id="310" r:id="rId20"/>
    <p:sldId id="271" r:id="rId21"/>
    <p:sldId id="317" r:id="rId22"/>
    <p:sldId id="318" r:id="rId23"/>
    <p:sldId id="272" r:id="rId24"/>
    <p:sldId id="311" r:id="rId25"/>
    <p:sldId id="319" r:id="rId26"/>
    <p:sldId id="312" r:id="rId27"/>
    <p:sldId id="32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8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1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8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0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5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_Worksheet1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Worksheet2.xls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26272" y="3489512"/>
            <a:ext cx="10113645" cy="82296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Lecture </a:t>
            </a:r>
            <a:r>
              <a:rPr lang="en-US" sz="6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96696" y="5983404"/>
            <a:ext cx="10113264" cy="594360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Instructor: Mehak Riaz Khan</a:t>
            </a:r>
          </a:p>
          <a:p>
            <a:r>
              <a:rPr lang="en-US" sz="2800" dirty="0" smtClean="0"/>
              <a:t>Email: Mehak.riaz@kiet.edu.pk</a:t>
            </a:r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279107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Design and Analysis of Algorithms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155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Growth Rates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91779" cy="40233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  <a:ea typeface="ＭＳ Ｐゴシック" panose="020B0600070205080204" pitchFamily="34" charset="-128"/>
              </a:rPr>
              <a:t>Growth rates of functions: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</a:rPr>
              <a:t>Linear 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 </a:t>
            </a:r>
            <a:r>
              <a:rPr lang="en-US" sz="2400" b="1" i="1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n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</a:rPr>
              <a:t>Quadratic 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 </a:t>
            </a:r>
            <a:r>
              <a:rPr lang="en-US" sz="2400" b="1" i="1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sz="2400" baseline="300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</a:rPr>
              <a:t>Cubic 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 </a:t>
            </a:r>
            <a:r>
              <a:rPr lang="en-US" sz="2400" b="1" i="1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sz="2400" baseline="300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3</a:t>
            </a:r>
          </a:p>
          <a:p>
            <a:pPr lvl="1"/>
            <a:endParaRPr lang="en-US" sz="2400" b="1" baseline="30000" dirty="0">
              <a:solidFill>
                <a:srgbClr val="40458C"/>
              </a:solidFill>
              <a:latin typeface="Rockwell" panose="02060603020205020403" pitchFamily="18" charset="0"/>
              <a:ea typeface="Arial" panose="020B0604020202020204" pitchFamily="34" charset="0"/>
            </a:endParaRPr>
          </a:p>
          <a:p>
            <a:endParaRPr lang="en-US" sz="2800" dirty="0">
              <a:solidFill>
                <a:srgbClr val="40458C"/>
              </a:solidFill>
              <a:latin typeface="Rockwell" panose="02060603020205020403" pitchFamily="18" charset="0"/>
              <a:ea typeface="ＭＳ Ｐゴシック" panose="020B0600070205080204" pitchFamily="34" charset="-128"/>
            </a:endParaRPr>
          </a:p>
          <a:p>
            <a:endParaRPr lang="en-US" sz="2800" dirty="0">
              <a:solidFill>
                <a:srgbClr val="40458C"/>
              </a:solidFill>
              <a:latin typeface="Rockwell" panose="02060603020205020403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7580"/>
              </p:ext>
            </p:extLst>
          </p:nvPr>
        </p:nvGraphicFramePr>
        <p:xfrm>
          <a:off x="5779658" y="1723912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Chart" r:id="rId4" imgW="8467776" imgH="7496280" progId="Excel.Chart.8">
                  <p:embed followColorScheme="full"/>
                </p:oleObj>
              </mc:Choice>
              <mc:Fallback>
                <p:oleObj name="Chart" r:id="rId4" imgW="8467776" imgH="749628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658" y="1723912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6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155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Growth Rates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91779" cy="40233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  <a:ea typeface="ＭＳ Ｐゴシック" panose="020B0600070205080204" pitchFamily="34" charset="-128"/>
              </a:rPr>
              <a:t>The growth rate is not affected by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</a:rPr>
              <a:t>constant factors or 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</a:rPr>
              <a:t>lower-order terms</a:t>
            </a:r>
          </a:p>
          <a:p>
            <a:r>
              <a:rPr lang="en-US" sz="2800" dirty="0">
                <a:latin typeface="Rockwell" panose="02060603020205020403" pitchFamily="18" charset="0"/>
                <a:ea typeface="ＭＳ Ｐゴシック" panose="020B0600070205080204" pitchFamily="34" charset="-128"/>
              </a:rPr>
              <a:t>Examples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en-US" sz="2400" baseline="300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b="1" i="1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sz="2400" b="1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en-US" sz="2400" baseline="300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</a:rPr>
              <a:t>is a linear function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en-US" sz="2400" baseline="300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sz="2400" b="1" i="1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sz="2400" baseline="300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b="1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 10</a:t>
            </a:r>
            <a:r>
              <a:rPr lang="en-US" sz="2400" baseline="300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8</a:t>
            </a:r>
            <a:r>
              <a:rPr lang="en-US" sz="2400" b="1" i="1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Rockwell" panose="02060603020205020403" pitchFamily="18" charset="0"/>
                <a:ea typeface="Arial" panose="020B0604020202020204" pitchFamily="34" charset="0"/>
              </a:rPr>
              <a:t>is a quadratic function</a:t>
            </a:r>
          </a:p>
          <a:p>
            <a:endParaRPr lang="en-US" sz="2800" dirty="0">
              <a:latin typeface="Rockwell" panose="02060603020205020403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553996"/>
              </p:ext>
            </p:extLst>
          </p:nvPr>
        </p:nvGraphicFramePr>
        <p:xfrm>
          <a:off x="5952564" y="1723912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Chart" r:id="rId4" imgW="8086641" imgH="6934140" progId="Excel.Chart.8">
                  <p:embed followColorScheme="full"/>
                </p:oleObj>
              </mc:Choice>
              <mc:Fallback>
                <p:oleObj name="Chart" r:id="rId4" imgW="8086641" imgH="693414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564" y="1723912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0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800" dirty="0">
                <a:latin typeface="Rockwell" panose="02060603020205020403" pitchFamily="18" charset="0"/>
              </a:rPr>
              <a:t>Given functions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2800" dirty="0">
                <a:latin typeface="Rockwell" panose="02060603020205020403" pitchFamily="18" charset="0"/>
              </a:rPr>
              <a:t>and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g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), </a:t>
            </a:r>
            <a:r>
              <a:rPr lang="en-US" sz="2800" dirty="0">
                <a:latin typeface="Rockwell" panose="02060603020205020403" pitchFamily="18" charset="0"/>
              </a:rPr>
              <a:t>we say that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2800" dirty="0">
                <a:latin typeface="Rockwell" panose="02060603020205020403" pitchFamily="18" charset="0"/>
              </a:rPr>
              <a:t>is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O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g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)) </a:t>
            </a:r>
            <a:r>
              <a:rPr lang="en-US" sz="2800" dirty="0">
                <a:latin typeface="Rockwell" panose="02060603020205020403" pitchFamily="18" charset="0"/>
              </a:rPr>
              <a:t>if there are positive constants</a:t>
            </a:r>
            <a:br>
              <a:rPr lang="en-US" sz="2800" dirty="0">
                <a:latin typeface="Rockwell" panose="02060603020205020403" pitchFamily="18" charset="0"/>
              </a:rPr>
            </a:b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c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&gt;0 </a:t>
            </a:r>
            <a:r>
              <a:rPr lang="en-US" sz="2800" dirty="0" smtClean="0">
                <a:latin typeface="Rockwell" panose="02060603020205020403" pitchFamily="18" charset="0"/>
              </a:rPr>
              <a:t>and 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b="1" baseline="-25000" dirty="0" smtClean="0">
                <a:latin typeface="Rockwell" panose="02060603020205020403" pitchFamily="18" charset="0"/>
                <a:sym typeface="Symbol" panose="05050102010706020507" pitchFamily="18" charset="2"/>
              </a:rPr>
              <a:t>0&gt;=1</a:t>
            </a: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such </a:t>
            </a:r>
            <a:r>
              <a:rPr lang="en-US" sz="2800" dirty="0" smtClean="0">
                <a:latin typeface="Rockwell" panose="02060603020205020403" pitchFamily="18" charset="0"/>
              </a:rPr>
              <a:t>that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800" dirty="0">
              <a:latin typeface="Rockwell" panose="02060603020205020403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800" dirty="0" smtClean="0">
                <a:latin typeface="Rockwell" panose="02060603020205020403" pitchFamily="18" charset="0"/>
              </a:rPr>
              <a:t>Formal defining function for big - O</a:t>
            </a:r>
            <a:endParaRPr lang="en-US" sz="2800" dirty="0">
              <a:latin typeface="Rockwell" panose="02060603020205020403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32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	</a:t>
            </a:r>
            <a:r>
              <a:rPr lang="en-US" sz="28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</a:rPr>
              <a:t> 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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</a:rPr>
              <a:t> </a:t>
            </a:r>
            <a:r>
              <a:rPr lang="en-US" sz="28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cg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  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</a:rPr>
              <a:t>for </a:t>
            </a:r>
            <a:r>
              <a:rPr lang="en-US" sz="28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 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</a:t>
            </a:r>
            <a:r>
              <a:rPr lang="en-US" sz="2800" dirty="0">
                <a:solidFill>
                  <a:srgbClr val="CC3300"/>
                </a:solidFill>
                <a:latin typeface="Rockwell" panose="02060603020205020403" pitchFamily="18" charset="0"/>
              </a:rPr>
              <a:t> </a:t>
            </a:r>
            <a:r>
              <a:rPr lang="en-US" sz="2800" b="1" i="1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b="1" baseline="-250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2800" b="1" baseline="-250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 = any constant &gt; 0 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2800" b="1" baseline="-250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Like , 2, 3,4,5 </a:t>
            </a:r>
            <a:r>
              <a:rPr lang="en-US" sz="2800" b="1" baseline="-25000" dirty="0" err="1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etc</a:t>
            </a:r>
            <a:endParaRPr lang="en-US" sz="2800" b="1" baseline="-25000" dirty="0" smtClean="0">
              <a:solidFill>
                <a:srgbClr val="CC3300"/>
              </a:solidFill>
              <a:latin typeface="Rockwell" panose="02060603020205020403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2800" b="1" baseline="-250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 </a:t>
            </a:r>
            <a:r>
              <a:rPr lang="en-US" sz="2800" b="1" baseline="-250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n0 = last point of meeting two function on graph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2800" b="1" baseline="-250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n0= f(n)=g(n) 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2800" b="1" baseline="-250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No&gt;1 </a:t>
            </a:r>
            <a:endParaRPr lang="en-US" sz="2800" b="1" baseline="-25000" dirty="0">
              <a:solidFill>
                <a:srgbClr val="CC3300"/>
              </a:solidFill>
              <a:latin typeface="Rockwell" panose="02060603020205020403" pitchFamily="18" charset="0"/>
              <a:sym typeface="Symbol" panose="05050102010706020507" pitchFamily="18" charset="2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0" y="2742913"/>
            <a:ext cx="4352365" cy="339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8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1&lt;</a:t>
            </a:r>
            <a:r>
              <a:rPr lang="en-US" sz="3200" dirty="0" err="1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logn</a:t>
            </a:r>
            <a:r>
              <a:rPr lang="en-US" sz="32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&lt;n&lt;</a:t>
            </a:r>
            <a:r>
              <a:rPr lang="en-US" sz="3200" dirty="0" err="1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nlogn</a:t>
            </a:r>
            <a:r>
              <a:rPr lang="en-US" sz="32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&lt;n^2&lt;n^3…..&lt;</a:t>
            </a:r>
            <a:r>
              <a:rPr lang="en-US" sz="32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2^n……&lt;</a:t>
            </a:r>
            <a:r>
              <a:rPr lang="en-US" sz="3200" dirty="0" err="1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n^n</a:t>
            </a:r>
            <a:endParaRPr lang="en-US" sz="3200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 lower bound                               upper bound</a:t>
            </a:r>
          </a:p>
          <a:p>
            <a:pPr marL="0" indent="0">
              <a:buNone/>
            </a:pPr>
            <a:r>
              <a:rPr lang="en-US" sz="32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tightly bound</a:t>
            </a:r>
            <a:endParaRPr lang="en-US" sz="3200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F(n)=2n^2+3n+2                          f(n)=O(n) false</a:t>
            </a:r>
          </a:p>
          <a:p>
            <a:pPr marL="0" indent="0">
              <a:buNone/>
            </a:pPr>
            <a:r>
              <a:rPr lang="en-US" sz="32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2n^2+3n+2&lt;=O(n^3)                   f(n)=O(n^2)</a:t>
            </a:r>
          </a:p>
          <a:p>
            <a:pPr marL="0" indent="0">
              <a:buNone/>
            </a:pPr>
            <a:r>
              <a:rPr lang="en-US" sz="32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F(n)=O(2^n)                                    f(n)=O(</a:t>
            </a:r>
            <a:r>
              <a:rPr lang="en-US" sz="3200" dirty="0" err="1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logn</a:t>
            </a:r>
            <a:r>
              <a:rPr lang="en-US" sz="32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) false</a:t>
            </a:r>
            <a:endParaRPr lang="en-US" sz="3200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14048" y="1737360"/>
            <a:ext cx="5230905" cy="8041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1600" y="1791547"/>
            <a:ext cx="4182035" cy="69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155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Big-O Notation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91779" cy="40233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>
                <a:latin typeface="Rockwell" panose="02060603020205020403" pitchFamily="18" charset="0"/>
              </a:rPr>
              <a:t>Given functions 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2400" dirty="0">
                <a:latin typeface="Rockwell" panose="02060603020205020403" pitchFamily="18" charset="0"/>
              </a:rPr>
              <a:t>and 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g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), </a:t>
            </a:r>
            <a:r>
              <a:rPr lang="en-US" sz="2400" dirty="0">
                <a:latin typeface="Rockwell" panose="02060603020205020403" pitchFamily="18" charset="0"/>
              </a:rPr>
              <a:t>we say that 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2400" dirty="0">
                <a:latin typeface="Rockwell" panose="02060603020205020403" pitchFamily="18" charset="0"/>
              </a:rPr>
              <a:t>is 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O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g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)) </a:t>
            </a:r>
            <a:r>
              <a:rPr lang="en-US" sz="2400" dirty="0">
                <a:latin typeface="Rockwell" panose="02060603020205020403" pitchFamily="18" charset="0"/>
              </a:rPr>
              <a:t>if there are positive constants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c</a:t>
            </a:r>
            <a:r>
              <a:rPr lang="en-US" sz="2400" dirty="0">
                <a:latin typeface="Rockwell" panose="02060603020205020403" pitchFamily="18" charset="0"/>
              </a:rPr>
              <a:t> and 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b="1" baseline="-25000" dirty="0">
                <a:latin typeface="Rockwell" panose="02060603020205020403" pitchFamily="18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Rockwell" panose="02060603020205020403" pitchFamily="18" charset="0"/>
              </a:rPr>
              <a:t> such that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28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	</a:t>
            </a:r>
            <a:r>
              <a:rPr lang="en-US" sz="24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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</a:rPr>
              <a:t> </a:t>
            </a:r>
            <a:r>
              <a:rPr lang="en-US" sz="24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cg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  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</a:rPr>
              <a:t>for </a:t>
            </a:r>
            <a:r>
              <a:rPr lang="en-US" sz="24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 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</a:t>
            </a:r>
            <a:r>
              <a:rPr lang="en-US" sz="2400" dirty="0">
                <a:solidFill>
                  <a:srgbClr val="CC3300"/>
                </a:solidFill>
                <a:latin typeface="Rockwell" panose="02060603020205020403" pitchFamily="18" charset="0"/>
              </a:rPr>
              <a:t> </a:t>
            </a:r>
            <a:r>
              <a:rPr lang="en-US" sz="24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b="1" baseline="-25000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>
                <a:latin typeface="Rockwell" panose="02060603020205020403" pitchFamily="18" charset="0"/>
              </a:rPr>
              <a:t>Example: 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2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b="1" dirty="0">
                <a:latin typeface="Rockwell" panose="02060603020205020403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+</a:t>
            </a:r>
            <a:r>
              <a:rPr lang="en-US" sz="2400" b="1" dirty="0">
                <a:latin typeface="Rockwell" panose="02060603020205020403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10 is 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O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2</a:t>
            </a:r>
            <a:r>
              <a:rPr lang="en-US" sz="20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000" b="1" dirty="0">
                <a:latin typeface="Rockwell" panose="02060603020205020403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+</a:t>
            </a:r>
            <a:r>
              <a:rPr lang="en-US" sz="2000" b="1" dirty="0">
                <a:latin typeface="Rockwell" panose="02060603020205020403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10</a:t>
            </a:r>
            <a:r>
              <a:rPr lang="en-US" sz="2000" b="1" i="1" dirty="0">
                <a:latin typeface="Rockwell" panose="02060603020205020403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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b="1" i="1" dirty="0" err="1">
                <a:latin typeface="Rockwell" panose="02060603020205020403" pitchFamily="18" charset="0"/>
                <a:sym typeface="Symbol" panose="05050102010706020507" pitchFamily="18" charset="2"/>
              </a:rPr>
              <a:t>cn</a:t>
            </a:r>
            <a:endParaRPr lang="en-US" sz="2000" b="1" i="1" dirty="0">
              <a:latin typeface="Rockwell" panose="02060603020205020403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000" b="1" i="1" dirty="0">
                <a:latin typeface="Rockwell" panose="02060603020205020403" pitchFamily="18" charset="0"/>
                <a:sym typeface="Symbol" panose="05050102010706020507" pitchFamily="18" charset="2"/>
              </a:rPr>
              <a:t>c</a:t>
            </a: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  2) </a:t>
            </a:r>
            <a:r>
              <a:rPr lang="en-US" sz="2000" b="1" i="1" dirty="0">
                <a:latin typeface="Rockwell" panose="02060603020205020403" pitchFamily="18" charset="0"/>
                <a:sym typeface="Symbol" panose="05050102010706020507" pitchFamily="18" charset="2"/>
              </a:rPr>
              <a:t>n </a:t>
            </a: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 10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 b="1" i="1" dirty="0">
                <a:latin typeface="Rockwell" panose="02060603020205020403" pitchFamily="18" charset="0"/>
                <a:sym typeface="Symbol" panose="05050102010706020507" pitchFamily="18" charset="2"/>
              </a:rPr>
              <a:t>n </a:t>
            </a: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 10/(</a:t>
            </a:r>
            <a:r>
              <a:rPr lang="en-US" sz="2000" b="1" i="1" dirty="0">
                <a:latin typeface="Rockwell" panose="02060603020205020403" pitchFamily="18" charset="0"/>
                <a:sym typeface="Symbol" panose="05050102010706020507" pitchFamily="18" charset="2"/>
              </a:rPr>
              <a:t>c</a:t>
            </a: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  2)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2000" dirty="0">
                <a:latin typeface="Rockwell" panose="02060603020205020403" pitchFamily="18" charset="0"/>
              </a:rPr>
              <a:t>Pick </a:t>
            </a:r>
            <a:r>
              <a:rPr lang="en-US" sz="2000" b="1" i="1" dirty="0">
                <a:latin typeface="Rockwell" panose="02060603020205020403" pitchFamily="18" charset="0"/>
                <a:sym typeface="Symbol" panose="05050102010706020507" pitchFamily="18" charset="2"/>
              </a:rPr>
              <a:t>c </a:t>
            </a: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= 3 </a:t>
            </a:r>
            <a:r>
              <a:rPr lang="en-US" sz="2000" dirty="0">
                <a:latin typeface="Rockwell" panose="02060603020205020403" pitchFamily="18" charset="0"/>
              </a:rPr>
              <a:t>and </a:t>
            </a:r>
            <a:r>
              <a:rPr lang="en-US" sz="20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000" b="1" baseline="-25000" dirty="0">
                <a:latin typeface="Rockwell" panose="02060603020205020403" pitchFamily="18" charset="0"/>
                <a:sym typeface="Symbol" panose="05050102010706020507" pitchFamily="18" charset="2"/>
              </a:rPr>
              <a:t>0 </a:t>
            </a:r>
            <a:r>
              <a:rPr lang="en-US" sz="2000" dirty="0">
                <a:latin typeface="Rockwell" panose="02060603020205020403" pitchFamily="18" charset="0"/>
                <a:sym typeface="Symbol" panose="05050102010706020507" pitchFamily="18" charset="2"/>
              </a:rPr>
              <a:t>= 10</a:t>
            </a:r>
            <a:endParaRPr lang="en-US" sz="2000" dirty="0">
              <a:latin typeface="Rockwell" panose="02060603020205020403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dirty="0">
              <a:solidFill>
                <a:srgbClr val="40458C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39045"/>
              </p:ext>
            </p:extLst>
          </p:nvPr>
        </p:nvGraphicFramePr>
        <p:xfrm>
          <a:off x="6382871" y="2010802"/>
          <a:ext cx="4792931" cy="385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3" imgW="4255377" imgH="3426249" progId="Excel.Chart.8">
                  <p:embed/>
                </p:oleObj>
              </mc:Choice>
              <mc:Fallback>
                <p:oleObj r:id="rId3" imgW="4255377" imgH="34262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871" y="2010802"/>
                        <a:ext cx="4792931" cy="3858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57" y="523779"/>
            <a:ext cx="10058400" cy="553291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fn</a:t>
            </a:r>
            <a:r>
              <a:rPr lang="en-US" dirty="0" smtClean="0">
                <a:latin typeface="Rockwell" panose="02060603020205020403" pitchFamily="18" charset="0"/>
              </a:rPr>
              <a:t>=2n+10</a:t>
            </a:r>
          </a:p>
          <a:p>
            <a:pPr marL="0" indent="0">
              <a:buNone/>
            </a:pPr>
            <a:r>
              <a:rPr lang="en-US" dirty="0" smtClean="0">
                <a:latin typeface="Rockwell" panose="02060603020205020403" pitchFamily="18" charset="0"/>
              </a:rPr>
              <a:t> f(n)=O(n)</a:t>
            </a:r>
          </a:p>
          <a:p>
            <a:pPr marL="0" indent="0">
              <a:buNone/>
            </a:pPr>
            <a:r>
              <a:rPr lang="en-US" dirty="0" smtClean="0">
                <a:latin typeface="Rockwell" panose="02060603020205020403" pitchFamily="18" charset="0"/>
              </a:rPr>
              <a:t> g(n)=n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 f(n)&lt;=Cg(n)   c&gt;0   no&gt;=1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  n=2  c=5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  2(2)+10=14       &gt;      5(2)=10</a:t>
            </a:r>
          </a:p>
          <a:p>
            <a:pPr marL="0" indent="0">
              <a:buNone/>
            </a:pPr>
            <a:endParaRPr lang="en-US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  n=5   c=5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  20                      &lt;      25</a:t>
            </a:r>
          </a:p>
          <a:p>
            <a:pPr marL="0" indent="0">
              <a:buNone/>
            </a:pPr>
            <a:r>
              <a:rPr lang="en-US" dirty="0" smtClean="0">
                <a:latin typeface="Rockwell" panose="02060603020205020403" pitchFamily="18" charset="0"/>
              </a:rPr>
              <a:t>Didn’t get c0= f(n)=g(n) , meet point.</a:t>
            </a:r>
          </a:p>
          <a:p>
            <a:pPr marL="0" indent="0">
              <a:buNone/>
            </a:pPr>
            <a:endParaRPr lang="en-US" dirty="0" smtClean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anose="02060603020205020403" pitchFamily="18" charset="0"/>
              </a:rPr>
              <a:t>C=3   n=10</a:t>
            </a:r>
          </a:p>
          <a:p>
            <a:pPr marL="0" indent="0">
              <a:buNone/>
            </a:pPr>
            <a:r>
              <a:rPr lang="en-US" dirty="0" smtClean="0">
                <a:latin typeface="Rockwell" panose="02060603020205020403" pitchFamily="18" charset="0"/>
              </a:rPr>
              <a:t>2(10)+10                       3(10)</a:t>
            </a:r>
          </a:p>
          <a:p>
            <a:pPr marL="457200" indent="-457200">
              <a:buAutoNum type="arabicPlain" startAt="30"/>
            </a:pPr>
            <a:r>
              <a:rPr lang="en-US" b="1" dirty="0" smtClean="0">
                <a:latin typeface="Rockwell" panose="02060603020205020403" pitchFamily="18" charset="0"/>
              </a:rPr>
              <a:t>=              30 &lt;- intersect</a:t>
            </a:r>
          </a:p>
          <a:p>
            <a:pPr marL="0" indent="0">
              <a:buNone/>
            </a:pPr>
            <a:r>
              <a:rPr lang="en-US" b="1" dirty="0" smtClean="0">
                <a:latin typeface="Rockwell" panose="02060603020205020403" pitchFamily="18" charset="0"/>
              </a:rPr>
              <a:t>Now , from this point , g(n) always greater.</a:t>
            </a:r>
          </a:p>
          <a:p>
            <a:pPr marL="0" indent="0">
              <a:buNone/>
            </a:pP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155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Big-O Notation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91779" cy="40233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800" dirty="0">
                <a:latin typeface="Rockwell" panose="02060603020205020403" pitchFamily="18" charset="0"/>
              </a:rPr>
              <a:t>Example: the function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baseline="30000" dirty="0">
                <a:latin typeface="Rockwell" panose="02060603020205020403" pitchFamily="18" charset="0"/>
                <a:sym typeface="Symbol" panose="05050102010706020507" pitchFamily="18" charset="2"/>
              </a:rPr>
              <a:t>2</a:t>
            </a:r>
            <a:r>
              <a:rPr lang="en-US" sz="2800" b="1" dirty="0">
                <a:latin typeface="Rockwell" panose="02060603020205020403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is not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O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400" baseline="30000" dirty="0">
                <a:latin typeface="Rockwell" panose="02060603020205020403" pitchFamily="18" charset="0"/>
                <a:sym typeface="Symbol" panose="05050102010706020507" pitchFamily="18" charset="2"/>
              </a:rPr>
              <a:t>2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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b="1" i="1" dirty="0" err="1">
                <a:latin typeface="Rockwell" panose="02060603020205020403" pitchFamily="18" charset="0"/>
                <a:sym typeface="Symbol" panose="05050102010706020507" pitchFamily="18" charset="2"/>
              </a:rPr>
              <a:t>cn</a:t>
            </a:r>
            <a:endParaRPr lang="en-US" sz="2400" b="1" i="1" dirty="0">
              <a:latin typeface="Rockwell" panose="02060603020205020403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n </a:t>
            </a:r>
            <a:r>
              <a:rPr lang="en-US" sz="2400" dirty="0">
                <a:latin typeface="Rockwell" panose="02060603020205020403" pitchFamily="18" charset="0"/>
                <a:sym typeface="Symbol" panose="05050102010706020507" pitchFamily="18" charset="2"/>
              </a:rPr>
              <a:t>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c</a:t>
            </a:r>
            <a:endParaRPr lang="en-US" sz="2400" dirty="0">
              <a:latin typeface="Rockwell" panose="02060603020205020403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2400" dirty="0">
                <a:latin typeface="Rockwell" panose="02060603020205020403" pitchFamily="18" charset="0"/>
              </a:rPr>
              <a:t>The above inequality cannot be satisfied since </a:t>
            </a:r>
            <a:r>
              <a:rPr lang="en-US" sz="2400" b="1" i="1" dirty="0">
                <a:latin typeface="Rockwell" panose="02060603020205020403" pitchFamily="18" charset="0"/>
                <a:sym typeface="Symbol" panose="05050102010706020507" pitchFamily="18" charset="2"/>
              </a:rPr>
              <a:t>c</a:t>
            </a:r>
            <a:r>
              <a:rPr lang="en-US" sz="2400" dirty="0">
                <a:latin typeface="Rockwell" panose="02060603020205020403" pitchFamily="18" charset="0"/>
              </a:rPr>
              <a:t> must be a constant 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600" dirty="0">
              <a:latin typeface="Rockwell" panose="02060603020205020403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513790"/>
              </p:ext>
            </p:extLst>
          </p:nvPr>
        </p:nvGraphicFramePr>
        <p:xfrm>
          <a:off x="6002655" y="1845734"/>
          <a:ext cx="5153025" cy="431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r:id="rId3" imgW="5151566" imgH="4615072" progId="Excel.Chart.8">
                  <p:embed/>
                </p:oleObj>
              </mc:Choice>
              <mc:Fallback>
                <p:oleObj r:id="rId3" imgW="5151566" imgH="461507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655" y="1845734"/>
                        <a:ext cx="5153025" cy="4313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9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Example (O)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10058400" cy="44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987"/>
            <a:ext cx="11155680" cy="5751107"/>
          </a:xfrm>
        </p:spPr>
        <p:txBody>
          <a:bodyPr>
            <a:noAutofit/>
          </a:bodyPr>
          <a:lstStyle/>
          <a:p>
            <a:r>
              <a:rPr lang="en-US" sz="2400" dirty="0" smtClean="0"/>
              <a:t>F(n)=2n^2+3n+4    g(n)=n^2</a:t>
            </a:r>
            <a:endParaRPr lang="en-US" sz="2400" dirty="0"/>
          </a:p>
          <a:p>
            <a:r>
              <a:rPr lang="en-US" sz="2400" dirty="0" smtClean="0"/>
              <a:t>F(n)=O(g(n)) ---- false</a:t>
            </a:r>
          </a:p>
          <a:p>
            <a:r>
              <a:rPr lang="en-US" sz="2400" dirty="0" smtClean="0"/>
              <a:t>N=2 c=3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2(4)+6+4=3(4)</a:t>
            </a:r>
          </a:p>
          <a:p>
            <a:r>
              <a:rPr lang="en-US" sz="2400" b="1" dirty="0" smtClean="0"/>
              <a:t>18=12</a:t>
            </a:r>
          </a:p>
          <a:p>
            <a:r>
              <a:rPr lang="en-US" sz="2400" dirty="0" smtClean="0"/>
              <a:t>N=6 , c=3</a:t>
            </a:r>
          </a:p>
          <a:p>
            <a:r>
              <a:rPr lang="en-US" sz="2400" dirty="0" smtClean="0"/>
              <a:t>2(36)+3(6)+4=3(36)</a:t>
            </a:r>
          </a:p>
          <a:p>
            <a:r>
              <a:rPr lang="en-US" sz="2400" b="1" dirty="0" smtClean="0"/>
              <a:t>94 =108</a:t>
            </a:r>
          </a:p>
          <a:p>
            <a:endParaRPr lang="en-US" sz="2400" dirty="0"/>
          </a:p>
          <a:p>
            <a:r>
              <a:rPr lang="en-US" sz="2400" dirty="0" smtClean="0"/>
              <a:t>N=4  c=3</a:t>
            </a:r>
          </a:p>
          <a:p>
            <a:r>
              <a:rPr lang="en-US" sz="2400" dirty="0" smtClean="0"/>
              <a:t>2(16)+3(4)+4             3(16)</a:t>
            </a:r>
          </a:p>
          <a:p>
            <a:r>
              <a:rPr lang="en-US" sz="2400" b="1" dirty="0" smtClean="0"/>
              <a:t>48                                  48 </a:t>
            </a:r>
          </a:p>
          <a:p>
            <a:r>
              <a:rPr lang="en-US" sz="2400" b="1" dirty="0" smtClean="0"/>
              <a:t>N=5 , c=3</a:t>
            </a:r>
          </a:p>
          <a:p>
            <a:r>
              <a:rPr lang="en-US" sz="2400" b="1" dirty="0" smtClean="0"/>
              <a:t>2(5)+3(5)+4    3(25) </a:t>
            </a:r>
          </a:p>
          <a:p>
            <a:r>
              <a:rPr lang="en-US" sz="2400" b="1" dirty="0"/>
              <a:t>?</a:t>
            </a:r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2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517" y="523581"/>
            <a:ext cx="6936059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f(n)= 2n+3</a:t>
            </a:r>
          </a:p>
          <a:p>
            <a:r>
              <a:rPr lang="en-US" sz="2400" dirty="0" smtClean="0"/>
              <a:t>G(n)= n</a:t>
            </a:r>
          </a:p>
          <a:p>
            <a:r>
              <a:rPr lang="en-US" sz="2400" dirty="0" err="1" smtClean="0"/>
              <a:t>Fn</a:t>
            </a:r>
            <a:r>
              <a:rPr lang="en-US" sz="2400" dirty="0" smtClean="0"/>
              <a:t>=O(</a:t>
            </a:r>
            <a:r>
              <a:rPr lang="en-US" sz="2400" dirty="0" err="1" smtClean="0"/>
              <a:t>gn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True , false &amp; intersect on which values ?</a:t>
            </a:r>
          </a:p>
          <a:p>
            <a:endParaRPr lang="en-US" sz="2400" dirty="0"/>
          </a:p>
          <a:p>
            <a:r>
              <a:rPr lang="en-US" sz="2400" dirty="0" smtClean="0"/>
              <a:t>C=?   n=?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5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Classes of Time Functions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O(1)        ------------------ Constant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O(</a:t>
            </a:r>
            <a:r>
              <a:rPr lang="en-US" sz="2800" dirty="0" err="1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logn</a:t>
            </a: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)  ------------------ Logarithmic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O(n)        ------------------ Linear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O(n^2)    ------------------ Quadratic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O(n^3)    ------------------ Cubic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O(2^n)    ------------------ Exponential</a:t>
            </a:r>
            <a:endParaRPr lang="en-US" sz="2800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1&lt;</a:t>
            </a:r>
            <a:r>
              <a:rPr lang="en-US" sz="2800" dirty="0" err="1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logn</a:t>
            </a: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&lt;n&lt;</a:t>
            </a:r>
            <a:r>
              <a:rPr lang="en-US" sz="2800" dirty="0" err="1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nlogn</a:t>
            </a:r>
            <a:r>
              <a:rPr lang="en-US" sz="2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&lt;n^2&lt;n^3&lt;2^n……&lt;</a:t>
            </a:r>
            <a:r>
              <a:rPr lang="en-US" sz="2800" dirty="0" err="1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n^n</a:t>
            </a:r>
            <a:endParaRPr lang="en-US" sz="2800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Big-O and Growth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58400" cy="44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6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Omega-</a:t>
            </a:r>
            <a:r>
              <a:rPr lang="en-US" sz="4400" dirty="0" smtClean="0">
                <a:latin typeface="Rockwell" panose="02060603020205020403" pitchFamily="18" charset="0"/>
                <a:sym typeface="Symbol" panose="05050102010706020507" pitchFamily="18" charset="2"/>
              </a:rPr>
              <a:t></a:t>
            </a:r>
            <a:r>
              <a:rPr lang="en-US" sz="4400" dirty="0" smtClean="0">
                <a:latin typeface="Rockwell" panose="02060603020205020403" pitchFamily="18" charset="0"/>
              </a:rPr>
              <a:t> Notation – Best case - lower bound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800" dirty="0">
                <a:latin typeface="Rockwell" panose="02060603020205020403" pitchFamily="18" charset="0"/>
              </a:rPr>
              <a:t>Given functions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2800" dirty="0">
                <a:latin typeface="Rockwell" panose="02060603020205020403" pitchFamily="18" charset="0"/>
              </a:rPr>
              <a:t>and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g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), </a:t>
            </a:r>
            <a:r>
              <a:rPr lang="en-US" sz="2800" dirty="0">
                <a:latin typeface="Rockwell" panose="02060603020205020403" pitchFamily="18" charset="0"/>
              </a:rPr>
              <a:t>we say that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2800" dirty="0">
                <a:latin typeface="Rockwell" panose="02060603020205020403" pitchFamily="18" charset="0"/>
              </a:rPr>
              <a:t>is 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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g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)) </a:t>
            </a:r>
            <a:r>
              <a:rPr lang="en-US" sz="2800" dirty="0">
                <a:latin typeface="Rockwell" panose="02060603020205020403" pitchFamily="18" charset="0"/>
              </a:rPr>
              <a:t>if there are positive constants</a:t>
            </a:r>
            <a:br>
              <a:rPr lang="en-US" sz="2800" dirty="0">
                <a:latin typeface="Rockwell" panose="02060603020205020403" pitchFamily="18" charset="0"/>
              </a:rPr>
            </a:b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c</a:t>
            </a:r>
            <a:r>
              <a:rPr lang="en-US" sz="2800" dirty="0">
                <a:latin typeface="Rockwell" panose="02060603020205020403" pitchFamily="18" charset="0"/>
              </a:rPr>
              <a:t> and </a:t>
            </a:r>
            <a:r>
              <a:rPr lang="en-US" sz="2800" b="1" i="1" dirty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b="1" baseline="-25000" dirty="0">
                <a:latin typeface="Rockwell" panose="02060603020205020403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Rockwell" panose="02060603020205020403" pitchFamily="18" charset="0"/>
              </a:rPr>
              <a:t> such that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3200" b="1" i="1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	</a:t>
            </a:r>
            <a:r>
              <a:rPr lang="en-US" sz="2800" b="1" i="1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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</a:rPr>
              <a:t> </a:t>
            </a:r>
            <a:r>
              <a:rPr lang="en-US" sz="2800" b="1" i="1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cg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  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</a:rPr>
              <a:t>for </a:t>
            </a:r>
            <a:r>
              <a:rPr lang="en-US" sz="2800" b="1" i="1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 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</a:t>
            </a:r>
            <a:r>
              <a:rPr lang="en-US" sz="2800" dirty="0" smtClean="0">
                <a:solidFill>
                  <a:srgbClr val="CC3300"/>
                </a:solidFill>
                <a:latin typeface="Rockwell" panose="02060603020205020403" pitchFamily="18" charset="0"/>
              </a:rPr>
              <a:t> </a:t>
            </a:r>
            <a:r>
              <a:rPr lang="en-US" sz="2800" b="1" i="1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b="1" baseline="-25000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0</a:t>
            </a:r>
            <a:endParaRPr lang="en-US" sz="2800" b="1" baseline="-25000" dirty="0">
              <a:solidFill>
                <a:srgbClr val="CC3300"/>
              </a:solidFill>
              <a:latin typeface="Rockwell" panose="02060603020205020403" pitchFamily="18" charset="0"/>
              <a:sym typeface="Symbol" panose="05050102010706020507" pitchFamily="18" charset="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88" y="2720788"/>
            <a:ext cx="350678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7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Fn</a:t>
            </a:r>
            <a:r>
              <a:rPr lang="en-US" dirty="0" smtClean="0"/>
              <a:t>=2n+5</a:t>
            </a:r>
          </a:p>
          <a:p>
            <a:r>
              <a:rPr lang="en-US" dirty="0" err="1" smtClean="0"/>
              <a:t>Gn</a:t>
            </a:r>
            <a:r>
              <a:rPr lang="en-US" dirty="0" smtClean="0"/>
              <a:t>=n^2+7n+6</a:t>
            </a:r>
          </a:p>
          <a:p>
            <a:endParaRPr lang="en-US" dirty="0"/>
          </a:p>
          <a:p>
            <a:r>
              <a:rPr lang="en-US" dirty="0" smtClean="0"/>
              <a:t>F(n)=</a:t>
            </a:r>
            <a:r>
              <a:rPr lang="en-US" dirty="0" smtClean="0">
                <a:sym typeface="Symbol" panose="05050102010706020507" pitchFamily="18" charset="2"/>
              </a:rPr>
              <a:t>(</a:t>
            </a:r>
            <a:r>
              <a:rPr lang="en-US" dirty="0" err="1" smtClean="0">
                <a:sym typeface="Symbol" panose="05050102010706020507" pitchFamily="18" charset="2"/>
              </a:rPr>
              <a:t>gn</a:t>
            </a:r>
            <a:r>
              <a:rPr lang="en-US" dirty="0" smtClean="0">
                <a:sym typeface="Symbol" panose="05050102010706020507" pitchFamily="18" charset="2"/>
              </a:rPr>
              <a:t>)  ----FALSE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Gn</a:t>
            </a:r>
            <a:r>
              <a:rPr lang="en-US" dirty="0" smtClean="0">
                <a:sym typeface="Symbol" panose="05050102010706020507" pitchFamily="18" charset="2"/>
              </a:rPr>
              <a:t>=O(</a:t>
            </a:r>
            <a:r>
              <a:rPr lang="en-US" dirty="0" err="1" smtClean="0">
                <a:sym typeface="Symbol" panose="05050102010706020507" pitchFamily="18" charset="2"/>
              </a:rPr>
              <a:t>fn</a:t>
            </a:r>
            <a:r>
              <a:rPr lang="en-US" dirty="0" smtClean="0">
                <a:sym typeface="Symbol" panose="05050102010706020507" pitchFamily="18" charset="2"/>
              </a:rPr>
              <a:t>)     ----False</a:t>
            </a:r>
          </a:p>
          <a:p>
            <a:r>
              <a:rPr lang="en-US" b="1" dirty="0" err="1" smtClean="0">
                <a:sym typeface="Symbol" panose="05050102010706020507" pitchFamily="18" charset="2"/>
              </a:rPr>
              <a:t>Gn</a:t>
            </a:r>
            <a:r>
              <a:rPr lang="en-US" b="1" dirty="0" smtClean="0">
                <a:sym typeface="Symbol" panose="05050102010706020507" pitchFamily="18" charset="2"/>
              </a:rPr>
              <a:t>=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(</a:t>
            </a:r>
            <a:r>
              <a:rPr lang="en-US" b="1" dirty="0" err="1" smtClean="0">
                <a:sym typeface="Symbol" panose="05050102010706020507" pitchFamily="18" charset="2"/>
              </a:rPr>
              <a:t>fn</a:t>
            </a:r>
            <a:r>
              <a:rPr lang="en-US" b="1" dirty="0" smtClean="0">
                <a:sym typeface="Symbol" panose="05050102010706020507" pitchFamily="18" charset="2"/>
              </a:rPr>
              <a:t>)  -----true</a:t>
            </a:r>
            <a:endParaRPr lang="en-US" b="1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Fn</a:t>
            </a:r>
            <a:r>
              <a:rPr lang="en-US" dirty="0" smtClean="0">
                <a:sym typeface="Symbol" panose="05050102010706020507" pitchFamily="18" charset="2"/>
              </a:rPr>
              <a:t>=2n^2+3n+1             </a:t>
            </a:r>
            <a:r>
              <a:rPr lang="en-US" dirty="0" err="1" smtClean="0">
                <a:sym typeface="Symbol" panose="05050102010706020507" pitchFamily="18" charset="2"/>
              </a:rPr>
              <a:t>gn</a:t>
            </a:r>
            <a:r>
              <a:rPr lang="en-US" dirty="0" smtClean="0">
                <a:sym typeface="Symbol" panose="05050102010706020507" pitchFamily="18" charset="2"/>
              </a:rPr>
              <a:t>=n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Fn</a:t>
            </a:r>
            <a:r>
              <a:rPr lang="en-US" dirty="0" smtClean="0">
                <a:sym typeface="Symbol" panose="05050102010706020507" pitchFamily="18" charset="2"/>
              </a:rPr>
              <a:t>=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(</a:t>
            </a:r>
            <a:r>
              <a:rPr lang="en-US" dirty="0" err="1" smtClean="0">
                <a:sym typeface="Symbol" panose="05050102010706020507" pitchFamily="18" charset="2"/>
              </a:rPr>
              <a:t>gn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4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Theta-</a:t>
            </a:r>
            <a:r>
              <a:rPr lang="en-US" sz="4400" dirty="0" smtClean="0">
                <a:latin typeface="Rockwell" panose="02060603020205020403" pitchFamily="18" charset="0"/>
                <a:sym typeface="Symbol" panose="05050102010706020507" pitchFamily="18" charset="2"/>
              </a:rPr>
              <a:t></a:t>
            </a:r>
            <a:r>
              <a:rPr lang="en-US" sz="4400" dirty="0" smtClean="0">
                <a:latin typeface="Rockwell" panose="02060603020205020403" pitchFamily="18" charset="0"/>
              </a:rPr>
              <a:t> Notation – average – tightly bound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800" dirty="0" smtClean="0">
                <a:latin typeface="Rockwell" panose="02060603020205020403" pitchFamily="18" charset="0"/>
              </a:rPr>
              <a:t>Given functions 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2800" dirty="0" smtClean="0">
                <a:latin typeface="Rockwell" panose="02060603020205020403" pitchFamily="18" charset="0"/>
              </a:rPr>
              <a:t>and 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g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), </a:t>
            </a:r>
            <a:r>
              <a:rPr lang="en-US" sz="2800" dirty="0" smtClean="0">
                <a:latin typeface="Rockwell" panose="02060603020205020403" pitchFamily="18" charset="0"/>
              </a:rPr>
              <a:t>we say that 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2800" dirty="0" smtClean="0">
                <a:latin typeface="Rockwell" panose="02060603020205020403" pitchFamily="18" charset="0"/>
              </a:rPr>
              <a:t>is </a:t>
            </a:r>
            <a:r>
              <a:rPr lang="en-US" sz="2800" dirty="0">
                <a:latin typeface="Rockwell" panose="02060603020205020403" pitchFamily="18" charset="0"/>
                <a:sym typeface="Symbol" panose="05050102010706020507" pitchFamily="18" charset="2"/>
              </a:rPr>
              <a:t>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g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Rockwell" panose="02060603020205020403" pitchFamily="18" charset="0"/>
                <a:sym typeface="Symbol" panose="05050102010706020507" pitchFamily="18" charset="2"/>
              </a:rPr>
              <a:t>)) </a:t>
            </a:r>
            <a:r>
              <a:rPr lang="en-US" sz="2800" dirty="0" smtClean="0">
                <a:latin typeface="Rockwell" panose="02060603020205020403" pitchFamily="18" charset="0"/>
              </a:rPr>
              <a:t>if there are positive constants</a:t>
            </a:r>
            <a:br>
              <a:rPr lang="en-US" sz="2800" dirty="0" smtClean="0">
                <a:latin typeface="Rockwell" panose="02060603020205020403" pitchFamily="18" charset="0"/>
              </a:rPr>
            </a:b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c</a:t>
            </a:r>
            <a:r>
              <a:rPr lang="en-US" sz="2800" dirty="0" smtClean="0">
                <a:latin typeface="Rockwell" panose="02060603020205020403" pitchFamily="18" charset="0"/>
              </a:rPr>
              <a:t> and </a:t>
            </a:r>
            <a:r>
              <a:rPr lang="en-US" sz="2800" b="1" i="1" dirty="0" smtClean="0">
                <a:latin typeface="Rockwell" panose="02060603020205020403" pitchFamily="18" charset="0"/>
                <a:sym typeface="Symbol" panose="05050102010706020507" pitchFamily="18" charset="2"/>
              </a:rPr>
              <a:t>n</a:t>
            </a:r>
            <a:r>
              <a:rPr lang="en-US" sz="2800" b="1" baseline="-25000" dirty="0" smtClean="0">
                <a:latin typeface="Rockwell" panose="02060603020205020403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Rockwell" panose="02060603020205020403" pitchFamily="18" charset="0"/>
              </a:rPr>
              <a:t> such that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3200" b="1" i="1" dirty="0" smtClean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	</a:t>
            </a:r>
            <a:r>
              <a:rPr lang="en-US" sz="2800" b="1" i="1" dirty="0" err="1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c’•g</a:t>
            </a:r>
            <a:r>
              <a:rPr lang="en-US" sz="28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(n)  f(n)  </a:t>
            </a:r>
            <a:r>
              <a:rPr lang="en-US" sz="2800" b="1" i="1" dirty="0" err="1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c’’•g</a:t>
            </a:r>
            <a:r>
              <a:rPr lang="en-US" sz="28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(n) for n  n0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r>
              <a:rPr lang="en-US" sz="2800" b="1" i="1" dirty="0">
                <a:solidFill>
                  <a:srgbClr val="CC33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Asymptotically tight bound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67" y="2590800"/>
            <a:ext cx="3770313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6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927" y="255494"/>
            <a:ext cx="11368144" cy="5653941"/>
          </a:xfrm>
        </p:spPr>
        <p:txBody>
          <a:bodyPr>
            <a:normAutofit/>
          </a:bodyPr>
          <a:lstStyle/>
          <a:p>
            <a:r>
              <a:rPr lang="en-US" dirty="0" err="1" smtClean="0"/>
              <a:t>Fn</a:t>
            </a:r>
            <a:r>
              <a:rPr lang="en-US" dirty="0" smtClean="0"/>
              <a:t>=3n^3 +5n+7</a:t>
            </a:r>
          </a:p>
          <a:p>
            <a:r>
              <a:rPr lang="en-US" dirty="0" err="1" smtClean="0"/>
              <a:t>Gn</a:t>
            </a:r>
            <a:r>
              <a:rPr lang="en-US" dirty="0" smtClean="0"/>
              <a:t>=n^3</a:t>
            </a:r>
            <a:endParaRPr lang="en-US" dirty="0"/>
          </a:p>
          <a:p>
            <a:r>
              <a:rPr lang="en-US" dirty="0" err="1" smtClean="0"/>
              <a:t>Fn</a:t>
            </a:r>
            <a:r>
              <a:rPr lang="en-US" dirty="0" smtClean="0"/>
              <a:t>=O(</a:t>
            </a:r>
            <a:r>
              <a:rPr lang="en-US" dirty="0" err="1" smtClean="0"/>
              <a:t>gn</a:t>
            </a:r>
            <a:r>
              <a:rPr lang="en-US" dirty="0" smtClean="0"/>
              <a:t>)  true</a:t>
            </a:r>
            <a:endParaRPr lang="en-US" dirty="0"/>
          </a:p>
          <a:p>
            <a:r>
              <a:rPr lang="en-US" dirty="0" err="1" smtClean="0"/>
              <a:t>Fn</a:t>
            </a:r>
            <a:r>
              <a:rPr lang="en-US" dirty="0" smtClean="0"/>
              <a:t>=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(</a:t>
            </a:r>
            <a:r>
              <a:rPr lang="en-US" dirty="0" err="1" smtClean="0">
                <a:sym typeface="Symbol" panose="05050102010706020507" pitchFamily="18" charset="2"/>
              </a:rPr>
              <a:t>gn</a:t>
            </a:r>
            <a:r>
              <a:rPr lang="en-US" dirty="0" smtClean="0">
                <a:sym typeface="Symbol" panose="05050102010706020507" pitchFamily="18" charset="2"/>
              </a:rPr>
              <a:t>)   true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F(n) and g(n) is same n^3 -&gt; Omega (tightly bound)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Fn</a:t>
            </a:r>
            <a:r>
              <a:rPr lang="en-US" dirty="0" smtClean="0">
                <a:sym typeface="Symbol" panose="05050102010706020507" pitchFamily="18" charset="2"/>
              </a:rPr>
              <a:t>=(</a:t>
            </a:r>
            <a:r>
              <a:rPr lang="en-US" dirty="0" err="1" smtClean="0">
                <a:sym typeface="Symbol" panose="05050102010706020507" pitchFamily="18" charset="2"/>
              </a:rPr>
              <a:t>gn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Fn</a:t>
            </a:r>
            <a:r>
              <a:rPr lang="en-US" dirty="0" smtClean="0">
                <a:sym typeface="Symbol" panose="05050102010706020507" pitchFamily="18" charset="2"/>
              </a:rPr>
              <a:t>=2n^2+3n+4     </a:t>
            </a:r>
            <a:r>
              <a:rPr lang="en-US" dirty="0" err="1" smtClean="0">
                <a:sym typeface="Symbol" panose="05050102010706020507" pitchFamily="18" charset="2"/>
              </a:rPr>
              <a:t>gn</a:t>
            </a:r>
            <a:r>
              <a:rPr lang="en-US" dirty="0" smtClean="0">
                <a:sym typeface="Symbol" panose="05050102010706020507" pitchFamily="18" charset="2"/>
              </a:rPr>
              <a:t>= n^2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C1n^2&lt;= 2n^2+3n+4&lt;=c2n^2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N=5   C1=2   c2=7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2(25)&lt;= 2(25)+15+4 &lt;=7(25)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50 &lt;=69&lt;=175 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4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Classes of Function Comparison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354513"/>
            <a:ext cx="812165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t="28583" r="-554" b="2721"/>
          <a:stretch/>
        </p:blipFill>
        <p:spPr bwMode="auto">
          <a:xfrm>
            <a:off x="1097280" y="1912171"/>
            <a:ext cx="7277100" cy="203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15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Different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 descr="Tbl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34" y="1845734"/>
            <a:ext cx="9945445" cy="321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197206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n^2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Exact Analysis is hard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/>
          <a:stretch/>
        </p:blipFill>
        <p:spPr bwMode="auto">
          <a:xfrm>
            <a:off x="1097280" y="1862668"/>
            <a:ext cx="10058400" cy="412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8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Asymptotic Efficiency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Rockwell" panose="02060603020205020403" pitchFamily="18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Rockwell" panose="02060603020205020403" pitchFamily="18" charset="0"/>
                <a:ea typeface="ＭＳ Ｐゴシック" panose="020B0600070205080204" pitchFamily="34" charset="-128"/>
              </a:rPr>
              <a:t>We </a:t>
            </a:r>
            <a:r>
              <a:rPr lang="en-US" sz="3200" dirty="0">
                <a:latin typeface="Rockwell" panose="02060603020205020403" pitchFamily="18" charset="0"/>
                <a:ea typeface="ＭＳ Ｐゴシック" panose="020B0600070205080204" pitchFamily="34" charset="-128"/>
              </a:rPr>
              <a:t>only look at input sizes large enough to make the order of growth of the running time relevant.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Asymptote Why?</a:t>
            </a:r>
            <a:r>
              <a:rPr lang="en-US" sz="4400" dirty="0">
                <a:latin typeface="Rockwell" panose="02060603020205020403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Rockwell" panose="02060603020205020403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584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Comparison of Two Functions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81750" y="1806388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3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100n</a:t>
            </a:r>
            <a:r>
              <a:rPr lang="en-US" sz="3600" b="1" baseline="30000" dirty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+ 1000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74055" y="1817819"/>
            <a:ext cx="704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</a:rPr>
              <a:t>vs.</a:t>
            </a:r>
          </a:p>
        </p:txBody>
      </p:sp>
      <p:pic>
        <p:nvPicPr>
          <p:cNvPr id="9" name="Picture 6" descr="F:\cse326\images\race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54" y="2349924"/>
            <a:ext cx="428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F:\cse326\images\race1.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425700"/>
            <a:ext cx="428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37192" y="1817819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en-US" sz="3600" b="1" baseline="30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</a:rPr>
              <a:t> + 2n</a:t>
            </a:r>
            <a:r>
              <a:rPr lang="en-US" sz="3600" b="1" baseline="30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587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Courier New</vt:lpstr>
      <vt:lpstr>Rockwell</vt:lpstr>
      <vt:lpstr>Symbol</vt:lpstr>
      <vt:lpstr>Tahoma</vt:lpstr>
      <vt:lpstr>Times New Roman</vt:lpstr>
      <vt:lpstr>Wingdings</vt:lpstr>
      <vt:lpstr>Retrospect</vt:lpstr>
      <vt:lpstr>Chart</vt:lpstr>
      <vt:lpstr>Microsoft Excel Chart</vt:lpstr>
      <vt:lpstr>PowerPoint Presentation</vt:lpstr>
      <vt:lpstr>Classes of Time Functions</vt:lpstr>
      <vt:lpstr>Classes of Function Comparison</vt:lpstr>
      <vt:lpstr>Different running times</vt:lpstr>
      <vt:lpstr>Comparison Example</vt:lpstr>
      <vt:lpstr>Exact Analysis is hard</vt:lpstr>
      <vt:lpstr>Asymptotic Efficiency </vt:lpstr>
      <vt:lpstr>Asymptote Why? </vt:lpstr>
      <vt:lpstr>Comparison of Two Functions</vt:lpstr>
      <vt:lpstr>Growth Rates</vt:lpstr>
      <vt:lpstr>Growth Rates</vt:lpstr>
      <vt:lpstr>Big-O Notation</vt:lpstr>
      <vt:lpstr>Example </vt:lpstr>
      <vt:lpstr>Big-O Notation</vt:lpstr>
      <vt:lpstr>PowerPoint Presentation</vt:lpstr>
      <vt:lpstr>Big-O Notation</vt:lpstr>
      <vt:lpstr>Example (O)</vt:lpstr>
      <vt:lpstr>PowerPoint Presentation</vt:lpstr>
      <vt:lpstr>PowerPoint Presentation</vt:lpstr>
      <vt:lpstr>Big-O and Growth Rate</vt:lpstr>
      <vt:lpstr>Omega- Notation – Best case - lower bound</vt:lpstr>
      <vt:lpstr>Example</vt:lpstr>
      <vt:lpstr>Theta- Notation – average – tightly bound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2021-01-14T09:40:50Z</dcterms:created>
  <dcterms:modified xsi:type="dcterms:W3CDTF">2022-07-17T07:44:39Z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