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9"/>
  </p:notesMasterIdLst>
  <p:handoutMasterIdLst>
    <p:handoutMasterId r:id="rId20"/>
  </p:handoutMasterIdLst>
  <p:sldIdLst>
    <p:sldId id="264" r:id="rId5"/>
    <p:sldId id="258" r:id="rId6"/>
    <p:sldId id="324" r:id="rId7"/>
    <p:sldId id="325" r:id="rId8"/>
    <p:sldId id="326" r:id="rId9"/>
    <p:sldId id="321" r:id="rId10"/>
    <p:sldId id="327" r:id="rId11"/>
    <p:sldId id="328" r:id="rId12"/>
    <p:sldId id="265" r:id="rId13"/>
    <p:sldId id="329" r:id="rId14"/>
    <p:sldId id="331" r:id="rId15"/>
    <p:sldId id="332" r:id="rId16"/>
    <p:sldId id="32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8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0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6272" y="348951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Lecture 4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6696" y="5983404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Instructor: Mehak Riaz</a:t>
            </a:r>
          </a:p>
          <a:p>
            <a:r>
              <a:rPr lang="en-US" sz="2800" dirty="0" smtClean="0"/>
              <a:t>Email: Mehak.riaz@kiet.edu.pk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Design and Analysis of Algorithms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atinLnBrk="1"/>
                <a:r>
                  <a:rPr lang="en-US" dirty="0" smtClean="0"/>
                  <a:t>int </a:t>
                </a:r>
                <a:r>
                  <a:rPr lang="en-US" dirty="0" err="1" smtClean="0"/>
                  <a:t>array_sum</a:t>
                </a:r>
                <a:r>
                  <a:rPr lang="en-US" dirty="0" smtClean="0"/>
                  <a:t>(int[] </a:t>
                </a:r>
                <a:r>
                  <a:rPr lang="en-US" dirty="0"/>
                  <a:t>a, int n) {</a:t>
                </a:r>
                <a:br>
                  <a:rPr lang="en-US" dirty="0"/>
                </a:br>
                <a:r>
                  <a:rPr lang="en-US" dirty="0"/>
                  <a:t>    int i;</a:t>
                </a:r>
                <a:br>
                  <a:rPr lang="en-US" dirty="0"/>
                </a:br>
                <a:r>
                  <a:rPr lang="en-US" dirty="0"/>
                  <a:t>    int sum = 0;</a:t>
                </a:r>
                <a:br>
                  <a:rPr lang="en-US" dirty="0"/>
                </a:br>
                <a:r>
                  <a:rPr lang="en-US" dirty="0"/>
                  <a:t>    for (i = 0; i &lt; n; i++) {</a:t>
                </a:r>
                <a:br>
                  <a:rPr lang="en-US" dirty="0"/>
                </a:br>
                <a:r>
                  <a:rPr lang="en-US" dirty="0"/>
                  <a:t>        sum = sum + a[i]</a:t>
                </a:r>
                <a:br>
                  <a:rPr lang="en-US" dirty="0"/>
                </a:br>
                <a:r>
                  <a:rPr lang="en-US" dirty="0"/>
                  <a:t>    }</a:t>
                </a:r>
                <a:br>
                  <a:rPr lang="en-US" dirty="0"/>
                </a:br>
                <a:r>
                  <a:rPr lang="en-US" dirty="0"/>
                  <a:t>    return sum;</a:t>
                </a:r>
                <a:br>
                  <a:rPr lang="en-US" dirty="0"/>
                </a:br>
                <a:r>
                  <a:rPr lang="en-US" dirty="0" smtClean="0"/>
                  <a:t>}</a:t>
                </a:r>
              </a:p>
              <a:p>
                <a:pPr latinLnBrk="1"/>
                <a:r>
                  <a:rPr lang="en-US" dirty="0" smtClean="0"/>
                  <a:t>Upper limit = n</a:t>
                </a:r>
              </a:p>
              <a:p>
                <a:pPr latinLnBrk="1"/>
                <a:r>
                  <a:rPr lang="en-US" dirty="0" smtClean="0"/>
                  <a:t>Lower limit = m </a:t>
                </a:r>
              </a:p>
              <a:p>
                <a:pPr latinLnBrk="1"/>
                <a:r>
                  <a:rPr lang="en-US" dirty="0" err="1" smtClean="0"/>
                  <a:t>i</a:t>
                </a:r>
                <a:r>
                  <a:rPr lang="en-US" dirty="0" smtClean="0"/>
                  <a:t>=m</a:t>
                </a:r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 smtClean="0"/>
                  <a:t>  =n+1-m</a:t>
                </a:r>
              </a:p>
              <a:p>
                <a:pPr latinLnBrk="1"/>
                <a:r>
                  <a:rPr lang="en-US" dirty="0" smtClean="0"/>
                  <a:t>N+1-0=n+1</a:t>
                </a:r>
                <a:r>
                  <a:rPr lang="en-US" dirty="0" smtClean="0">
                    <a:sym typeface="Wingdings" panose="05000000000000000000" pitchFamily="2" charset="2"/>
                  </a:rPr>
                  <a:t> O(n)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5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13355" cy="4023360"/>
          </a:xfrm>
        </p:spPr>
        <p:txBody>
          <a:bodyPr>
            <a:normAutofit/>
          </a:bodyPr>
          <a:lstStyle/>
          <a:p>
            <a:r>
              <a:rPr lang="pt-BR" sz="2800" dirty="0"/>
              <a:t>for(i=1; i&lt;n; </a:t>
            </a:r>
            <a:r>
              <a:rPr lang="pt-BR" sz="2800" dirty="0" smtClean="0"/>
              <a:t>i++)                </a:t>
            </a:r>
          </a:p>
          <a:p>
            <a:r>
              <a:rPr lang="pt-BR" sz="2800" dirty="0" smtClean="0"/>
              <a:t>  for(j=0; j&lt;n+1; j++)             </a:t>
            </a:r>
          </a:p>
          <a:p>
            <a:r>
              <a:rPr lang="pt-BR" sz="2800" dirty="0" smtClean="0"/>
              <a:t> </a:t>
            </a:r>
            <a:r>
              <a:rPr lang="pt-BR" sz="2800" dirty="0"/>
              <a:t>{</a:t>
            </a:r>
          </a:p>
          <a:p>
            <a:r>
              <a:rPr lang="pt-BR" sz="2800" dirty="0"/>
              <a:t>        print()        </a:t>
            </a:r>
            <a:endParaRPr lang="pt-BR" sz="2800" dirty="0" smtClean="0"/>
          </a:p>
          <a:p>
            <a:r>
              <a:rPr lang="pt-BR" sz="2800" dirty="0" smtClean="0"/>
              <a:t> </a:t>
            </a:r>
            <a:r>
              <a:rPr lang="pt-BR" sz="2800" dirty="0"/>
              <a:t>}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08986" y="1845733"/>
                <a:ext cx="3313355" cy="42861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n+1-m=(n+1)+1-0</a:t>
                </a:r>
              </a:p>
              <a:p>
                <a:r>
                  <a:rPr lang="en-US" sz="2800" dirty="0" smtClean="0"/>
                  <a:t>=n+2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+2)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=n+1-1</a:t>
                </a:r>
              </a:p>
              <a:p>
                <a:r>
                  <a:rPr lang="en-US" sz="2800" dirty="0" smtClean="0"/>
                  <a:t>=n</a:t>
                </a:r>
              </a:p>
              <a:p>
                <a:r>
                  <a:rPr lang="en-US" sz="2800" dirty="0" smtClean="0"/>
                  <a:t>=(n+2)(n)</a:t>
                </a:r>
              </a:p>
              <a:p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6" y="1845733"/>
                <a:ext cx="3313355" cy="4286125"/>
              </a:xfrm>
              <a:prstGeom prst="rect">
                <a:avLst/>
              </a:prstGeom>
              <a:blipFill rotWithShape="0">
                <a:blip r:embed="rId2"/>
                <a:stretch>
                  <a:fillRect l="-1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5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47826" cy="4023360"/>
          </a:xfrm>
        </p:spPr>
        <p:txBody>
          <a:bodyPr/>
          <a:lstStyle/>
          <a:p>
            <a:r>
              <a:rPr lang="pt-BR" dirty="0"/>
              <a:t>for(i=1; </a:t>
            </a:r>
            <a:r>
              <a:rPr lang="pt-BR" dirty="0" smtClean="0"/>
              <a:t>i&lt;n-1; </a:t>
            </a:r>
            <a:r>
              <a:rPr lang="pt-BR" dirty="0"/>
              <a:t>i++)                </a:t>
            </a:r>
          </a:p>
          <a:p>
            <a:r>
              <a:rPr lang="pt-BR" dirty="0"/>
              <a:t>  </a:t>
            </a:r>
            <a:r>
              <a:rPr lang="pt-BR" dirty="0" smtClean="0"/>
              <a:t>for(j=2; j&lt;n+1; </a:t>
            </a:r>
            <a:r>
              <a:rPr lang="pt-BR" dirty="0"/>
              <a:t>j++)             </a:t>
            </a:r>
          </a:p>
          <a:p>
            <a:r>
              <a:rPr lang="pt-BR" dirty="0"/>
              <a:t> {</a:t>
            </a:r>
          </a:p>
          <a:p>
            <a:r>
              <a:rPr lang="pt-BR" dirty="0"/>
              <a:t>        print()        </a:t>
            </a:r>
          </a:p>
          <a:p>
            <a:r>
              <a:rPr lang="pt-BR" dirty="0"/>
              <a:t>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06159" y="1845734"/>
                <a:ext cx="3791792" cy="3963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(n+1)+1-2=n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(n-1)+1-1 =n-1</a:t>
                </a:r>
              </a:p>
              <a:p>
                <a:r>
                  <a:rPr lang="en-US" sz="2400" dirty="0" smtClean="0"/>
                  <a:t>n(n-1)=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59" y="1845734"/>
                <a:ext cx="3791792" cy="3963521"/>
              </a:xfrm>
              <a:prstGeom prst="rect">
                <a:avLst/>
              </a:prstGeom>
              <a:blipFill rotWithShape="0">
                <a:blip r:embed="rId2"/>
                <a:stretch>
                  <a:fillRect l="-4984" b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Examples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50115"/>
            <a:ext cx="9001461" cy="366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1041" y="2971800"/>
                <a:ext cx="129105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41" y="2971800"/>
                <a:ext cx="1291059" cy="8095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667896" cy="4023360"/>
          </a:xfrm>
        </p:spPr>
        <p:txBody>
          <a:bodyPr/>
          <a:lstStyle/>
          <a:p>
            <a:r>
              <a:rPr lang="en-US" dirty="0" smtClean="0"/>
              <a:t>For i </a:t>
            </a:r>
            <a:r>
              <a:rPr lang="en-US" dirty="0" smtClean="0">
                <a:sym typeface="Wingdings" panose="05000000000000000000" pitchFamily="2" charset="2"/>
              </a:rPr>
              <a:t> 0 to n-1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/>
              <a:t>For </a:t>
            </a:r>
            <a:r>
              <a:rPr lang="en-US" dirty="0" smtClean="0"/>
              <a:t>j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1 </a:t>
            </a:r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n-1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dirty="0"/>
              <a:t>For </a:t>
            </a:r>
            <a:r>
              <a:rPr lang="en-US" dirty="0" smtClean="0"/>
              <a:t>k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j+1 </a:t>
            </a:r>
            <a:r>
              <a:rPr lang="en-US" dirty="0">
                <a:sym typeface="Wingdings" panose="05000000000000000000" pitchFamily="2" charset="2"/>
              </a:rPr>
              <a:t>to n-1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4793" y="1862668"/>
                <a:ext cx="4503102" cy="468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(n-1)+1-(j+1) =n-j-1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93" y="1862668"/>
                <a:ext cx="4503102" cy="4680448"/>
              </a:xfrm>
              <a:prstGeom prst="rect">
                <a:avLst/>
              </a:prstGeom>
              <a:blipFill rotWithShape="0"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9159" y="1976718"/>
                <a:ext cx="3946712" cy="2872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n-1+1-1=n-1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59" y="1976718"/>
                <a:ext cx="3946712" cy="2872453"/>
              </a:xfrm>
              <a:prstGeom prst="rect">
                <a:avLst/>
              </a:prstGeom>
              <a:blipFill rotWithShape="0"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Summation </a:t>
            </a:r>
            <a:r>
              <a:rPr lang="en-US" sz="4400" dirty="0" smtClean="0">
                <a:latin typeface="Rockwell" panose="02060603020205020403" pitchFamily="18" charset="0"/>
              </a:rPr>
              <a:t>Properties</a:t>
            </a:r>
            <a:endParaRPr lang="en-US" sz="44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Rockwell" panose="020606030202050204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800" dirty="0">
                    <a:latin typeface="Rockwell" panose="02060603020205020403" pitchFamily="18" charset="0"/>
                  </a:rPr>
                  <a:t>Scalar </a:t>
                </a:r>
                <a:r>
                  <a:rPr lang="en-US" sz="2800" dirty="0" smtClean="0">
                    <a:latin typeface="Rockwell" panose="02060603020205020403" pitchFamily="18" charset="0"/>
                  </a:rPr>
                  <a:t>product</a:t>
                </a: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Rockwell" panose="02060603020205020403" pitchFamily="18" charset="0"/>
                  </a:rPr>
                  <a:t>    =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>
                  <a:latin typeface="Rockwell" panose="02060603020205020403" pitchFamily="18" charset="0"/>
                </a:endParaRPr>
              </a:p>
              <a:p>
                <a:pPr marL="384048" lvl="2" indent="0">
                  <a:buNone/>
                </a:pPr>
                <a:endParaRPr lang="en-US" sz="2200" dirty="0">
                  <a:latin typeface="Rockwell" panose="02060603020205020403" pitchFamily="18" charset="0"/>
                </a:endParaRPr>
              </a:p>
              <a:p>
                <a:pPr marL="9144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latin typeface="Rockwell" panose="02060603020205020403" pitchFamily="18" charset="0"/>
                  </a:rPr>
                  <a:t>Addition &amp; </a:t>
                </a:r>
                <a:r>
                  <a:rPr lang="en-US" sz="2800" dirty="0" smtClean="0">
                    <a:latin typeface="Rockwell" panose="02060603020205020403" pitchFamily="18" charset="0"/>
                  </a:rPr>
                  <a:t>Subtraction(</a:t>
                </a:r>
                <a:r>
                  <a:rPr lang="en-US" sz="2800" b="1" dirty="0" smtClean="0">
                    <a:latin typeface="Rockwell" panose="02060603020205020403" pitchFamily="18" charset="0"/>
                  </a:rPr>
                  <a:t>Linearity)</a:t>
                </a:r>
                <a:endParaRPr lang="en-US" sz="2800" dirty="0">
                  <a:latin typeface="Rockwell" panose="02060603020205020403" pitchFamily="18" charset="0"/>
                </a:endParaRP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Rockwell" panose="02060603020205020403" pitchFamily="18" charset="0"/>
                              </a:rPr>
                              <m:t>±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Rockwell" panose="02060603020205020403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latin typeface="Rockwell" panose="02060603020205020403" pitchFamily="18" charset="0"/>
                              </a:rPr>
                              <m:t>±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>
                  <a:latin typeface="Rockwell" panose="02060603020205020403" pitchFamily="18" charset="0"/>
                </a:endParaRPr>
              </a:p>
              <a:p>
                <a:pPr marL="384048" lvl="2" indent="0">
                  <a:buNone/>
                </a:pPr>
                <a:endParaRPr lang="en-US" sz="2200" dirty="0">
                  <a:latin typeface="Rockwell" panose="02060603020205020403" pitchFamily="18" charset="0"/>
                </a:endParaRPr>
              </a:p>
              <a:p>
                <a:pPr marL="9144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latin typeface="Rockwell" panose="02060603020205020403" pitchFamily="18" charset="0"/>
                  </a:rPr>
                  <a:t>Summation of </a:t>
                </a:r>
                <a:r>
                  <a:rPr lang="en-US" sz="2800" dirty="0" smtClean="0">
                    <a:latin typeface="Rockwell" panose="02060603020205020403" pitchFamily="18" charset="0"/>
                  </a:rPr>
                  <a:t>1</a:t>
                </a:r>
              </a:p>
              <a:p>
                <a:pPr marL="365760" lvl="4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Rockwell" panose="02060603020205020403" pitchFamily="18" charset="0"/>
                  </a:rPr>
                  <a:t> =  n +1 - m</a:t>
                </a:r>
                <a:endParaRPr lang="en-US" sz="2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scalar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X={10,3,5,7,2,9,4}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(2.x2)+(2.x3)+(2.x4)+(2.x5)</a:t>
                </a:r>
              </a:p>
              <a:p>
                <a:r>
                  <a:rPr lang="en-US" dirty="0" smtClean="0"/>
                  <a:t>(2.5)+(2.7)+(2.2)+(2*9)</a:t>
                </a:r>
              </a:p>
              <a:p>
                <a:r>
                  <a:rPr lang="en-US" dirty="0" smtClean="0"/>
                  <a:t>10+14+4+18</a:t>
                </a:r>
              </a:p>
              <a:p>
                <a:r>
                  <a:rPr lang="en-US" dirty="0" smtClean="0"/>
                  <a:t>46</a:t>
                </a:r>
              </a:p>
              <a:p>
                <a:r>
                  <a:rPr lang="en-US" dirty="0" smtClean="0"/>
                  <a:t>2(5+7+2+9)</a:t>
                </a:r>
              </a:p>
              <a:p>
                <a:r>
                  <a:rPr lang="en-US" dirty="0" smtClean="0"/>
                  <a:t>2(23)</a:t>
                </a:r>
              </a:p>
              <a:p>
                <a:r>
                  <a:rPr lang="en-US" dirty="0" smtClean="0"/>
                  <a:t>46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5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ckwell" panose="02060603020205020403" pitchFamily="18" charset="0"/>
                              </a:rPr>
                              <m:t>±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ckwell" panose="02060603020205020403" pitchFamily="18" charset="0"/>
                              </a:rPr>
                              <m:t>±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i=2</a:t>
            </a:r>
            <a:r>
              <a:rPr lang="en-US" dirty="0" smtClean="0">
                <a:sym typeface="Wingdings" panose="05000000000000000000" pitchFamily="2" charset="2"/>
              </a:rPr>
              <a:t>5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indexing from 0 ,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=0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X={2,3,4,7,6,5}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Y={1,7,4,3,6,8}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(4+7+6+5) + (4+3+6+8)  =43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((4+4)+(7+3)+(6+6)+(5+8) =43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1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65760" lvl="4" indent="0">
                  <a:spcBef>
                    <a:spcPts val="1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Rockwell" panose="02060603020205020403" pitchFamily="18" charset="0"/>
                  </a:rPr>
                  <a:t> =  n +1 - m</a:t>
                </a:r>
                <a:endParaRPr lang="en-US" sz="2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i=1 -</a:t>
            </a:r>
            <a:r>
              <a:rPr lang="en-US" dirty="0" smtClean="0">
                <a:sym typeface="Wingdings" panose="05000000000000000000" pitchFamily="2" charset="2"/>
              </a:rPr>
              <a:t>6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1+1+1+1+1+1=6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6+1-1=6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Summation </a:t>
            </a:r>
            <a:r>
              <a:rPr lang="en-US" sz="4400" dirty="0" smtClean="0">
                <a:latin typeface="Rockwell" panose="02060603020205020403" pitchFamily="18" charset="0"/>
              </a:rPr>
              <a:t>Properties</a:t>
            </a:r>
            <a:endParaRPr lang="en-US" sz="44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Rockwell" panose="020606030202050204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800" dirty="0">
                    <a:latin typeface="Rockwell" panose="02060603020205020403" pitchFamily="18" charset="0"/>
                  </a:rPr>
                  <a:t>Summation of </a:t>
                </a:r>
                <a:r>
                  <a:rPr lang="en-US" sz="2800" dirty="0" smtClean="0">
                    <a:latin typeface="Rockwell" panose="02060603020205020403" pitchFamily="18" charset="0"/>
                  </a:rPr>
                  <a:t>AP</a:t>
                </a:r>
                <a:endParaRPr lang="en-US" sz="2800" dirty="0">
                  <a:latin typeface="Rockwell" panose="02060603020205020403" pitchFamily="18" charset="0"/>
                </a:endParaRPr>
              </a:p>
              <a:p>
                <a:pPr marL="533072" lvl="5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Rockwell" panose="02060603020205020403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>
                  <a:latin typeface="Rockwell" panose="02060603020205020403" pitchFamily="18" charset="0"/>
                </a:endParaRPr>
              </a:p>
              <a:p>
                <a:pPr marL="9144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latin typeface="Rockwell" panose="02060603020205020403" pitchFamily="18" charset="0"/>
                  </a:rPr>
                  <a:t> </a:t>
                </a:r>
                <a:r>
                  <a:rPr lang="en-US" sz="2800" dirty="0" smtClean="0">
                    <a:latin typeface="Rockwell" panose="02060603020205020403" pitchFamily="18" charset="0"/>
                  </a:rPr>
                  <a:t>Summation of Square</a:t>
                </a: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Rockwell" panose="02060603020205020403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 smtClean="0">
                  <a:latin typeface="Rockwell" panose="02060603020205020403" pitchFamily="18" charset="0"/>
                </a:endParaRPr>
              </a:p>
              <a:p>
                <a:pPr marL="384048" lvl="2" indent="0">
                  <a:buNone/>
                </a:pPr>
                <a:endParaRPr lang="en-US" sz="22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4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i=1</a:t>
            </a:r>
            <a:r>
              <a:rPr lang="en-US" dirty="0" smtClean="0">
                <a:sym typeface="Wingdings" panose="05000000000000000000" pitchFamily="2" charset="2"/>
              </a:rPr>
              <a:t> 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1+2+3+4+5+6 =21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6(6+1)/2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6(7)/2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42/2 =21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i=1</a:t>
            </a:r>
            <a:r>
              <a:rPr lang="en-US" dirty="0" smtClean="0">
                <a:sym typeface="Wingdings" panose="05000000000000000000" pitchFamily="2" charset="2"/>
              </a:rPr>
              <a:t>4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(1^2)+(2^2)+(3^2)+(4^2) = 1+4+9+16=30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4(4+1)(2.4+1)/6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4(5)(9)/6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180/6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Examples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4928"/>
            <a:ext cx="6554096" cy="3227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25988" y="3186952"/>
                <a:ext cx="3536577" cy="197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(n-1)+1-1=n-1</a:t>
                </a:r>
              </a:p>
              <a:p>
                <a:r>
                  <a:rPr lang="en-US" dirty="0" smtClean="0"/>
                  <a:t>O(n)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8" y="3186952"/>
                <a:ext cx="3536577" cy="1978555"/>
              </a:xfrm>
              <a:prstGeom prst="rect">
                <a:avLst/>
              </a:prstGeom>
              <a:blipFill rotWithShape="0">
                <a:blip r:embed="rId3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1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Rockwell</vt:lpstr>
      <vt:lpstr>Tahoma</vt:lpstr>
      <vt:lpstr>Wingdings</vt:lpstr>
      <vt:lpstr>Retrospect</vt:lpstr>
      <vt:lpstr>PowerPoint Presentation</vt:lpstr>
      <vt:lpstr>Summation Properties</vt:lpstr>
      <vt:lpstr>Example for scalar  </vt:lpstr>
      <vt:lpstr>∑_(i=m)^n▒x_i"±"   y_i = ∑_(i=m)^n▒x_i"±"   ∑_(i=m)^n▒y_i </vt:lpstr>
      <vt:lpstr>∑_(i=m)^n▒1 =  n +1 - m</vt:lpstr>
      <vt:lpstr>Summation Properties</vt:lpstr>
      <vt:lpstr>∑_(i=m)^n▒i =  (n(n+1))/2</vt:lpstr>
      <vt:lpstr>∑_(i=m)^n▒i^2  =  (n(n+1)(2n+1)/6</vt:lpstr>
      <vt:lpstr>Examples</vt:lpstr>
      <vt:lpstr>example</vt:lpstr>
      <vt:lpstr>example</vt:lpstr>
      <vt:lpstr>Example</vt:lpstr>
      <vt:lpstr>Examples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2021-01-14T09:40:50Z</dcterms:created>
  <dcterms:modified xsi:type="dcterms:W3CDTF">2022-07-18T06:42:44Z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