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4"/>
  </p:sldMasterIdLst>
  <p:notesMasterIdLst>
    <p:notesMasterId r:id="rId19"/>
  </p:notesMasterIdLst>
  <p:handoutMasterIdLst>
    <p:handoutMasterId r:id="rId20"/>
  </p:handoutMasterIdLst>
  <p:sldIdLst>
    <p:sldId id="264" r:id="rId5"/>
    <p:sldId id="258" r:id="rId6"/>
    <p:sldId id="345" r:id="rId7"/>
    <p:sldId id="336" r:id="rId8"/>
    <p:sldId id="346" r:id="rId9"/>
    <p:sldId id="324" r:id="rId10"/>
    <p:sldId id="347" r:id="rId11"/>
    <p:sldId id="337" r:id="rId12"/>
    <p:sldId id="348" r:id="rId13"/>
    <p:sldId id="338" r:id="rId14"/>
    <p:sldId id="349" r:id="rId15"/>
    <p:sldId id="340" r:id="rId16"/>
    <p:sldId id="350" r:id="rId17"/>
    <p:sldId id="35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1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9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3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8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2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1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8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0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0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5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6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91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26272" y="3489512"/>
            <a:ext cx="10113645" cy="822960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Lecture 5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96696" y="5983404"/>
            <a:ext cx="10113264" cy="594360"/>
          </a:xfrm>
          <a:prstGeom prst="rect">
            <a:avLst/>
          </a:prstGeom>
        </p:spPr>
        <p:txBody>
          <a:bodyPr vert="horz" lIns="91440" tIns="0" rIns="91440" bIns="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Instructor: Mehak Riaz Khan</a:t>
            </a:r>
          </a:p>
          <a:p>
            <a:r>
              <a:rPr lang="en-US" sz="2800" dirty="0" smtClean="0"/>
              <a:t>Email: Mehak.riaz@kiet.edu.pk</a:t>
            </a:r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279107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Design and Analysis of Algorithms</a:t>
            </a:r>
            <a:endParaRPr lang="en-US" sz="72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Recursive Recurrence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0595"/>
          </a:xfrm>
        </p:spPr>
        <p:txBody>
          <a:bodyPr>
            <a:noAutofit/>
          </a:bodyPr>
          <a:lstStyle/>
          <a:p>
            <a:r>
              <a:rPr lang="en-US" sz="2400" dirty="0"/>
              <a:t> void Test(int n)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           </a:t>
            </a:r>
            <a:r>
              <a:rPr lang="en-US" sz="2400" dirty="0"/>
              <a:t>if(n&gt;0)</a:t>
            </a:r>
          </a:p>
          <a:p>
            <a:r>
              <a:rPr lang="en-US" sz="2400" dirty="0"/>
              <a:t>            {</a:t>
            </a:r>
          </a:p>
          <a:p>
            <a:r>
              <a:rPr lang="nn-NO" sz="2400" dirty="0"/>
              <a:t>                for (int i = 0; i &lt; n; i++)</a:t>
            </a:r>
          </a:p>
          <a:p>
            <a:r>
              <a:rPr lang="en-US" sz="2400" dirty="0"/>
              <a:t>                {</a:t>
            </a:r>
          </a:p>
          <a:p>
            <a:r>
              <a:rPr lang="en-US" sz="2400" dirty="0"/>
              <a:t>                    </a:t>
            </a:r>
            <a:r>
              <a:rPr lang="en-US" sz="2400" dirty="0" err="1"/>
              <a:t>Console.WriteLine</a:t>
            </a:r>
            <a:r>
              <a:rPr lang="en-US" sz="2400" dirty="0"/>
              <a:t>(n);</a:t>
            </a:r>
          </a:p>
          <a:p>
            <a:r>
              <a:rPr lang="en-US" sz="2400" dirty="0"/>
              <a:t>                }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                </a:t>
            </a:r>
            <a:r>
              <a:rPr lang="en-US" sz="2400" dirty="0"/>
              <a:t>Test(n - 1</a:t>
            </a:r>
            <a:r>
              <a:rPr lang="en-US" sz="2400" dirty="0" smtClean="0"/>
              <a:t>);    }        </a:t>
            </a:r>
            <a:r>
              <a:rPr lang="en-US" sz="2400" dirty="0"/>
              <a:t>}</a:t>
            </a:r>
            <a:endParaRPr lang="en-US" sz="2400" dirty="0" smtClean="0">
              <a:latin typeface="Rockwell" panose="020606030202050204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097280" y="27315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9674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1061329"/>
            <a:ext cx="4768948" cy="4087446"/>
          </a:xfrm>
        </p:spPr>
        <p:txBody>
          <a:bodyPr>
            <a:noAutofit/>
          </a:bodyPr>
          <a:lstStyle/>
          <a:p>
            <a:r>
              <a:rPr lang="en-US" sz="1800" b="1" dirty="0"/>
              <a:t>T(n) = T(n-1 ) + n</a:t>
            </a:r>
          </a:p>
          <a:p>
            <a:r>
              <a:rPr lang="en-US" sz="1800" b="1" dirty="0"/>
              <a:t>T(n-1) = </a:t>
            </a:r>
            <a:r>
              <a:rPr lang="en-US" sz="1800" b="1" dirty="0" smtClean="0"/>
              <a:t>T(n-2</a:t>
            </a:r>
            <a:r>
              <a:rPr lang="en-US" sz="1800" b="1" dirty="0"/>
              <a:t>) + (n-1</a:t>
            </a:r>
            <a:r>
              <a:rPr lang="en-US" sz="1800" b="1" dirty="0" smtClean="0"/>
              <a:t>)</a:t>
            </a:r>
          </a:p>
          <a:p>
            <a:endParaRPr lang="en-US" sz="1800" b="1" dirty="0"/>
          </a:p>
          <a:p>
            <a:r>
              <a:rPr lang="en-US" sz="1800" b="1" dirty="0" smtClean="0"/>
              <a:t>Apply substitution for T(n-1 ) , </a:t>
            </a:r>
          </a:p>
          <a:p>
            <a:r>
              <a:rPr lang="en-US" sz="1800" b="1" dirty="0" smtClean="0"/>
              <a:t>T(n)= T(n-1) + n</a:t>
            </a:r>
          </a:p>
          <a:p>
            <a:r>
              <a:rPr lang="en-US" sz="1800" b="1" dirty="0" smtClean="0"/>
              <a:t>T(n) = [T(n-2)+(n- 1) ]+ n </a:t>
            </a:r>
          </a:p>
          <a:p>
            <a:r>
              <a:rPr lang="en-US" sz="1800" b="1" dirty="0" smtClean="0"/>
              <a:t>T(n) = T(n-2) + (n-1) + n</a:t>
            </a:r>
          </a:p>
          <a:p>
            <a:r>
              <a:rPr lang="en-US" sz="1800" b="1" dirty="0" smtClean="0"/>
              <a:t>Substitute T(n- 2).</a:t>
            </a:r>
          </a:p>
          <a:p>
            <a:r>
              <a:rPr lang="en-US" sz="1800" b="1" dirty="0" smtClean="0"/>
              <a:t>T(n) = [T(n-3) + (n-2)] + (n-1 ) + n</a:t>
            </a:r>
          </a:p>
          <a:p>
            <a:endParaRPr lang="en-US" sz="1800" b="1" dirty="0" smtClean="0">
              <a:sym typeface="Wingdings" panose="05000000000000000000" pitchFamily="2" charset="2"/>
            </a:endParaRPr>
          </a:p>
          <a:p>
            <a:r>
              <a:rPr lang="en-US" sz="1800" b="1" dirty="0" smtClean="0">
                <a:sym typeface="Wingdings" panose="05000000000000000000" pitchFamily="2" charset="2"/>
              </a:rPr>
              <a:t>.</a:t>
            </a:r>
            <a:endParaRPr 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89452" y="2293034"/>
            <a:ext cx="5387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Assume integers as 3 = K constant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/>
              <a:t>T(n) = T(n-k)+[n-(k- 1)]  + [(n-(k-2)] + ……(n-1)+</a:t>
            </a:r>
            <a:r>
              <a:rPr lang="en-US" b="1" dirty="0" smtClean="0"/>
              <a:t>n</a:t>
            </a:r>
          </a:p>
          <a:p>
            <a:endParaRPr lang="en-US" b="1" dirty="0"/>
          </a:p>
          <a:p>
            <a:r>
              <a:rPr lang="en-US" b="1" dirty="0"/>
              <a:t>Assume n - k= 0 </a:t>
            </a:r>
            <a:r>
              <a:rPr lang="en-US" b="1" dirty="0">
                <a:sym typeface="Wingdings" panose="05000000000000000000" pitchFamily="2" charset="2"/>
              </a:rPr>
              <a:t> n= </a:t>
            </a:r>
            <a:r>
              <a:rPr lang="en-US" b="1" dirty="0" smtClean="0">
                <a:sym typeface="Wingdings" panose="05000000000000000000" pitchFamily="2" charset="2"/>
              </a:rPr>
              <a:t>k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T(n) = T(n-n) + (n-n+1) + (n-n+2)+ -----------+ (n-1)+n</a:t>
            </a:r>
          </a:p>
          <a:p>
            <a:r>
              <a:rPr lang="en-US" b="1" dirty="0">
                <a:sym typeface="Wingdings" panose="05000000000000000000" pitchFamily="2" charset="2"/>
              </a:rPr>
              <a:t>T(n)= T(0) + 1+2+3+ ---------+(n-1)+n</a:t>
            </a:r>
          </a:p>
          <a:p>
            <a:r>
              <a:rPr lang="en-US" b="1" dirty="0">
                <a:sym typeface="Wingdings" panose="05000000000000000000" pitchFamily="2" charset="2"/>
              </a:rPr>
              <a:t>T(n)= 1 + 1+2+3+ ---------+(n-1)+</a:t>
            </a:r>
            <a:r>
              <a:rPr lang="en-US" b="1" dirty="0" smtClean="0">
                <a:sym typeface="Wingdings" panose="05000000000000000000" pitchFamily="2" charset="2"/>
              </a:rPr>
              <a:t>n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Apply AP , 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T(n) = n(n+1)/ 2 = O(n^2)</a:t>
            </a:r>
          </a:p>
        </p:txBody>
      </p:sp>
    </p:spTree>
    <p:extLst>
      <p:ext uri="{BB962C8B-B14F-4D97-AF65-F5344CB8AC3E}">
        <p14:creationId xmlns:p14="http://schemas.microsoft.com/office/powerpoint/2010/main" val="255280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Recursive Recurrence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0595"/>
          </a:xfrm>
        </p:spPr>
        <p:txBody>
          <a:bodyPr>
            <a:noAutofit/>
          </a:bodyPr>
          <a:lstStyle/>
          <a:p>
            <a:r>
              <a:rPr lang="en-US" sz="1800" dirty="0"/>
              <a:t>void Test(int n</a:t>
            </a:r>
            <a:r>
              <a:rPr lang="en-US" sz="1800" dirty="0" smtClean="0"/>
              <a:t>)     --------------</a:t>
            </a:r>
            <a:r>
              <a:rPr lang="en-US" sz="1800" dirty="0" smtClean="0">
                <a:sym typeface="Wingdings" panose="05000000000000000000" pitchFamily="2" charset="2"/>
              </a:rPr>
              <a:t> T(n)                                                    T(n) = T(n-1) + Log(n)    n &gt; 1</a:t>
            </a:r>
          </a:p>
          <a:p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                                                                                                                   T(n) = 1                          n= 0                                                       </a:t>
            </a:r>
            <a:endParaRPr lang="en-US" sz="1800" dirty="0"/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if (n &gt; 0</a:t>
            </a:r>
            <a:r>
              <a:rPr lang="en-US" sz="1800" dirty="0" smtClean="0"/>
              <a:t>)  ----------</a:t>
            </a:r>
            <a:r>
              <a:rPr lang="en-US" sz="1800" dirty="0" smtClean="0">
                <a:sym typeface="Wingdings" panose="05000000000000000000" pitchFamily="2" charset="2"/>
              </a:rPr>
              <a:t> 1</a:t>
            </a:r>
            <a:endParaRPr lang="en-US" sz="1800" dirty="0"/>
          </a:p>
          <a:p>
            <a:r>
              <a:rPr lang="en-US" sz="1800" dirty="0"/>
              <a:t>            {</a:t>
            </a:r>
          </a:p>
          <a:p>
            <a:r>
              <a:rPr lang="nn-NO" sz="1800" dirty="0"/>
              <a:t>                for (int i = 0; i &lt; n; i=i*2</a:t>
            </a:r>
            <a:r>
              <a:rPr lang="nn-NO" sz="1800" dirty="0" smtClean="0"/>
              <a:t>) </a:t>
            </a:r>
            <a:r>
              <a:rPr lang="en-US" sz="1800" dirty="0" smtClean="0"/>
              <a:t>                </a:t>
            </a:r>
            <a:r>
              <a:rPr lang="en-US" sz="1800" dirty="0"/>
              <a:t>{</a:t>
            </a:r>
          </a:p>
          <a:p>
            <a:r>
              <a:rPr lang="en-US" sz="1800" dirty="0"/>
              <a:t>                    </a:t>
            </a:r>
            <a:r>
              <a:rPr lang="en-US" sz="1800" dirty="0" err="1"/>
              <a:t>Console.WriteLine</a:t>
            </a:r>
            <a:r>
              <a:rPr lang="en-US" sz="1800" dirty="0"/>
              <a:t>(n</a:t>
            </a:r>
            <a:r>
              <a:rPr lang="en-US" sz="1800" dirty="0" smtClean="0"/>
              <a:t>);   --</a:t>
            </a:r>
            <a:r>
              <a:rPr lang="en-US" sz="1800" dirty="0" smtClean="0">
                <a:sym typeface="Wingdings" panose="05000000000000000000" pitchFamily="2" charset="2"/>
              </a:rPr>
              <a:t> log(n)</a:t>
            </a:r>
            <a:endParaRPr lang="en-US" sz="1800" dirty="0"/>
          </a:p>
          <a:p>
            <a:r>
              <a:rPr lang="en-US" sz="1800" dirty="0"/>
              <a:t>                </a:t>
            </a:r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/>
              <a:t>                Test(n - 1</a:t>
            </a:r>
            <a:r>
              <a:rPr lang="en-US" sz="1800" dirty="0" smtClean="0"/>
              <a:t>);  ------</a:t>
            </a:r>
            <a:r>
              <a:rPr lang="en-US" sz="1800" dirty="0" smtClean="0">
                <a:sym typeface="Wingdings" panose="05000000000000000000" pitchFamily="2" charset="2"/>
              </a:rPr>
              <a:t> T(n-1)</a:t>
            </a:r>
            <a:endParaRPr lang="en-US" sz="1800" dirty="0"/>
          </a:p>
          <a:p>
            <a:r>
              <a:rPr lang="en-US" sz="1800" dirty="0"/>
              <a:t>            }</a:t>
            </a:r>
          </a:p>
          <a:p>
            <a:r>
              <a:rPr lang="en-US" sz="1800" dirty="0"/>
              <a:t>        }</a:t>
            </a:r>
            <a:endParaRPr lang="en-US" sz="1800" dirty="0" smtClean="0">
              <a:latin typeface="Rockwell" panose="020606030202050204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097280" y="27315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2486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9400"/>
            <a:ext cx="10058400" cy="558969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Create Tree and find Complexity</a:t>
            </a:r>
            <a:endParaRPr lang="en-US" sz="4000" dirty="0"/>
          </a:p>
          <a:p>
            <a:endParaRPr lang="en-US" sz="4000" dirty="0" smtClean="0"/>
          </a:p>
          <a:p>
            <a:r>
              <a:rPr lang="en-US" sz="1800" dirty="0" smtClean="0"/>
              <a:t>Log (n) + log(n-1)+ ------ + log 2+ log 1</a:t>
            </a:r>
          </a:p>
          <a:p>
            <a:r>
              <a:rPr lang="en-US" b="1" dirty="0" smtClean="0"/>
              <a:t>Log property,</a:t>
            </a:r>
          </a:p>
          <a:p>
            <a:r>
              <a:rPr lang="en-US" sz="1800" b="1" dirty="0" smtClean="0"/>
              <a:t>All are equal we can write any one.</a:t>
            </a:r>
            <a:endParaRPr lang="en-US" sz="1800" b="1" dirty="0"/>
          </a:p>
          <a:p>
            <a:r>
              <a:rPr lang="en-US" sz="1800" dirty="0" smtClean="0"/>
              <a:t>Log(a) + log (b) = log(ab)</a:t>
            </a:r>
            <a:endParaRPr lang="en-US" sz="1800" dirty="0"/>
          </a:p>
          <a:p>
            <a:r>
              <a:rPr lang="en-US" sz="1800" dirty="0" smtClean="0"/>
              <a:t>Log(n*(n-1)* ---------- * 2*1)</a:t>
            </a:r>
          </a:p>
          <a:p>
            <a:r>
              <a:rPr lang="en-US" sz="1800" dirty="0" smtClean="0"/>
              <a:t>Log(n!)</a:t>
            </a:r>
          </a:p>
          <a:p>
            <a:r>
              <a:rPr lang="en-US" sz="1800" dirty="0" err="1" smtClean="0"/>
              <a:t>Nlogn</a:t>
            </a:r>
            <a:endParaRPr lang="en-US" sz="1800" dirty="0" smtClean="0"/>
          </a:p>
          <a:p>
            <a:r>
              <a:rPr lang="en-US" sz="1800" dirty="0" smtClean="0"/>
              <a:t>0(</a:t>
            </a:r>
            <a:r>
              <a:rPr lang="en-US" sz="1800" dirty="0" err="1" smtClean="0"/>
              <a:t>nlogn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456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using recurrence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T(n) = T(n-1) + Log(n</a:t>
            </a:r>
            <a:r>
              <a:rPr lang="en-US" sz="2400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sz="2400" dirty="0" smtClean="0"/>
              <a:t>Now substitute,</a:t>
            </a:r>
          </a:p>
          <a:p>
            <a:r>
              <a:rPr lang="en-US" sz="2400" dirty="0" smtClean="0"/>
              <a:t>T(n) = [T(n-2) + log(n-1)] + log n</a:t>
            </a:r>
            <a:endParaRPr lang="en-US" sz="2400" dirty="0"/>
          </a:p>
          <a:p>
            <a:r>
              <a:rPr lang="en-US" sz="2400" dirty="0"/>
              <a:t>T(n) = [</a:t>
            </a:r>
            <a:r>
              <a:rPr lang="en-US" sz="2400" dirty="0" smtClean="0"/>
              <a:t>T(n-3) </a:t>
            </a:r>
            <a:r>
              <a:rPr lang="en-US" sz="2400" dirty="0"/>
              <a:t>+ </a:t>
            </a:r>
            <a:r>
              <a:rPr lang="en-US" sz="2400" dirty="0" smtClean="0"/>
              <a:t>log(n-2)] </a:t>
            </a:r>
            <a:r>
              <a:rPr lang="en-US" sz="2400" dirty="0"/>
              <a:t>+ </a:t>
            </a:r>
            <a:r>
              <a:rPr lang="en-US" sz="2400" dirty="0" smtClean="0"/>
              <a:t>(log n-1) + </a:t>
            </a:r>
            <a:r>
              <a:rPr lang="en-US" sz="2400" dirty="0" err="1" smtClean="0"/>
              <a:t>logn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3 -&gt; K</a:t>
            </a:r>
          </a:p>
          <a:p>
            <a:pPr marL="0" indent="0">
              <a:buNone/>
            </a:pPr>
            <a:r>
              <a:rPr lang="en-US" sz="2400" dirty="0" smtClean="0"/>
              <a:t>T(n) = T(n-k) + log(n-k-1)+ -------+ log(n-1)+ </a:t>
            </a:r>
            <a:r>
              <a:rPr lang="en-US" sz="2400" dirty="0" err="1" smtClean="0"/>
              <a:t>logn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Assume N-k=0</a:t>
            </a:r>
          </a:p>
          <a:p>
            <a:pPr marL="0" indent="0">
              <a:buNone/>
            </a:pPr>
            <a:r>
              <a:rPr lang="en-US" sz="2400" dirty="0" smtClean="0"/>
              <a:t>N=k</a:t>
            </a:r>
          </a:p>
          <a:p>
            <a:pPr marL="0" indent="0">
              <a:buNone/>
            </a:pPr>
            <a:r>
              <a:rPr lang="en-US" sz="2400" dirty="0" smtClean="0"/>
              <a:t>T(n)=T(0)+</a:t>
            </a:r>
            <a:r>
              <a:rPr lang="en-US" sz="2400" dirty="0" err="1" smtClean="0"/>
              <a:t>logn</a:t>
            </a:r>
            <a:r>
              <a:rPr lang="en-US" sz="2400" dirty="0" smtClean="0"/>
              <a:t>!</a:t>
            </a:r>
          </a:p>
          <a:p>
            <a:pPr marL="0" indent="0">
              <a:buNone/>
            </a:pPr>
            <a:r>
              <a:rPr lang="en-US" sz="2400" dirty="0" smtClean="0"/>
              <a:t>T(n) = 1+ log(n!) -&gt; O(</a:t>
            </a:r>
            <a:r>
              <a:rPr lang="en-US" sz="2400" dirty="0" err="1" smtClean="0"/>
              <a:t>nlogn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13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Recursive Algorithm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A recursive algorithm is an algorithm which invokes itself</a:t>
            </a:r>
            <a:r>
              <a:rPr lang="en-US" sz="2800" dirty="0" smtClean="0">
                <a:latin typeface="Rockwell" panose="020606030202050204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>
                <a:latin typeface="Rockwell" panose="02060603020205020403" pitchFamily="18" charset="0"/>
              </a:rPr>
              <a:t>A recursive algorithm looks at a problem backward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Rockwell" panose="02060603020205020403" pitchFamily="18" charset="0"/>
              </a:rPr>
              <a:t> </a:t>
            </a:r>
            <a:r>
              <a:rPr lang="en-US" sz="2200" dirty="0">
                <a:latin typeface="Rockwell" panose="02060603020205020403" pitchFamily="18" charset="0"/>
              </a:rPr>
              <a:t>the solution for the current value n is a modification of the solutions for the previous values (e.g. n-1). </a:t>
            </a:r>
            <a:endParaRPr lang="en-US" sz="2200" dirty="0" smtClean="0">
              <a:latin typeface="Rockwell" panose="020606030202050204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Rockwell" panose="02060603020205020403" pitchFamily="18" charset="0"/>
              </a:rPr>
              <a:t> </a:t>
            </a:r>
            <a:r>
              <a:rPr lang="en-US" sz="2800" dirty="0">
                <a:latin typeface="Rockwell" panose="02060603020205020403" pitchFamily="18" charset="0"/>
              </a:rPr>
              <a:t>Basic structure of recursive algorithms: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097280" y="27315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66" y="4211744"/>
            <a:ext cx="9731413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tail </a:t>
            </a:r>
            <a:r>
              <a:rPr lang="en-US" dirty="0" smtClean="0"/>
              <a:t>recursion/head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Void </a:t>
            </a:r>
            <a:r>
              <a:rPr lang="en-US" sz="2400" b="1" dirty="0" err="1" smtClean="0"/>
              <a:t>abc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n)</a:t>
            </a:r>
          </a:p>
          <a:p>
            <a:r>
              <a:rPr lang="en-US" sz="2400" b="1" dirty="0" smtClean="0"/>
              <a:t>{      if (n &gt; 0 )</a:t>
            </a:r>
          </a:p>
          <a:p>
            <a:r>
              <a:rPr lang="en-US" sz="2400" b="1" dirty="0" smtClean="0"/>
              <a:t>       {</a:t>
            </a:r>
          </a:p>
          <a:p>
            <a:r>
              <a:rPr lang="en-US" sz="2400" b="1" dirty="0" smtClean="0"/>
              <a:t>             Print();</a:t>
            </a:r>
          </a:p>
          <a:p>
            <a:endParaRPr lang="en-US" sz="2400" b="1" dirty="0"/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Abc</a:t>
            </a:r>
            <a:r>
              <a:rPr lang="en-US" sz="2400" b="1" dirty="0" smtClean="0"/>
              <a:t> (n-1)</a:t>
            </a:r>
          </a:p>
          <a:p>
            <a:endParaRPr lang="en-US" sz="2400" b="1" dirty="0"/>
          </a:p>
          <a:p>
            <a:r>
              <a:rPr lang="en-US" sz="2400" b="1" dirty="0" smtClean="0"/>
              <a:t>       }</a:t>
            </a:r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72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Recursive Tree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void Test(int n)</a:t>
            </a:r>
          </a:p>
          <a:p>
            <a:r>
              <a:rPr lang="en-US" sz="2800" dirty="0"/>
              <a:t>        {</a:t>
            </a:r>
          </a:p>
          <a:p>
            <a:r>
              <a:rPr lang="en-US" sz="2800" dirty="0"/>
              <a:t>       </a:t>
            </a:r>
            <a:r>
              <a:rPr lang="en-US" sz="2800" dirty="0" smtClean="0"/>
              <a:t>1    </a:t>
            </a:r>
            <a:r>
              <a:rPr lang="en-US" sz="2800" dirty="0"/>
              <a:t>if(n&gt;0)</a:t>
            </a:r>
          </a:p>
          <a:p>
            <a:r>
              <a:rPr lang="en-US" sz="2800" dirty="0"/>
              <a:t>            { </a:t>
            </a:r>
            <a:r>
              <a:rPr lang="en-US" sz="2800" dirty="0" err="1"/>
              <a:t>Console.WriteLine</a:t>
            </a:r>
            <a:r>
              <a:rPr lang="en-US" sz="2800" dirty="0"/>
              <a:t>(n);</a:t>
            </a:r>
          </a:p>
          <a:p>
            <a:r>
              <a:rPr lang="en-US" sz="2800" dirty="0"/>
              <a:t>                Test(n - 1);</a:t>
            </a:r>
          </a:p>
          <a:p>
            <a:r>
              <a:rPr lang="en-US" sz="2800" dirty="0"/>
              <a:t>            }</a:t>
            </a:r>
          </a:p>
          <a:p>
            <a:r>
              <a:rPr lang="en-US" sz="2800" dirty="0"/>
              <a:t>        }</a:t>
            </a:r>
            <a:endParaRPr lang="en-US" sz="2800" dirty="0" smtClean="0">
              <a:latin typeface="Rockwell" panose="020606030202050204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097280" y="27315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95257"/>
              </p:ext>
            </p:extLst>
          </p:nvPr>
        </p:nvGraphicFramePr>
        <p:xfrm>
          <a:off x="6451600" y="2082800"/>
          <a:ext cx="4805681" cy="2059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775501"/>
                <a:gridCol w="992347"/>
                <a:gridCol w="2080253"/>
              </a:tblGrid>
              <a:tr h="4741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T(3)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Tn</a:t>
                      </a:r>
                      <a:r>
                        <a:rPr lang="en-US" sz="2000" dirty="0" smtClean="0"/>
                        <a:t>(2)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Tn</a:t>
                      </a:r>
                      <a:r>
                        <a:rPr lang="en-US" sz="2000" dirty="0" smtClean="0"/>
                        <a:t>(2)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Tn</a:t>
                      </a:r>
                      <a:r>
                        <a:rPr lang="en-US" sz="2000" dirty="0" smtClean="0"/>
                        <a:t>(1)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291254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Tn</a:t>
                      </a:r>
                      <a:r>
                        <a:rPr lang="en-US" sz="2000" dirty="0" smtClean="0"/>
                        <a:t>(1)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Tn</a:t>
                      </a:r>
                      <a:r>
                        <a:rPr lang="en-US" sz="2000" dirty="0" smtClean="0"/>
                        <a:t>(0)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Tn</a:t>
                      </a:r>
                      <a:r>
                        <a:rPr lang="en-US" sz="2000" dirty="0" smtClean="0"/>
                        <a:t>(0)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51600" y="4223142"/>
            <a:ext cx="28803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1+1+1=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Console.writeLine</a:t>
            </a:r>
            <a:r>
              <a:rPr lang="en-US" dirty="0" smtClean="0"/>
              <a:t>(n); -&gt;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3+1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T(n) = n+1 -&gt;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6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880" y="2267803"/>
            <a:ext cx="10058400" cy="1450757"/>
          </a:xfrm>
        </p:spPr>
        <p:txBody>
          <a:bodyPr/>
          <a:lstStyle/>
          <a:p>
            <a:r>
              <a:rPr lang="en-US" dirty="0" smtClean="0"/>
              <a:t>Verify recursive tree and recursive recurrence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4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Recursive Recurrence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 void Test(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smtClean="0"/>
              <a:t>n)</a:t>
            </a:r>
            <a:endParaRPr lang="en-US" sz="2800" dirty="0"/>
          </a:p>
          <a:p>
            <a:r>
              <a:rPr lang="en-US" sz="2800" dirty="0"/>
              <a:t>        {</a:t>
            </a:r>
          </a:p>
          <a:p>
            <a:r>
              <a:rPr lang="en-US" sz="2800" dirty="0"/>
              <a:t>            if(n&gt;0)</a:t>
            </a:r>
          </a:p>
          <a:p>
            <a:r>
              <a:rPr lang="en-US" sz="2800" dirty="0"/>
              <a:t>            { </a:t>
            </a:r>
            <a:r>
              <a:rPr lang="en-US" sz="2800" dirty="0" err="1"/>
              <a:t>Console.WriteLine</a:t>
            </a:r>
            <a:r>
              <a:rPr lang="en-US" sz="2800" dirty="0"/>
              <a:t>(n);</a:t>
            </a:r>
          </a:p>
          <a:p>
            <a:r>
              <a:rPr lang="en-US" sz="2800" dirty="0"/>
              <a:t>                Test(n - 1);</a:t>
            </a:r>
          </a:p>
          <a:p>
            <a:r>
              <a:rPr lang="en-US" sz="2800" dirty="0"/>
              <a:t>            }</a:t>
            </a:r>
          </a:p>
          <a:p>
            <a:r>
              <a:rPr lang="en-US" sz="2800" dirty="0"/>
              <a:t>   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88743" y="186088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-----------------</a:t>
            </a:r>
            <a:r>
              <a:rPr lang="en-US" dirty="0" smtClean="0">
                <a:sym typeface="Wingdings" panose="05000000000000000000" pitchFamily="2" charset="2"/>
              </a:rPr>
              <a:t> T(n)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0" y="348808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--------</a:t>
            </a:r>
            <a:r>
              <a:rPr lang="en-US" dirty="0" smtClean="0">
                <a:sym typeface="Wingdings" panose="05000000000000000000" pitchFamily="2" charset="2"/>
              </a:rPr>
              <a:t>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7397" y="4165600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---------------------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 smtClean="0"/>
              <a:t>T(n-1)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4108" y="1860880"/>
            <a:ext cx="17876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N &gt; 0  </a:t>
            </a:r>
          </a:p>
          <a:p>
            <a:r>
              <a:rPr lang="en-US" dirty="0" smtClean="0"/>
              <a:t>T(n) = T(n-1)  +  1</a:t>
            </a:r>
          </a:p>
          <a:p>
            <a:endParaRPr lang="en-US" dirty="0"/>
          </a:p>
          <a:p>
            <a:r>
              <a:rPr lang="en-US" dirty="0" smtClean="0"/>
              <a:t>If n= 0</a:t>
            </a:r>
          </a:p>
          <a:p>
            <a:endParaRPr lang="en-US" dirty="0"/>
          </a:p>
          <a:p>
            <a:r>
              <a:rPr lang="en-US" dirty="0" smtClean="0"/>
              <a:t>T(n) = 1</a:t>
            </a:r>
          </a:p>
        </p:txBody>
      </p:sp>
    </p:spTree>
    <p:extLst>
      <p:ext uri="{BB962C8B-B14F-4D97-AF65-F5344CB8AC3E}">
        <p14:creationId xmlns:p14="http://schemas.microsoft.com/office/powerpoint/2010/main" val="79632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35206" y="117694"/>
            <a:ext cx="63449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N &gt; 0                 T(n) = T(n-1)  +  1</a:t>
            </a:r>
            <a:endParaRPr lang="en-US" sz="2400" dirty="0"/>
          </a:p>
          <a:p>
            <a:r>
              <a:rPr lang="en-US" sz="2400" dirty="0" smtClean="0"/>
              <a:t>If n= 0                   T(n) = 1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7748" y="1174776"/>
            <a:ext cx="111455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  = T(n-1) + 1                              T(n-1) = T(n-2) +1   |   T(n-2) =T(n-3) +1 </a:t>
            </a:r>
          </a:p>
          <a:p>
            <a:endParaRPr lang="en-US" b="1" dirty="0" smtClean="0"/>
          </a:p>
          <a:p>
            <a:r>
              <a:rPr lang="en-US" b="1" dirty="0" smtClean="0"/>
              <a:t>Now, substitute T(n-1)</a:t>
            </a:r>
          </a:p>
          <a:p>
            <a:r>
              <a:rPr lang="en-US" dirty="0" smtClean="0"/>
              <a:t>T(n) = [T(n-2) + 1]+1</a:t>
            </a:r>
          </a:p>
          <a:p>
            <a:r>
              <a:rPr lang="en-US" b="1" dirty="0" err="1" smtClean="0"/>
              <a:t>Subtitute</a:t>
            </a:r>
            <a:r>
              <a:rPr lang="en-US" b="1" dirty="0" smtClean="0"/>
              <a:t> T(n-2)</a:t>
            </a:r>
          </a:p>
          <a:p>
            <a:r>
              <a:rPr lang="en-US" dirty="0" smtClean="0"/>
              <a:t>T(n)= [T(n-3)+1] + 2</a:t>
            </a:r>
          </a:p>
          <a:p>
            <a:endParaRPr lang="en-US" dirty="0"/>
          </a:p>
          <a:p>
            <a:r>
              <a:rPr lang="en-US" dirty="0" smtClean="0"/>
              <a:t>T(n)= T(n-3) + 3</a:t>
            </a:r>
          </a:p>
          <a:p>
            <a:endParaRPr lang="en-US" b="1" dirty="0"/>
          </a:p>
          <a:p>
            <a:r>
              <a:rPr lang="en-US" b="1" dirty="0" smtClean="0"/>
              <a:t>Assume all integers as k.</a:t>
            </a:r>
          </a:p>
          <a:p>
            <a:r>
              <a:rPr lang="en-US" dirty="0" smtClean="0"/>
              <a:t>T(n) = T(n-k) + k</a:t>
            </a:r>
          </a:p>
          <a:p>
            <a:r>
              <a:rPr lang="en-US" dirty="0" smtClean="0"/>
              <a:t>Assume , </a:t>
            </a:r>
          </a:p>
          <a:p>
            <a:r>
              <a:rPr lang="en-US" dirty="0"/>
              <a:t>n</a:t>
            </a:r>
            <a:r>
              <a:rPr lang="en-US" dirty="0" smtClean="0"/>
              <a:t>-k = 0</a:t>
            </a:r>
          </a:p>
          <a:p>
            <a:r>
              <a:rPr lang="en-US" dirty="0"/>
              <a:t>n</a:t>
            </a:r>
            <a:r>
              <a:rPr lang="en-US" dirty="0" smtClean="0"/>
              <a:t>= k</a:t>
            </a:r>
          </a:p>
          <a:p>
            <a:r>
              <a:rPr lang="en-US" dirty="0" smtClean="0"/>
              <a:t>T(n) = T(n-n) + n</a:t>
            </a:r>
          </a:p>
          <a:p>
            <a:r>
              <a:rPr lang="en-US" dirty="0" smtClean="0"/>
              <a:t>T(n) = T(0) + n</a:t>
            </a:r>
          </a:p>
          <a:p>
            <a:r>
              <a:rPr lang="en-US" b="1" dirty="0" smtClean="0"/>
              <a:t>T(n) = 1 + n</a:t>
            </a:r>
          </a:p>
        </p:txBody>
      </p:sp>
    </p:spTree>
    <p:extLst>
      <p:ext uri="{BB962C8B-B14F-4D97-AF65-F5344CB8AC3E}">
        <p14:creationId xmlns:p14="http://schemas.microsoft.com/office/powerpoint/2010/main" val="350211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Recursive Tree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0595"/>
          </a:xfrm>
        </p:spPr>
        <p:txBody>
          <a:bodyPr>
            <a:noAutofit/>
          </a:bodyPr>
          <a:lstStyle/>
          <a:p>
            <a:r>
              <a:rPr lang="en-US" sz="2400" dirty="0"/>
              <a:t> void Test(int n</a:t>
            </a:r>
            <a:r>
              <a:rPr lang="en-US" sz="2400" dirty="0" smtClean="0"/>
              <a:t>)      ----------------</a:t>
            </a:r>
            <a:r>
              <a:rPr lang="en-US" sz="2400" dirty="0" smtClean="0">
                <a:sym typeface="Wingdings" panose="05000000000000000000" pitchFamily="2" charset="2"/>
              </a:rPr>
              <a:t> T(n)                  T(n) = T(n-1) + n + n + 1 + 1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smtClean="0"/>
              <a:t>{                                                                              T(n)  = T(n- 1) + 2n + 2</a:t>
            </a:r>
          </a:p>
          <a:p>
            <a:r>
              <a:rPr lang="en-US" sz="2400" dirty="0" smtClean="0"/>
              <a:t>            </a:t>
            </a:r>
            <a:r>
              <a:rPr lang="en-US" sz="2400" dirty="0"/>
              <a:t>if(n&gt;0</a:t>
            </a:r>
            <a:r>
              <a:rPr lang="en-US" sz="2400" dirty="0" smtClean="0"/>
              <a:t>)       ---------------------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1                     T(n) = T(n-1) + n          (n&gt;0)</a:t>
            </a:r>
            <a:endParaRPr lang="en-US" sz="2400" dirty="0"/>
          </a:p>
          <a:p>
            <a:r>
              <a:rPr lang="en-US" sz="2400" dirty="0"/>
              <a:t>            {</a:t>
            </a:r>
          </a:p>
          <a:p>
            <a:r>
              <a:rPr lang="nn-NO" sz="2400" dirty="0"/>
              <a:t>                for (int i = 0; i &lt; n; i</a:t>
            </a:r>
            <a:r>
              <a:rPr lang="nn-NO" sz="2400" dirty="0" smtClean="0"/>
              <a:t>++) -----</a:t>
            </a:r>
            <a:r>
              <a:rPr lang="nn-NO" sz="2400" dirty="0" smtClean="0">
                <a:sym typeface="Wingdings" panose="05000000000000000000" pitchFamily="2" charset="2"/>
              </a:rPr>
              <a:t> n + 1</a:t>
            </a:r>
            <a:endParaRPr lang="nn-NO" sz="2400" dirty="0"/>
          </a:p>
          <a:p>
            <a:r>
              <a:rPr lang="en-US" sz="2400" dirty="0"/>
              <a:t>                {</a:t>
            </a:r>
          </a:p>
          <a:p>
            <a:r>
              <a:rPr lang="en-US" sz="2400" dirty="0"/>
              <a:t>                    </a:t>
            </a:r>
            <a:r>
              <a:rPr lang="en-US" sz="2400" dirty="0" err="1"/>
              <a:t>Console.WriteLine</a:t>
            </a:r>
            <a:r>
              <a:rPr lang="en-US" sz="2400" dirty="0"/>
              <a:t>(n</a:t>
            </a:r>
            <a:r>
              <a:rPr lang="en-US" sz="2400" dirty="0" smtClean="0"/>
              <a:t>);   ---</a:t>
            </a:r>
            <a:r>
              <a:rPr lang="en-US" sz="2400" dirty="0" smtClean="0">
                <a:sym typeface="Wingdings" panose="05000000000000000000" pitchFamily="2" charset="2"/>
              </a:rPr>
              <a:t> n</a:t>
            </a:r>
            <a:endParaRPr lang="en-US" sz="2400" dirty="0"/>
          </a:p>
          <a:p>
            <a:r>
              <a:rPr lang="en-US" sz="2400" dirty="0"/>
              <a:t>                }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                </a:t>
            </a:r>
            <a:r>
              <a:rPr lang="en-US" sz="2400" dirty="0"/>
              <a:t>Test(n - 1</a:t>
            </a:r>
            <a:r>
              <a:rPr lang="en-US" sz="2400" dirty="0" smtClean="0"/>
              <a:t>);    }        }  -------</a:t>
            </a:r>
            <a:r>
              <a:rPr lang="en-US" sz="2400" dirty="0" smtClean="0">
                <a:sym typeface="Wingdings" panose="05000000000000000000" pitchFamily="2" charset="2"/>
              </a:rPr>
              <a:t> T(n-1)</a:t>
            </a:r>
            <a:endParaRPr lang="en-US" sz="2400" dirty="0" smtClean="0">
              <a:latin typeface="Rockwell" panose="020606030202050204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097280" y="27315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3573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431800"/>
            <a:ext cx="10749280" cy="5437294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T(n) = T(n-1 ) + n</a:t>
            </a:r>
          </a:p>
          <a:p>
            <a:r>
              <a:rPr lang="en-US" sz="2800" b="1" dirty="0" smtClean="0"/>
              <a:t>T(n-1) = T(n-2) + (n-1)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78228"/>
              </p:ext>
            </p:extLst>
          </p:nvPr>
        </p:nvGraphicFramePr>
        <p:xfrm>
          <a:off x="2133600" y="1811866"/>
          <a:ext cx="797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T(n-1)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T(n-1)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T(n-</a:t>
                      </a:r>
                      <a:r>
                        <a:rPr lang="en-US" baseline="0" dirty="0" smtClean="0"/>
                        <a:t>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T(n-2)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T(n-3)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6400" y="4108780"/>
            <a:ext cx="728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order ;</a:t>
            </a:r>
          </a:p>
          <a:p>
            <a:r>
              <a:rPr lang="en-US" dirty="0"/>
              <a:t> </a:t>
            </a:r>
            <a:r>
              <a:rPr lang="en-US" dirty="0" smtClean="0"/>
              <a:t>0+1+2+ ------+(n-2)+ (n-1)+n --------</a:t>
            </a:r>
            <a:r>
              <a:rPr lang="en-US" dirty="0" smtClean="0">
                <a:sym typeface="Wingdings" panose="05000000000000000000" pitchFamily="2" charset="2"/>
              </a:rPr>
              <a:t> AP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N(N+1)/ 2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According to the formula,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T(n) = n(n+1)/ 2  ------ O(n^2)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314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929</Words>
  <Application>Microsoft Office PowerPoint</Application>
  <PresentationFormat>Widescreen</PresentationFormat>
  <Paragraphs>187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Rockwell</vt:lpstr>
      <vt:lpstr>Wingdings</vt:lpstr>
      <vt:lpstr>Retrospect</vt:lpstr>
      <vt:lpstr>PowerPoint Presentation</vt:lpstr>
      <vt:lpstr>Recursive Algorithm</vt:lpstr>
      <vt:lpstr>Example tail recursion/head recursion</vt:lpstr>
      <vt:lpstr>Recursive Tree</vt:lpstr>
      <vt:lpstr>Verify recursive tree and recursive recurrence </vt:lpstr>
      <vt:lpstr>Recursive Recurrence</vt:lpstr>
      <vt:lpstr>If N &gt; 0                 T(n) = T(n-1)  +  1 If n= 0                   T(n) = 1   </vt:lpstr>
      <vt:lpstr>Recursive Tree</vt:lpstr>
      <vt:lpstr>PowerPoint Presentation</vt:lpstr>
      <vt:lpstr>Recursive Recurrence</vt:lpstr>
      <vt:lpstr>PowerPoint Presentation</vt:lpstr>
      <vt:lpstr>Recursive Recurrence</vt:lpstr>
      <vt:lpstr>PowerPoint Presentation</vt:lpstr>
      <vt:lpstr>Solve using recurrence relationship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2021-01-14T09:40:50Z</dcterms:created>
  <dcterms:modified xsi:type="dcterms:W3CDTF">2022-07-21T07:22:06Z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