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59"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9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5749" autoAdjust="0"/>
  </p:normalViewPr>
  <p:slideViewPr>
    <p:cSldViewPr>
      <p:cViewPr varScale="1">
        <p:scale>
          <a:sx n="56" d="100"/>
          <a:sy n="56" d="100"/>
        </p:scale>
        <p:origin x="-155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CFD518-39B7-4D50-BD9C-102B76D7BBCF}" type="datetimeFigureOut">
              <a:rPr lang="en-US" smtClean="0"/>
              <a:pPr/>
              <a:t>27-Mar-18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789312-3A39-435C-B11F-44A06061F31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24 and 14 are congruent</a:t>
            </a:r>
            <a:r>
              <a:rPr lang="en-US" baseline="0" dirty="0" smtClean="0"/>
              <a:t> mod 6 ? </a:t>
            </a:r>
            <a:endParaRPr lang="en-US" dirty="0"/>
          </a:p>
        </p:txBody>
      </p:sp>
      <p:sp>
        <p:nvSpPr>
          <p:cNvPr id="4" name="Slide Number Placeholder 3"/>
          <p:cNvSpPr>
            <a:spLocks noGrp="1"/>
          </p:cNvSpPr>
          <p:nvPr>
            <p:ph type="sldNum" sz="quarter" idx="10"/>
          </p:nvPr>
        </p:nvSpPr>
        <p:spPr/>
        <p:txBody>
          <a:bodyPr/>
          <a:lstStyle/>
          <a:p>
            <a:fld id="{AF789312-3A39-435C-B11F-44A06061F31E}"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789312-3A39-435C-B11F-44A06061F31E}" type="slidenum">
              <a:rPr lang="en-US" smtClean="0"/>
              <a:pPr/>
              <a:t>14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Hashing function should be onto. So that all memory locations are possible</a:t>
            </a:r>
            <a:endParaRPr lang="en-US" dirty="0"/>
          </a:p>
        </p:txBody>
      </p:sp>
      <p:sp>
        <p:nvSpPr>
          <p:cNvPr id="4" name="Slide Number Placeholder 3"/>
          <p:cNvSpPr>
            <a:spLocks noGrp="1"/>
          </p:cNvSpPr>
          <p:nvPr>
            <p:ph type="sldNum" sz="quarter" idx="10"/>
          </p:nvPr>
        </p:nvSpPr>
        <p:spPr/>
        <p:txBody>
          <a:bodyPr/>
          <a:lstStyle/>
          <a:p>
            <a:fld id="{AF789312-3A39-435C-B11F-44A06061F31E}" type="slidenum">
              <a:rPr lang="en-US" smtClean="0"/>
              <a:pPr/>
              <a:t>16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Hashing function is not one to one, because there are more possible keys than memory locations,</a:t>
            </a:r>
            <a:r>
              <a:rPr lang="en-US" baseline="0" dirty="0" smtClean="0"/>
              <a:t> more than one file may be assigned to a memory location, so there can occur a collision. One way to resolve collision is to assign the first free location following the occupied memory location assigned by the hashing function. For example, after making two earlier assignments, we assign location 15  to the record of the customer with SSN 107405723. to see this, first note that h(k) maps this SSN to location 14, because </a:t>
            </a:r>
          </a:p>
          <a:p>
            <a:r>
              <a:rPr lang="en-US" baseline="0" dirty="0" smtClean="0"/>
              <a:t>H(107405723) = 107405723 mod 11 = 14</a:t>
            </a:r>
          </a:p>
          <a:p>
            <a:r>
              <a:rPr lang="en-US" baseline="0" dirty="0" smtClean="0"/>
              <a:t>But this is already occupied by 064212848</a:t>
            </a:r>
          </a:p>
          <a:p>
            <a:r>
              <a:rPr lang="en-US" baseline="0" dirty="0" smtClean="0"/>
              <a:t>However memory location 15 the first location following memory location 14 is free.</a:t>
            </a:r>
            <a:endParaRPr lang="en-US" dirty="0"/>
          </a:p>
        </p:txBody>
      </p:sp>
      <p:sp>
        <p:nvSpPr>
          <p:cNvPr id="4" name="Slide Number Placeholder 3"/>
          <p:cNvSpPr>
            <a:spLocks noGrp="1"/>
          </p:cNvSpPr>
          <p:nvPr>
            <p:ph type="sldNum" sz="quarter" idx="10"/>
          </p:nvPr>
        </p:nvSpPr>
        <p:spPr/>
        <p:txBody>
          <a:bodyPr/>
          <a:lstStyle/>
          <a:p>
            <a:fld id="{AF789312-3A39-435C-B11F-44A06061F31E}" type="slidenum">
              <a:rPr lang="en-US" smtClean="0"/>
              <a:pPr/>
              <a:t>18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Because x9 = x0 and because each term depends only on the previous</a:t>
            </a:r>
            <a:r>
              <a:rPr lang="en-US" baseline="0" dirty="0" smtClean="0"/>
              <a:t> term, this sequence is generated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3,7,8,6,1,2,0,4,5, 3,7,8,6,1,2,0,4,5,3, . . . . </a:t>
            </a:r>
            <a:r>
              <a:rPr lang="en-US" baseline="0" smtClean="0"/>
              <a:t>. </a:t>
            </a:r>
            <a:endParaRPr lang="en-US" smtClean="0"/>
          </a:p>
          <a:p>
            <a:endParaRPr lang="en-US" dirty="0"/>
          </a:p>
        </p:txBody>
      </p:sp>
      <p:sp>
        <p:nvSpPr>
          <p:cNvPr id="4" name="Slide Number Placeholder 3"/>
          <p:cNvSpPr>
            <a:spLocks noGrp="1"/>
          </p:cNvSpPr>
          <p:nvPr>
            <p:ph type="sldNum" sz="quarter" idx="10"/>
          </p:nvPr>
        </p:nvSpPr>
        <p:spPr/>
        <p:txBody>
          <a:bodyPr/>
          <a:lstStyle/>
          <a:p>
            <a:fld id="{AF789312-3A39-435C-B11F-44A06061F31E}"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643E8E-E4B6-43AF-9618-E05F6283A6DE}" type="datetimeFigureOut">
              <a:rPr lang="en-US" smtClean="0"/>
              <a:pPr/>
              <a:t>27-Mar-18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B6EAC1-6BD0-4F2B-BC23-09D4AB7BA9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643E8E-E4B6-43AF-9618-E05F6283A6DE}" type="datetimeFigureOut">
              <a:rPr lang="en-US" smtClean="0"/>
              <a:pPr/>
              <a:t>27-Mar-18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B6EAC1-6BD0-4F2B-BC23-09D4AB7BA9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643E8E-E4B6-43AF-9618-E05F6283A6DE}" type="datetimeFigureOut">
              <a:rPr lang="en-US" smtClean="0"/>
              <a:pPr/>
              <a:t>27-Mar-18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B6EAC1-6BD0-4F2B-BC23-09D4AB7BA9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643E8E-E4B6-43AF-9618-E05F6283A6DE}" type="datetimeFigureOut">
              <a:rPr lang="en-US" smtClean="0"/>
              <a:pPr/>
              <a:t>27-Mar-18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B6EAC1-6BD0-4F2B-BC23-09D4AB7BA9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643E8E-E4B6-43AF-9618-E05F6283A6DE}" type="datetimeFigureOut">
              <a:rPr lang="en-US" smtClean="0"/>
              <a:pPr/>
              <a:t>27-Mar-18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B6EAC1-6BD0-4F2B-BC23-09D4AB7BA99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643E8E-E4B6-43AF-9618-E05F6283A6DE}" type="datetimeFigureOut">
              <a:rPr lang="en-US" smtClean="0"/>
              <a:pPr/>
              <a:t>27-Mar-18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B6EAC1-6BD0-4F2B-BC23-09D4AB7BA9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643E8E-E4B6-43AF-9618-E05F6283A6DE}" type="datetimeFigureOut">
              <a:rPr lang="en-US" smtClean="0"/>
              <a:pPr/>
              <a:t>27-Mar-18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B6EAC1-6BD0-4F2B-BC23-09D4AB7BA9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643E8E-E4B6-43AF-9618-E05F6283A6DE}" type="datetimeFigureOut">
              <a:rPr lang="en-US" smtClean="0"/>
              <a:pPr/>
              <a:t>27-Mar-18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B6EAC1-6BD0-4F2B-BC23-09D4AB7BA9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643E8E-E4B6-43AF-9618-E05F6283A6DE}" type="datetimeFigureOut">
              <a:rPr lang="en-US" smtClean="0"/>
              <a:pPr/>
              <a:t>27-Mar-18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B6EAC1-6BD0-4F2B-BC23-09D4AB7BA9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643E8E-E4B6-43AF-9618-E05F6283A6DE}" type="datetimeFigureOut">
              <a:rPr lang="en-US" smtClean="0"/>
              <a:pPr/>
              <a:t>27-Mar-18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B6EAC1-6BD0-4F2B-BC23-09D4AB7BA9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643E8E-E4B6-43AF-9618-E05F6283A6DE}" type="datetimeFigureOut">
              <a:rPr lang="en-US" smtClean="0"/>
              <a:pPr/>
              <a:t>27-Mar-18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B6EAC1-6BD0-4F2B-BC23-09D4AB7BA99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643E8E-E4B6-43AF-9618-E05F6283A6DE}" type="datetimeFigureOut">
              <a:rPr lang="en-US" smtClean="0"/>
              <a:pPr/>
              <a:t>27-Mar-18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B6EAC1-6BD0-4F2B-BC23-09D4AB7BA9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 y="1"/>
            <a:ext cx="9144000" cy="68580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 y="1"/>
            <a:ext cx="9144000" cy="6858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2" y="0"/>
            <a:ext cx="9143998" cy="68580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srcRect/>
          <a:stretch>
            <a:fillRect/>
          </a:stretch>
        </p:blipFill>
        <p:spPr bwMode="auto">
          <a:xfrm>
            <a:off x="1762125" y="190500"/>
            <a:ext cx="5619750" cy="800100"/>
          </a:xfrm>
          <a:prstGeom prst="rect">
            <a:avLst/>
          </a:prstGeom>
          <a:noFill/>
          <a:ln w="9525">
            <a:noFill/>
            <a:miter lim="800000"/>
            <a:headEnd/>
            <a:tailEnd/>
          </a:ln>
          <a:effectLst/>
        </p:spPr>
      </p:pic>
      <p:pic>
        <p:nvPicPr>
          <p:cNvPr id="14339" name="Picture 3"/>
          <p:cNvPicPr>
            <a:picLocks noChangeAspect="1" noChangeArrowheads="1"/>
          </p:cNvPicPr>
          <p:nvPr/>
        </p:nvPicPr>
        <p:blipFill>
          <a:blip r:embed="rId4"/>
          <a:srcRect/>
          <a:stretch>
            <a:fillRect/>
          </a:stretch>
        </p:blipFill>
        <p:spPr bwMode="auto">
          <a:xfrm>
            <a:off x="1885950" y="990600"/>
            <a:ext cx="5372100" cy="1285875"/>
          </a:xfrm>
          <a:prstGeom prst="rect">
            <a:avLst/>
          </a:prstGeom>
          <a:noFill/>
          <a:ln w="9525">
            <a:noFill/>
            <a:miter lim="800000"/>
            <a:headEnd/>
            <a:tailEnd/>
          </a:ln>
          <a:effectLst/>
        </p:spPr>
      </p:pic>
      <p:pic>
        <p:nvPicPr>
          <p:cNvPr id="14340" name="Picture 4"/>
          <p:cNvPicPr>
            <a:picLocks noChangeAspect="1" noChangeArrowheads="1"/>
          </p:cNvPicPr>
          <p:nvPr/>
        </p:nvPicPr>
        <p:blipFill>
          <a:blip r:embed="rId5"/>
          <a:srcRect/>
          <a:stretch>
            <a:fillRect/>
          </a:stretch>
        </p:blipFill>
        <p:spPr bwMode="auto">
          <a:xfrm>
            <a:off x="1762125" y="2438400"/>
            <a:ext cx="5619750" cy="14668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2062163" y="1676400"/>
            <a:ext cx="5019675" cy="35052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srcRect/>
          <a:stretch>
            <a:fillRect/>
          </a:stretch>
        </p:blipFill>
        <p:spPr bwMode="auto">
          <a:xfrm>
            <a:off x="2085975" y="1671638"/>
            <a:ext cx="4972050" cy="35147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2028825" y="1681163"/>
            <a:ext cx="5086350" cy="349567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3"/>
          <a:srcRect/>
          <a:stretch>
            <a:fillRect/>
          </a:stretch>
        </p:blipFill>
        <p:spPr bwMode="auto">
          <a:xfrm>
            <a:off x="2066925" y="1685925"/>
            <a:ext cx="5010150" cy="34861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2043113" y="1662113"/>
            <a:ext cx="5057775" cy="35337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1"/>
            <a:ext cx="9144000" cy="6858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762125" y="2947988"/>
            <a:ext cx="5619750" cy="962025"/>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a:stretch>
            <a:fillRect/>
          </a:stretch>
        </p:blipFill>
        <p:spPr bwMode="auto">
          <a:xfrm>
            <a:off x="2062163" y="1638300"/>
            <a:ext cx="5019675" cy="35814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2038350" y="1700213"/>
            <a:ext cx="5067300" cy="345757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srcRect/>
          <a:stretch>
            <a:fillRect/>
          </a:stretch>
        </p:blipFill>
        <p:spPr bwMode="auto">
          <a:xfrm>
            <a:off x="2066925" y="1671638"/>
            <a:ext cx="5010150" cy="35147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Pseudorandom Numbers</a:t>
            </a:r>
            <a:endParaRPr lang="en-US" dirty="0"/>
          </a:p>
        </p:txBody>
      </p:sp>
      <p:sp>
        <p:nvSpPr>
          <p:cNvPr id="3" name="Content Placeholder 2"/>
          <p:cNvSpPr>
            <a:spLocks noGrp="1"/>
          </p:cNvSpPr>
          <p:nvPr>
            <p:ph idx="1"/>
          </p:nvPr>
        </p:nvSpPr>
        <p:spPr/>
        <p:txBody>
          <a:bodyPr>
            <a:normAutofit lnSpcReduction="10000"/>
          </a:bodyPr>
          <a:lstStyle/>
          <a:p>
            <a:r>
              <a:rPr lang="en-US" dirty="0" smtClean="0"/>
              <a:t>Needed for computer simulation </a:t>
            </a:r>
          </a:p>
          <a:p>
            <a:r>
              <a:rPr lang="en-US" dirty="0" smtClean="0"/>
              <a:t>Generated by systematic methods</a:t>
            </a:r>
          </a:p>
          <a:p>
            <a:r>
              <a:rPr lang="en-US" dirty="0" smtClean="0"/>
              <a:t>Procedure is called linear </a:t>
            </a:r>
            <a:r>
              <a:rPr lang="en-US" dirty="0" err="1" smtClean="0"/>
              <a:t>congruential</a:t>
            </a:r>
            <a:r>
              <a:rPr lang="en-US" dirty="0" smtClean="0"/>
              <a:t> method</a:t>
            </a:r>
          </a:p>
          <a:p>
            <a:r>
              <a:rPr lang="en-US" dirty="0" smtClean="0"/>
              <a:t>We choose four integers</a:t>
            </a:r>
          </a:p>
          <a:p>
            <a:pPr lvl="1"/>
            <a:r>
              <a:rPr lang="en-US" dirty="0" smtClean="0"/>
              <a:t>Modulus m, </a:t>
            </a:r>
          </a:p>
          <a:p>
            <a:pPr lvl="1"/>
            <a:r>
              <a:rPr lang="en-US" dirty="0" smtClean="0"/>
              <a:t>Multiplier a, 2 &lt;= a </a:t>
            </a:r>
            <a:r>
              <a:rPr lang="en-US" dirty="0" smtClean="0"/>
              <a:t>&lt; </a:t>
            </a:r>
            <a:r>
              <a:rPr lang="en-US" dirty="0" smtClean="0"/>
              <a:t>m</a:t>
            </a:r>
          </a:p>
          <a:p>
            <a:pPr lvl="1"/>
            <a:r>
              <a:rPr lang="en-US" dirty="0" smtClean="0"/>
              <a:t>Increment c, 0 &lt;= c &lt; m</a:t>
            </a:r>
          </a:p>
          <a:p>
            <a:pPr lvl="1"/>
            <a:r>
              <a:rPr lang="en-US" dirty="0" smtClean="0"/>
              <a:t>Seed x</a:t>
            </a:r>
            <a:r>
              <a:rPr lang="en-US" baseline="-25000" dirty="0" smtClean="0"/>
              <a:t>0</a:t>
            </a:r>
            <a:r>
              <a:rPr lang="en-US" dirty="0" smtClean="0"/>
              <a:t> , 0 &lt;= x</a:t>
            </a:r>
            <a:r>
              <a:rPr lang="en-US" baseline="-25000" dirty="0" smtClean="0"/>
              <a:t>0</a:t>
            </a:r>
            <a:r>
              <a:rPr lang="en-US" dirty="0" smtClean="0"/>
              <a:t> &lt; m</a:t>
            </a:r>
          </a:p>
          <a:p>
            <a:pPr lvl="6">
              <a:buNone/>
            </a:pPr>
            <a:r>
              <a:rPr lang="en-US" dirty="0" smtClean="0"/>
              <a:t>X</a:t>
            </a:r>
            <a:r>
              <a:rPr lang="en-US" baseline="-25000" dirty="0" smtClean="0"/>
              <a:t>n+1</a:t>
            </a:r>
            <a:r>
              <a:rPr lang="en-US" dirty="0" smtClean="0"/>
              <a:t> = (</a:t>
            </a:r>
            <a:r>
              <a:rPr lang="en-US" dirty="0" err="1" smtClean="0"/>
              <a:t>ax</a:t>
            </a:r>
            <a:r>
              <a:rPr lang="en-US" baseline="-25000" dirty="0" err="1" smtClean="0"/>
              <a:t>n</a:t>
            </a:r>
            <a:r>
              <a:rPr lang="en-US" dirty="0" smtClean="0"/>
              <a:t> + c ) mod m</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Pseudorandom Numbers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m=9, a=7, c=4 and x</a:t>
            </a:r>
            <a:r>
              <a:rPr lang="en-US" baseline="-25000" dirty="0" smtClean="0"/>
              <a:t>0</a:t>
            </a:r>
            <a:r>
              <a:rPr lang="en-US" dirty="0" smtClean="0"/>
              <a:t> = 3 </a:t>
            </a:r>
          </a:p>
          <a:p>
            <a:r>
              <a:rPr lang="en-US" sz="2800" dirty="0" smtClean="0"/>
              <a:t>x</a:t>
            </a:r>
            <a:r>
              <a:rPr lang="en-US" sz="2800" baseline="-25000" dirty="0" smtClean="0"/>
              <a:t>1</a:t>
            </a:r>
            <a:r>
              <a:rPr lang="en-US" sz="2800" dirty="0" smtClean="0"/>
              <a:t> = 7x</a:t>
            </a:r>
            <a:r>
              <a:rPr lang="en-US" sz="2800" baseline="-25000" dirty="0" smtClean="0"/>
              <a:t>0</a:t>
            </a:r>
            <a:r>
              <a:rPr lang="en-US" sz="2800" dirty="0" smtClean="0"/>
              <a:t> + 4 mod 9 = 7.3 + 4 mod 9 = 25 mod 9 = 7</a:t>
            </a:r>
            <a:r>
              <a:rPr lang="en-US" sz="2800" baseline="-25000" dirty="0" smtClean="0"/>
              <a:t>   </a:t>
            </a:r>
          </a:p>
          <a:p>
            <a:r>
              <a:rPr lang="en-US" sz="2800" dirty="0" smtClean="0"/>
              <a:t>x</a:t>
            </a:r>
            <a:r>
              <a:rPr lang="en-US" sz="2800" baseline="-25000" dirty="0"/>
              <a:t>2</a:t>
            </a:r>
            <a:r>
              <a:rPr lang="en-US" sz="2800" dirty="0" smtClean="0"/>
              <a:t> = 7x</a:t>
            </a:r>
            <a:r>
              <a:rPr lang="en-US" sz="2800" baseline="-25000" dirty="0"/>
              <a:t>1</a:t>
            </a:r>
            <a:r>
              <a:rPr lang="en-US" sz="2800" dirty="0" smtClean="0"/>
              <a:t> + 4 mod 9 = 7.7 + 4 mod 9 = 53 mod 9 = 8</a:t>
            </a:r>
            <a:r>
              <a:rPr lang="en-US" sz="2800" baseline="-25000" dirty="0" smtClean="0"/>
              <a:t>   </a:t>
            </a:r>
            <a:endParaRPr lang="en-US" sz="2800" dirty="0" smtClean="0"/>
          </a:p>
          <a:p>
            <a:r>
              <a:rPr lang="en-US" sz="2800" dirty="0" smtClean="0"/>
              <a:t>x</a:t>
            </a:r>
            <a:r>
              <a:rPr lang="en-US" sz="2800" baseline="-25000" dirty="0" smtClean="0"/>
              <a:t>3</a:t>
            </a:r>
            <a:r>
              <a:rPr lang="en-US" sz="2800" dirty="0" smtClean="0"/>
              <a:t> = 7x</a:t>
            </a:r>
            <a:r>
              <a:rPr lang="en-US" sz="2800" baseline="-25000" dirty="0"/>
              <a:t>2</a:t>
            </a:r>
            <a:r>
              <a:rPr lang="en-US" sz="2800" dirty="0" smtClean="0"/>
              <a:t> + 4 mod 9 = 7.8 + 4 mod 9 = 60 mod 9 = 6</a:t>
            </a:r>
            <a:r>
              <a:rPr lang="en-US" sz="2800" baseline="-25000" dirty="0" smtClean="0"/>
              <a:t>   </a:t>
            </a:r>
            <a:endParaRPr lang="en-US" sz="2800" dirty="0" smtClean="0"/>
          </a:p>
          <a:p>
            <a:r>
              <a:rPr lang="en-US" sz="2800" dirty="0" smtClean="0"/>
              <a:t>x</a:t>
            </a:r>
            <a:r>
              <a:rPr lang="en-US" sz="2800" baseline="-25000" dirty="0"/>
              <a:t>4</a:t>
            </a:r>
            <a:r>
              <a:rPr lang="en-US" sz="2800" dirty="0" smtClean="0"/>
              <a:t> = 7x</a:t>
            </a:r>
            <a:r>
              <a:rPr lang="en-US" sz="2800" baseline="-25000" dirty="0"/>
              <a:t>3</a:t>
            </a:r>
            <a:r>
              <a:rPr lang="en-US" sz="2800" dirty="0" smtClean="0"/>
              <a:t> + 4 mod 9 = 7.6 + 4 mod 9 = 46 mod 9 = 1</a:t>
            </a:r>
            <a:r>
              <a:rPr lang="en-US" sz="2800" baseline="-25000" dirty="0" smtClean="0"/>
              <a:t>   </a:t>
            </a:r>
            <a:endParaRPr lang="en-US" sz="2800" dirty="0" smtClean="0"/>
          </a:p>
          <a:p>
            <a:r>
              <a:rPr lang="en-US" sz="2800" dirty="0" smtClean="0"/>
              <a:t>x</a:t>
            </a:r>
            <a:r>
              <a:rPr lang="en-US" sz="2800" baseline="-25000" dirty="0"/>
              <a:t>5</a:t>
            </a:r>
            <a:r>
              <a:rPr lang="en-US" sz="2800" dirty="0" smtClean="0"/>
              <a:t> = 7x</a:t>
            </a:r>
            <a:r>
              <a:rPr lang="en-US" sz="2800" baseline="-25000" dirty="0"/>
              <a:t>4</a:t>
            </a:r>
            <a:r>
              <a:rPr lang="en-US" sz="2800" dirty="0" smtClean="0"/>
              <a:t> + 4 mod 9 = 7.1 + 4 mod 9 = 11 mod 9 = 2</a:t>
            </a:r>
            <a:r>
              <a:rPr lang="en-US" sz="2800" baseline="-25000" dirty="0" smtClean="0"/>
              <a:t>   </a:t>
            </a:r>
            <a:endParaRPr lang="en-US" sz="2800" dirty="0" smtClean="0"/>
          </a:p>
          <a:p>
            <a:r>
              <a:rPr lang="en-US" sz="2800" dirty="0" smtClean="0"/>
              <a:t>x</a:t>
            </a:r>
            <a:r>
              <a:rPr lang="en-US" sz="2800" baseline="-25000" dirty="0"/>
              <a:t>6</a:t>
            </a:r>
            <a:r>
              <a:rPr lang="en-US" sz="2800" dirty="0" smtClean="0"/>
              <a:t> = 7x</a:t>
            </a:r>
            <a:r>
              <a:rPr lang="en-US" sz="2800" baseline="-25000" dirty="0"/>
              <a:t>5</a:t>
            </a:r>
            <a:r>
              <a:rPr lang="en-US" sz="2800" dirty="0" smtClean="0"/>
              <a:t> + 4 mod 9 = 7.2 + 4 mod 9 = 18 mod 9 = 0</a:t>
            </a:r>
            <a:r>
              <a:rPr lang="en-US" sz="2800" baseline="-25000" dirty="0" smtClean="0"/>
              <a:t>   </a:t>
            </a:r>
            <a:endParaRPr lang="en-US" sz="2800" dirty="0" smtClean="0"/>
          </a:p>
          <a:p>
            <a:r>
              <a:rPr lang="en-US" sz="2800" dirty="0" smtClean="0"/>
              <a:t>x</a:t>
            </a:r>
            <a:r>
              <a:rPr lang="en-US" sz="2800" baseline="-25000" dirty="0" smtClean="0"/>
              <a:t>7</a:t>
            </a:r>
            <a:r>
              <a:rPr lang="en-US" sz="2800" dirty="0" smtClean="0"/>
              <a:t> = 7x</a:t>
            </a:r>
            <a:r>
              <a:rPr lang="en-US" sz="2800" baseline="-25000" dirty="0"/>
              <a:t>6</a:t>
            </a:r>
            <a:r>
              <a:rPr lang="en-US" sz="2800" dirty="0" smtClean="0"/>
              <a:t> + 4 mod 9 = 7.0 + 4 mod 9 = 4 mod 9 = 4</a:t>
            </a:r>
            <a:r>
              <a:rPr lang="en-US" sz="2800" baseline="-25000" dirty="0" smtClean="0"/>
              <a:t>   </a:t>
            </a:r>
            <a:endParaRPr lang="en-US" sz="2800" dirty="0" smtClean="0"/>
          </a:p>
          <a:p>
            <a:r>
              <a:rPr lang="en-US" sz="2800" dirty="0" smtClean="0"/>
              <a:t>x</a:t>
            </a:r>
            <a:r>
              <a:rPr lang="en-US" sz="2800" baseline="-25000" dirty="0" smtClean="0"/>
              <a:t>8</a:t>
            </a:r>
            <a:r>
              <a:rPr lang="en-US" sz="2800" dirty="0" smtClean="0"/>
              <a:t> = 7x</a:t>
            </a:r>
            <a:r>
              <a:rPr lang="en-US" sz="2800" baseline="-25000" dirty="0" smtClean="0"/>
              <a:t>7</a:t>
            </a:r>
            <a:r>
              <a:rPr lang="en-US" sz="2800" dirty="0" smtClean="0"/>
              <a:t> + 4 mod 9 = 7.4 + 4 mod 9 = 32 mod 9 = 5</a:t>
            </a:r>
            <a:r>
              <a:rPr lang="en-US" sz="2800" baseline="-25000" dirty="0" smtClean="0"/>
              <a:t>   </a:t>
            </a:r>
            <a:endParaRPr lang="en-US" sz="2800" dirty="0" smtClean="0"/>
          </a:p>
          <a:p>
            <a:r>
              <a:rPr lang="en-US" sz="2800" dirty="0" smtClean="0"/>
              <a:t>x</a:t>
            </a:r>
            <a:r>
              <a:rPr lang="en-US" sz="2800" baseline="-25000" dirty="0" smtClean="0"/>
              <a:t>9</a:t>
            </a:r>
            <a:r>
              <a:rPr lang="en-US" sz="2800" dirty="0" smtClean="0"/>
              <a:t> = 7x</a:t>
            </a:r>
            <a:r>
              <a:rPr lang="en-US" sz="2800" baseline="-25000" dirty="0" smtClean="0"/>
              <a:t>8</a:t>
            </a:r>
            <a:r>
              <a:rPr lang="en-US" sz="2800" dirty="0" smtClean="0"/>
              <a:t> + 4 mod 9 = 7.5 + 4 mod 9 = 39 mod 9 = 3</a:t>
            </a:r>
            <a:r>
              <a:rPr lang="en-US" sz="2800" baseline="-25000" dirty="0" smtClean="0"/>
              <a:t>   </a:t>
            </a:r>
            <a:endParaRPr lang="en-US" sz="2800" dirty="0" smtClean="0"/>
          </a:p>
          <a:p>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srcRect/>
          <a:stretch>
            <a:fillRect/>
          </a:stretch>
        </p:blipFill>
        <p:spPr bwMode="auto">
          <a:xfrm>
            <a:off x="1766888" y="2862263"/>
            <a:ext cx="5610225" cy="11334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2" y="0"/>
            <a:ext cx="9143998" cy="6858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 y="0"/>
            <a:ext cx="9144000" cy="68580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 y="1"/>
            <a:ext cx="9144000" cy="68580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676400" y="2857500"/>
            <a:ext cx="5791200" cy="1143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1" y="0"/>
            <a:ext cx="9144000" cy="6858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 y="0"/>
            <a:ext cx="9144000" cy="68580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421</Words>
  <Application>Microsoft Office PowerPoint</Application>
  <PresentationFormat>On-screen Show (4:3)</PresentationFormat>
  <Paragraphs>34</Paragraphs>
  <Slides>24</Slides>
  <Notes>5</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Pseudorandom Numbers</vt:lpstr>
      <vt:lpstr>Pseudorandom Numbers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nadeem.qamar</dc:creator>
  <cp:lastModifiedBy>Nadeem Qamar</cp:lastModifiedBy>
  <cp:revision>19</cp:revision>
  <dcterms:created xsi:type="dcterms:W3CDTF">2018-03-21T04:19:28Z</dcterms:created>
  <dcterms:modified xsi:type="dcterms:W3CDTF">2018-03-27T05:15:47Z</dcterms:modified>
</cp:coreProperties>
</file>