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5" r:id="rId7"/>
    <p:sldId id="261" r:id="rId8"/>
    <p:sldId id="266" r:id="rId9"/>
    <p:sldId id="262" r:id="rId10"/>
    <p:sldId id="267" r:id="rId11"/>
    <p:sldId id="263" r:id="rId12"/>
    <p:sldId id="268" r:id="rId13"/>
    <p:sldId id="269"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0C3CE4C-33E8-4C66-BA4A-2DD6DF01DA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01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04A50-A551-44D3-B4A5-C2C33EC222A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3CE4C-33E8-4C66-BA4A-2DD6DF01DA32}" type="slidenum">
              <a:rPr lang="en-US" smtClean="0"/>
              <a:t>‹#›</a:t>
            </a:fld>
            <a:endParaRPr lang="en-US"/>
          </a:p>
        </p:txBody>
      </p:sp>
    </p:spTree>
    <p:extLst>
      <p:ext uri="{BB962C8B-B14F-4D97-AF65-F5344CB8AC3E}">
        <p14:creationId xmlns:p14="http://schemas.microsoft.com/office/powerpoint/2010/main" val="7856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120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056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spTree>
    <p:extLst>
      <p:ext uri="{BB962C8B-B14F-4D97-AF65-F5344CB8AC3E}">
        <p14:creationId xmlns:p14="http://schemas.microsoft.com/office/powerpoint/2010/main" val="11772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53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992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081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16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spTree>
    <p:extLst>
      <p:ext uri="{BB962C8B-B14F-4D97-AF65-F5344CB8AC3E}">
        <p14:creationId xmlns:p14="http://schemas.microsoft.com/office/powerpoint/2010/main" val="101572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04A50-A551-44D3-B4A5-C2C33EC222A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3CE4C-33E8-4C66-BA4A-2DD6DF01DA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05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04A50-A551-44D3-B4A5-C2C33EC222A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3CE4C-33E8-4C66-BA4A-2DD6DF01DA32}" type="slidenum">
              <a:rPr lang="en-US" smtClean="0"/>
              <a:t>‹#›</a:t>
            </a:fld>
            <a:endParaRPr lang="en-US"/>
          </a:p>
        </p:txBody>
      </p:sp>
    </p:spTree>
    <p:extLst>
      <p:ext uri="{BB962C8B-B14F-4D97-AF65-F5344CB8AC3E}">
        <p14:creationId xmlns:p14="http://schemas.microsoft.com/office/powerpoint/2010/main" val="290740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04A50-A551-44D3-B4A5-C2C33EC222AC}"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3CE4C-33E8-4C66-BA4A-2DD6DF01DA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794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04A50-A551-44D3-B4A5-C2C33EC222AC}"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3CE4C-33E8-4C66-BA4A-2DD6DF01DA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01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04A50-A551-44D3-B4A5-C2C33EC222AC}"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3CE4C-33E8-4C66-BA4A-2DD6DF01DA32}" type="slidenum">
              <a:rPr lang="en-US" smtClean="0"/>
              <a:t>‹#›</a:t>
            </a:fld>
            <a:endParaRPr lang="en-US"/>
          </a:p>
        </p:txBody>
      </p:sp>
    </p:spTree>
    <p:extLst>
      <p:ext uri="{BB962C8B-B14F-4D97-AF65-F5344CB8AC3E}">
        <p14:creationId xmlns:p14="http://schemas.microsoft.com/office/powerpoint/2010/main" val="255768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04A50-A551-44D3-B4A5-C2C33EC222A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3CE4C-33E8-4C66-BA4A-2DD6DF01DA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34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04A50-A551-44D3-B4A5-C2C33EC222A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3CE4C-33E8-4C66-BA4A-2DD6DF01DA32}" type="slidenum">
              <a:rPr lang="en-US" smtClean="0"/>
              <a:t>‹#›</a:t>
            </a:fld>
            <a:endParaRPr lang="en-US"/>
          </a:p>
        </p:txBody>
      </p:sp>
    </p:spTree>
    <p:extLst>
      <p:ext uri="{BB962C8B-B14F-4D97-AF65-F5344CB8AC3E}">
        <p14:creationId xmlns:p14="http://schemas.microsoft.com/office/powerpoint/2010/main" val="332136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804A50-A551-44D3-B4A5-C2C33EC222AC}" type="datetimeFigureOut">
              <a:rPr lang="en-US" smtClean="0"/>
              <a:t>8/26/2023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C3CE4C-33E8-4C66-BA4A-2DD6DF01DA32}" type="slidenum">
              <a:rPr lang="en-US" smtClean="0"/>
              <a:t>‹#›</a:t>
            </a:fld>
            <a:endParaRPr lang="en-US"/>
          </a:p>
        </p:txBody>
      </p:sp>
    </p:spTree>
    <p:extLst>
      <p:ext uri="{BB962C8B-B14F-4D97-AF65-F5344CB8AC3E}">
        <p14:creationId xmlns:p14="http://schemas.microsoft.com/office/powerpoint/2010/main" val="27407848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1C9F-11DD-E558-A652-A73D0ADCB0DA}"/>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Cardio Care</a:t>
            </a:r>
            <a:br>
              <a:rPr lang="en-US"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Predictive Modeling for Heart Disease Diagnosis Using Machine Learning</a:t>
            </a:r>
            <a:endParaRPr lang="en-US"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4A89411-EB29-6C26-68CA-878F921D4D2F}"/>
              </a:ext>
            </a:extLst>
          </p:cNvPr>
          <p:cNvSpPr>
            <a:spLocks noGrp="1"/>
          </p:cNvSpPr>
          <p:nvPr>
            <p:ph type="subTitle"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Syed </a:t>
            </a:r>
            <a:r>
              <a:rPr lang="en-US" dirty="0" err="1">
                <a:latin typeface="Times New Roman" panose="02020603050405020304" pitchFamily="18" charset="0"/>
                <a:cs typeface="Times New Roman" panose="02020603050405020304" pitchFamily="18" charset="0"/>
              </a:rPr>
              <a:t>Muzzamil</a:t>
            </a:r>
            <a:r>
              <a:rPr lang="en-US" dirty="0">
                <a:latin typeface="Times New Roman" panose="02020603050405020304" pitchFamily="18" charset="0"/>
                <a:cs typeface="Times New Roman" panose="02020603050405020304" pitchFamily="18" charset="0"/>
              </a:rPr>
              <a:t> Waseem (11067)</a:t>
            </a:r>
          </a:p>
          <a:p>
            <a:r>
              <a:rPr lang="en-US" dirty="0">
                <a:latin typeface="Times New Roman" panose="02020603050405020304" pitchFamily="18" charset="0"/>
                <a:cs typeface="Times New Roman" panose="02020603050405020304" pitchFamily="18" charset="0"/>
              </a:rPr>
              <a:t>Ahmer Hussain (10735)</a:t>
            </a:r>
          </a:p>
          <a:p>
            <a:endParaRPr lang="en-US" dirty="0"/>
          </a:p>
        </p:txBody>
      </p:sp>
    </p:spTree>
    <p:extLst>
      <p:ext uri="{BB962C8B-B14F-4D97-AF65-F5344CB8AC3E}">
        <p14:creationId xmlns:p14="http://schemas.microsoft.com/office/powerpoint/2010/main" val="52042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AA10-3307-784B-F101-F31FC468130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a:t>
            </a:r>
            <a:endParaRPr lang="en-US" dirty="0"/>
          </a:p>
        </p:txBody>
      </p:sp>
      <p:pic>
        <p:nvPicPr>
          <p:cNvPr id="7" name="Content Placeholder 6">
            <a:extLst>
              <a:ext uri="{FF2B5EF4-FFF2-40B4-BE49-F238E27FC236}">
                <a16:creationId xmlns:a16="http://schemas.microsoft.com/office/drawing/2014/main" id="{E2EED96D-00EB-AFB4-66AA-38C9C30939DE}"/>
              </a:ext>
            </a:extLst>
          </p:cNvPr>
          <p:cNvPicPr>
            <a:picLocks noGrp="1" noChangeAspect="1"/>
          </p:cNvPicPr>
          <p:nvPr>
            <p:ph idx="1"/>
          </p:nvPr>
        </p:nvPicPr>
        <p:blipFill>
          <a:blip r:embed="rId2"/>
          <a:stretch>
            <a:fillRect/>
          </a:stretch>
        </p:blipFill>
        <p:spPr>
          <a:xfrm>
            <a:off x="2135415" y="2557993"/>
            <a:ext cx="7921169" cy="3317875"/>
          </a:xfrm>
        </p:spPr>
      </p:pic>
    </p:spTree>
    <p:extLst>
      <p:ext uri="{BB962C8B-B14F-4D97-AF65-F5344CB8AC3E}">
        <p14:creationId xmlns:p14="http://schemas.microsoft.com/office/powerpoint/2010/main" val="139758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BD71-18B8-7C1C-25B2-75B7D54E821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id="{361B2088-5C7B-3075-758B-A375F818ACCB}"/>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Feature Importance: Random Forest can provide insights into feature importance, helping to identify the most influential features for making predictions.</a:t>
            </a:r>
          </a:p>
          <a:p>
            <a:pPr lvl="1"/>
            <a:r>
              <a:rPr lang="en-US" dirty="0">
                <a:latin typeface="Times New Roman" panose="02020603050405020304" pitchFamily="18" charset="0"/>
                <a:cs typeface="Times New Roman" panose="02020603050405020304" pitchFamily="18" charset="0"/>
              </a:rPr>
              <a:t>Robustness: Random Forest is robust to noisy data and outliers due to the ensemble nature that averages out individual decision tree errors.</a:t>
            </a:r>
          </a:p>
          <a:p>
            <a:r>
              <a:rPr lang="en-US" b="1"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Complexity: Random Forest can be computationally intensive and memory-consuming, particularly with large datasets or a high number of trees.</a:t>
            </a:r>
          </a:p>
          <a:p>
            <a:pPr lvl="1"/>
            <a:r>
              <a:rPr lang="en-US" dirty="0">
                <a:latin typeface="Times New Roman" panose="02020603050405020304" pitchFamily="18" charset="0"/>
                <a:cs typeface="Times New Roman" panose="02020603050405020304" pitchFamily="18" charset="0"/>
              </a:rPr>
              <a:t>Lack of Interpretability: Although it provides feature importance, Random Forest's ensemble nature can make it less interpretable than single decision trees.</a:t>
            </a:r>
            <a:endParaRPr lang="en-US" dirty="0"/>
          </a:p>
          <a:p>
            <a:endParaRPr lang="en-US" dirty="0"/>
          </a:p>
        </p:txBody>
      </p:sp>
    </p:spTree>
    <p:extLst>
      <p:ext uri="{BB962C8B-B14F-4D97-AF65-F5344CB8AC3E}">
        <p14:creationId xmlns:p14="http://schemas.microsoft.com/office/powerpoint/2010/main" val="26235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0257-BDC3-9EB6-A85A-95FA806A4A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a:t>
            </a:r>
            <a:endParaRPr lang="en-US" dirty="0"/>
          </a:p>
        </p:txBody>
      </p:sp>
      <p:pic>
        <p:nvPicPr>
          <p:cNvPr id="5" name="Content Placeholder 4">
            <a:extLst>
              <a:ext uri="{FF2B5EF4-FFF2-40B4-BE49-F238E27FC236}">
                <a16:creationId xmlns:a16="http://schemas.microsoft.com/office/drawing/2014/main" id="{D5C4221E-B85D-65A5-0CA3-675CAAF58E56}"/>
              </a:ext>
            </a:extLst>
          </p:cNvPr>
          <p:cNvPicPr>
            <a:picLocks noGrp="1" noChangeAspect="1"/>
          </p:cNvPicPr>
          <p:nvPr>
            <p:ph idx="1"/>
          </p:nvPr>
        </p:nvPicPr>
        <p:blipFill>
          <a:blip r:embed="rId2"/>
          <a:stretch>
            <a:fillRect/>
          </a:stretch>
        </p:blipFill>
        <p:spPr>
          <a:xfrm>
            <a:off x="2382158" y="2542948"/>
            <a:ext cx="7427684" cy="3553051"/>
          </a:xfrm>
        </p:spPr>
      </p:pic>
    </p:spTree>
    <p:extLst>
      <p:ext uri="{BB962C8B-B14F-4D97-AF65-F5344CB8AC3E}">
        <p14:creationId xmlns:p14="http://schemas.microsoft.com/office/powerpoint/2010/main" val="322456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ADED-2393-5F42-FEFE-B28F12DDA8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US" dirty="0"/>
          </a:p>
        </p:txBody>
      </p:sp>
      <p:sp>
        <p:nvSpPr>
          <p:cNvPr id="3" name="Content Placeholder 2">
            <a:extLst>
              <a:ext uri="{FF2B5EF4-FFF2-40B4-BE49-F238E27FC236}">
                <a16:creationId xmlns:a16="http://schemas.microsoft.com/office/drawing/2014/main" id="{9EF22A91-C136-6191-F171-9930C4D018B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Logistic Regression (LR) and Random Forest (RF) appear to have the best performance, both achieving an accuracy score of 0.86. However, considering other factors such as the interpretability of the model, Logistic Regression might be preferred, as it often provides more intuitive insights into feature importance and relationships. Additionally, Logistic Regression generally has lower computational complexity compared to Random Forest, making it more efficient for certain applications.</a:t>
            </a:r>
          </a:p>
        </p:txBody>
      </p:sp>
    </p:spTree>
    <p:extLst>
      <p:ext uri="{BB962C8B-B14F-4D97-AF65-F5344CB8AC3E}">
        <p14:creationId xmlns:p14="http://schemas.microsoft.com/office/powerpoint/2010/main" val="129109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2D83-2138-1915-072E-4F4803457D90}"/>
              </a:ext>
            </a:extLst>
          </p:cNvPr>
          <p:cNvSpPr>
            <a:spLocks noGrp="1"/>
          </p:cNvSpPr>
          <p:nvPr>
            <p:ph type="title"/>
          </p:nvPr>
        </p:nvSpPr>
        <p:spPr/>
        <p:txBody>
          <a:bodyPr/>
          <a:lstStyle/>
          <a:p>
            <a:r>
              <a:rPr lang="en-US" dirty="0"/>
              <a:t>Confusion Matrix	</a:t>
            </a:r>
          </a:p>
        </p:txBody>
      </p:sp>
      <p:sp>
        <p:nvSpPr>
          <p:cNvPr id="3" name="Content Placeholder 2">
            <a:extLst>
              <a:ext uri="{FF2B5EF4-FFF2-40B4-BE49-F238E27FC236}">
                <a16:creationId xmlns:a16="http://schemas.microsoft.com/office/drawing/2014/main" id="{28B3D6C2-141A-5EB8-D147-4514D869DA7F}"/>
              </a:ext>
            </a:extLst>
          </p:cNvPr>
          <p:cNvSpPr>
            <a:spLocks noGrp="1"/>
          </p:cNvSpPr>
          <p:nvPr>
            <p:ph idx="1"/>
          </p:nvPr>
        </p:nvSpPr>
        <p:spPr/>
        <p:txBody>
          <a:bodyPr>
            <a:normAutofit/>
          </a:bodyPr>
          <a:lstStyle/>
          <a:p>
            <a:r>
              <a:rPr lang="en-US" dirty="0"/>
              <a:t>Logistic Regression                                  SVM</a:t>
            </a:r>
          </a:p>
          <a:p>
            <a:endParaRPr lang="en-US" dirty="0"/>
          </a:p>
          <a:p>
            <a:endParaRPr lang="en-US" dirty="0"/>
          </a:p>
          <a:p>
            <a:pPr marL="0" indent="0">
              <a:buNone/>
            </a:pPr>
            <a:endParaRPr lang="en-US" dirty="0"/>
          </a:p>
          <a:p>
            <a:r>
              <a:rPr lang="en-US" dirty="0"/>
              <a:t>Decision Tree                                          Random Forest    </a:t>
            </a:r>
          </a:p>
          <a:p>
            <a:endParaRPr lang="en-US" dirty="0"/>
          </a:p>
          <a:p>
            <a:endParaRPr lang="en-US" dirty="0"/>
          </a:p>
        </p:txBody>
      </p:sp>
      <p:pic>
        <p:nvPicPr>
          <p:cNvPr id="5" name="Picture 4">
            <a:extLst>
              <a:ext uri="{FF2B5EF4-FFF2-40B4-BE49-F238E27FC236}">
                <a16:creationId xmlns:a16="http://schemas.microsoft.com/office/drawing/2014/main" id="{CACE3AC5-524B-2281-2A50-19DC7A5F5926}"/>
              </a:ext>
            </a:extLst>
          </p:cNvPr>
          <p:cNvPicPr>
            <a:picLocks noChangeAspect="1"/>
          </p:cNvPicPr>
          <p:nvPr/>
        </p:nvPicPr>
        <p:blipFill>
          <a:blip r:embed="rId2"/>
          <a:stretch>
            <a:fillRect/>
          </a:stretch>
        </p:blipFill>
        <p:spPr>
          <a:xfrm>
            <a:off x="1663699" y="3068562"/>
            <a:ext cx="2333398" cy="993924"/>
          </a:xfrm>
          <a:prstGeom prst="rect">
            <a:avLst/>
          </a:prstGeom>
        </p:spPr>
      </p:pic>
      <p:pic>
        <p:nvPicPr>
          <p:cNvPr id="11" name="Picture 10">
            <a:extLst>
              <a:ext uri="{FF2B5EF4-FFF2-40B4-BE49-F238E27FC236}">
                <a16:creationId xmlns:a16="http://schemas.microsoft.com/office/drawing/2014/main" id="{00336212-0C9F-3C36-116A-1C0DC541A28F}"/>
              </a:ext>
            </a:extLst>
          </p:cNvPr>
          <p:cNvPicPr>
            <a:picLocks noChangeAspect="1"/>
          </p:cNvPicPr>
          <p:nvPr/>
        </p:nvPicPr>
        <p:blipFill>
          <a:blip r:embed="rId3"/>
          <a:stretch>
            <a:fillRect/>
          </a:stretch>
        </p:blipFill>
        <p:spPr>
          <a:xfrm>
            <a:off x="6280148" y="3068561"/>
            <a:ext cx="2333398" cy="993925"/>
          </a:xfrm>
          <a:prstGeom prst="rect">
            <a:avLst/>
          </a:prstGeom>
        </p:spPr>
      </p:pic>
      <p:pic>
        <p:nvPicPr>
          <p:cNvPr id="13" name="Picture 12">
            <a:extLst>
              <a:ext uri="{FF2B5EF4-FFF2-40B4-BE49-F238E27FC236}">
                <a16:creationId xmlns:a16="http://schemas.microsoft.com/office/drawing/2014/main" id="{EB2F7464-BF0E-9E02-DC17-6A4329DCD9AE}"/>
              </a:ext>
            </a:extLst>
          </p:cNvPr>
          <p:cNvPicPr>
            <a:picLocks noChangeAspect="1"/>
          </p:cNvPicPr>
          <p:nvPr/>
        </p:nvPicPr>
        <p:blipFill>
          <a:blip r:embed="rId4"/>
          <a:stretch>
            <a:fillRect/>
          </a:stretch>
        </p:blipFill>
        <p:spPr>
          <a:xfrm>
            <a:off x="1663699" y="5152877"/>
            <a:ext cx="2333398" cy="993924"/>
          </a:xfrm>
          <a:prstGeom prst="rect">
            <a:avLst/>
          </a:prstGeom>
        </p:spPr>
      </p:pic>
      <p:pic>
        <p:nvPicPr>
          <p:cNvPr id="15" name="Picture 14">
            <a:extLst>
              <a:ext uri="{FF2B5EF4-FFF2-40B4-BE49-F238E27FC236}">
                <a16:creationId xmlns:a16="http://schemas.microsoft.com/office/drawing/2014/main" id="{63A6F625-B357-AF0C-9B3A-DAA3EB598DFA}"/>
              </a:ext>
            </a:extLst>
          </p:cNvPr>
          <p:cNvPicPr>
            <a:picLocks noChangeAspect="1"/>
          </p:cNvPicPr>
          <p:nvPr/>
        </p:nvPicPr>
        <p:blipFill>
          <a:blip r:embed="rId5"/>
          <a:stretch>
            <a:fillRect/>
          </a:stretch>
        </p:blipFill>
        <p:spPr>
          <a:xfrm>
            <a:off x="6280148" y="5017411"/>
            <a:ext cx="2333398" cy="993924"/>
          </a:xfrm>
          <a:prstGeom prst="rect">
            <a:avLst/>
          </a:prstGeom>
        </p:spPr>
      </p:pic>
    </p:spTree>
    <p:extLst>
      <p:ext uri="{BB962C8B-B14F-4D97-AF65-F5344CB8AC3E}">
        <p14:creationId xmlns:p14="http://schemas.microsoft.com/office/powerpoint/2010/main" val="275148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359E48-9D6A-118F-8B32-B35339EC864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6167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21B3-4A99-C171-C2E6-98F7A8ED0DB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17EEA565-061F-F90F-2481-7AA3016C1BAA}"/>
              </a:ext>
            </a:extLst>
          </p:cNvPr>
          <p:cNvSpPr>
            <a:spLocks noGrp="1"/>
          </p:cNvSpPr>
          <p:nvPr>
            <p:ph idx="1"/>
          </p:nvPr>
        </p:nvSpPr>
        <p:spPr/>
        <p:txBody>
          <a:bodyPr>
            <a:normAutofit fontScale="92500" lnSpcReduction="20000"/>
          </a:bodyPr>
          <a:lstStyle/>
          <a:p>
            <a:pPr algn="just"/>
            <a:r>
              <a:rPr lang="en-US" sz="2400" i="0" dirty="0">
                <a:solidFill>
                  <a:srgbClr val="333333"/>
                </a:solidFill>
                <a:effectLst/>
                <a:latin typeface="Times New Roman" panose="02020603050405020304" pitchFamily="18" charset="0"/>
                <a:cs typeface="Times New Roman" panose="02020603050405020304" pitchFamily="18" charset="0"/>
              </a:rPr>
              <a:t>Health is characterized as a full state of physical, mental, and social well-being and not merely a lack of illness. </a:t>
            </a:r>
          </a:p>
          <a:p>
            <a:pPr algn="just"/>
            <a:endParaRPr lang="en-US" sz="2400" i="0" dirty="0">
              <a:solidFill>
                <a:srgbClr val="333333"/>
              </a:solidFill>
              <a:effectLst/>
              <a:latin typeface="Times New Roman" panose="02020603050405020304" pitchFamily="18" charset="0"/>
              <a:cs typeface="Times New Roman" panose="02020603050405020304" pitchFamily="18" charset="0"/>
            </a:endParaRPr>
          </a:p>
          <a:p>
            <a:pPr algn="just"/>
            <a:r>
              <a:rPr lang="en-US" sz="2400" i="0" dirty="0">
                <a:solidFill>
                  <a:srgbClr val="333333"/>
                </a:solidFill>
                <a:effectLst/>
                <a:latin typeface="Times New Roman" panose="02020603050405020304" pitchFamily="18" charset="0"/>
                <a:cs typeface="Times New Roman" panose="02020603050405020304" pitchFamily="18" charset="0"/>
              </a:rPr>
              <a:t>Health is a fundamental element of people’s need for a better life. </a:t>
            </a:r>
          </a:p>
          <a:p>
            <a:pPr algn="just"/>
            <a:endParaRPr lang="en-US" sz="2400" i="0" dirty="0">
              <a:solidFill>
                <a:srgbClr val="333333"/>
              </a:solidFill>
              <a:effectLst/>
              <a:latin typeface="Times New Roman" panose="02020603050405020304" pitchFamily="18" charset="0"/>
              <a:cs typeface="Times New Roman" panose="02020603050405020304" pitchFamily="18" charset="0"/>
            </a:endParaRPr>
          </a:p>
          <a:p>
            <a:pPr algn="just"/>
            <a:r>
              <a:rPr lang="en-US" sz="2400" i="0" dirty="0">
                <a:solidFill>
                  <a:srgbClr val="333333"/>
                </a:solidFill>
                <a:effectLst/>
                <a:latin typeface="Times New Roman" panose="02020603050405020304" pitchFamily="18" charset="0"/>
                <a:cs typeface="Times New Roman" panose="02020603050405020304" pitchFamily="18" charset="0"/>
              </a:rPr>
              <a:t>Unfortunately, the global health problem has created a dilemma because of certain factors, such as poor health services, the presence of large gaps between rural and urban areas, physicians, and nurses unavailability during the hardest time.</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49637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9314-B088-ECA2-7115-981AB6F2F3E3}"/>
              </a:ext>
            </a:extLst>
          </p:cNvPr>
          <p:cNvSpPr>
            <a:spLocks noGrp="1"/>
          </p:cNvSpPr>
          <p:nvPr>
            <p:ph type="title"/>
          </p:nvPr>
        </p:nvSpPr>
        <p:spPr/>
        <p:txBody>
          <a:bodyPr/>
          <a:lstStyle/>
          <a:p>
            <a:pPr algn="ct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Dataset analysis</a:t>
            </a:r>
            <a:endParaRPr lang="en-US" dirty="0"/>
          </a:p>
        </p:txBody>
      </p:sp>
      <p:sp>
        <p:nvSpPr>
          <p:cNvPr id="3" name="Content Placeholder 2">
            <a:extLst>
              <a:ext uri="{FF2B5EF4-FFF2-40B4-BE49-F238E27FC236}">
                <a16:creationId xmlns:a16="http://schemas.microsoft.com/office/drawing/2014/main" id="{245B33CD-83F7-A56F-AE38-E786FBCCBB4D}"/>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Cleveland Dataset:</a:t>
            </a:r>
          </a:p>
          <a:p>
            <a:pPr marL="457200" lvl="1">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Contains 11 features set Table with one binary target variable whether to classify patients have CVDs or not.</a:t>
            </a:r>
          </a:p>
          <a:p>
            <a:pPr marL="457200" lvl="1">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Contain 4 numerical features (age, resting bp, cholesterol, max heart rate) while the rest are categorical</a:t>
            </a:r>
          </a:p>
          <a:p>
            <a:pPr marL="0" marR="0">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Issues:</a:t>
            </a:r>
          </a:p>
          <a:p>
            <a:pPr marL="457200" lvl="1">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None of them found any null value but contained at least 17 outliers on some feature sets.</a:t>
            </a:r>
          </a:p>
          <a:p>
            <a:endParaRPr lang="en-US"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472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CA57-ABE8-902B-E38D-FB6005E9B52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Performance and Comparison between different Models</a:t>
            </a:r>
            <a:endParaRPr lang="en-US" sz="3200" dirty="0"/>
          </a:p>
        </p:txBody>
      </p:sp>
      <p:graphicFrame>
        <p:nvGraphicFramePr>
          <p:cNvPr id="4" name="Table 4">
            <a:extLst>
              <a:ext uri="{FF2B5EF4-FFF2-40B4-BE49-F238E27FC236}">
                <a16:creationId xmlns:a16="http://schemas.microsoft.com/office/drawing/2014/main" id="{84D68590-BB20-C8A0-21B0-BECE00F36246}"/>
              </a:ext>
            </a:extLst>
          </p:cNvPr>
          <p:cNvGraphicFramePr>
            <a:graphicFrameLocks noGrp="1"/>
          </p:cNvGraphicFramePr>
          <p:nvPr>
            <p:ph idx="1"/>
            <p:extLst>
              <p:ext uri="{D42A27DB-BD31-4B8C-83A1-F6EECF244321}">
                <p14:modId xmlns:p14="http://schemas.microsoft.com/office/powerpoint/2010/main" val="3281830043"/>
              </p:ext>
            </p:extLst>
          </p:nvPr>
        </p:nvGraphicFramePr>
        <p:xfrm>
          <a:off x="1295400" y="2557463"/>
          <a:ext cx="9601200" cy="3396685"/>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3870486041"/>
                    </a:ext>
                  </a:extLst>
                </a:gridCol>
                <a:gridCol w="1920240">
                  <a:extLst>
                    <a:ext uri="{9D8B030D-6E8A-4147-A177-3AD203B41FA5}">
                      <a16:colId xmlns:a16="http://schemas.microsoft.com/office/drawing/2014/main" val="1580207088"/>
                    </a:ext>
                  </a:extLst>
                </a:gridCol>
                <a:gridCol w="1920240">
                  <a:extLst>
                    <a:ext uri="{9D8B030D-6E8A-4147-A177-3AD203B41FA5}">
                      <a16:colId xmlns:a16="http://schemas.microsoft.com/office/drawing/2014/main" val="1485274480"/>
                    </a:ext>
                  </a:extLst>
                </a:gridCol>
                <a:gridCol w="1920240">
                  <a:extLst>
                    <a:ext uri="{9D8B030D-6E8A-4147-A177-3AD203B41FA5}">
                      <a16:colId xmlns:a16="http://schemas.microsoft.com/office/drawing/2014/main" val="4238486618"/>
                    </a:ext>
                  </a:extLst>
                </a:gridCol>
                <a:gridCol w="1920240">
                  <a:extLst>
                    <a:ext uri="{9D8B030D-6E8A-4147-A177-3AD203B41FA5}">
                      <a16:colId xmlns:a16="http://schemas.microsoft.com/office/drawing/2014/main" val="4022950242"/>
                    </a:ext>
                  </a:extLst>
                </a:gridCol>
              </a:tblGrid>
              <a:tr h="679337">
                <a:tc>
                  <a:txBody>
                    <a:bodyPr/>
                    <a:lstStyle/>
                    <a:p>
                      <a:pPr marL="0" marR="0" algn="ctr">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Models</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7172" marR="57172" marT="0" marB="0"/>
                </a:tc>
                <a:tc>
                  <a:txBody>
                    <a:bodyPr/>
                    <a:lstStyle/>
                    <a:p>
                      <a:pPr marL="0" marR="0" algn="ctr">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7172" marR="57172" marT="0" marB="0"/>
                </a:tc>
                <a:tc>
                  <a:txBody>
                    <a:bodyPr/>
                    <a:lstStyle/>
                    <a:p>
                      <a:pPr marL="0" marR="0" algn="ctr">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Recall</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7172" marR="57172" marT="0" marB="0"/>
                </a:tc>
                <a:tc>
                  <a:txBody>
                    <a:bodyPr/>
                    <a:lstStyle/>
                    <a:p>
                      <a:pPr marL="0" marR="0" algn="ctr">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7172" marR="57172" marT="0" marB="0"/>
                </a:tc>
                <a:tc>
                  <a:txBody>
                    <a:bodyPr/>
                    <a:lstStyle/>
                    <a:p>
                      <a:pPr marL="0" marR="0" algn="ctr">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7172" marR="57172" marT="0" marB="0"/>
                </a:tc>
                <a:extLst>
                  <a:ext uri="{0D108BD9-81ED-4DB2-BD59-A6C34878D82A}">
                    <a16:rowId xmlns:a16="http://schemas.microsoft.com/office/drawing/2014/main" val="2665838373"/>
                  </a:ext>
                </a:extLst>
              </a:tr>
              <a:tr h="679337">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Logistic Regression</a:t>
                      </a:r>
                    </a:p>
                  </a:txBody>
                  <a:tcPr marL="57172" marR="57172" marT="0" marB="0"/>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0.86</a:t>
                      </a:r>
                    </a:p>
                  </a:txBody>
                  <a:tcPr marL="57172" marR="57172" marT="0" marB="0"/>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0.87</a:t>
                      </a:r>
                    </a:p>
                  </a:txBody>
                  <a:tcPr marL="57172" marR="57172" marT="0" marB="0"/>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0.86</a:t>
                      </a:r>
                    </a:p>
                  </a:txBody>
                  <a:tcPr marL="57172" marR="57172" marT="0" marB="0"/>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0.86</a:t>
                      </a:r>
                    </a:p>
                  </a:txBody>
                  <a:tcPr marL="57172" marR="57172" marT="0" marB="0"/>
                </a:tc>
                <a:extLst>
                  <a:ext uri="{0D108BD9-81ED-4DB2-BD59-A6C34878D82A}">
                    <a16:rowId xmlns:a16="http://schemas.microsoft.com/office/drawing/2014/main" val="563888557"/>
                  </a:ext>
                </a:extLst>
              </a:tr>
              <a:tr h="679337">
                <a:tc>
                  <a:txBody>
                    <a:bodyPr/>
                    <a:lstStyle/>
                    <a:p>
                      <a:pPr algn="ctr"/>
                      <a:r>
                        <a:rPr lang="en-US" sz="1800" dirty="0">
                          <a:latin typeface="Times New Roman" panose="02020603050405020304" pitchFamily="18" charset="0"/>
                          <a:cs typeface="Times New Roman" panose="02020603050405020304" pitchFamily="18" charset="0"/>
                        </a:rPr>
                        <a:t>SVM</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0.72</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0.72</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0.72</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0.72</a:t>
                      </a:r>
                    </a:p>
                  </a:txBody>
                  <a:tcPr marL="83488" marR="83488"/>
                </a:tc>
                <a:extLst>
                  <a:ext uri="{0D108BD9-81ED-4DB2-BD59-A6C34878D82A}">
                    <a16:rowId xmlns:a16="http://schemas.microsoft.com/office/drawing/2014/main" val="2708903777"/>
                  </a:ext>
                </a:extLst>
              </a:tr>
              <a:tr h="679337">
                <a:tc>
                  <a:txBody>
                    <a:bodyPr/>
                    <a:lstStyle/>
                    <a:p>
                      <a:pPr algn="ctr"/>
                      <a:r>
                        <a:rPr lang="en-US" sz="1800" dirty="0">
                          <a:latin typeface="Times New Roman" panose="02020603050405020304" pitchFamily="18" charset="0"/>
                          <a:cs typeface="Times New Roman" panose="02020603050405020304" pitchFamily="18" charset="0"/>
                        </a:rPr>
                        <a:t>Decision Tree</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0.77</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0.77</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0.77</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0.77</a:t>
                      </a:r>
                    </a:p>
                  </a:txBody>
                  <a:tcPr marL="83488" marR="83488"/>
                </a:tc>
                <a:extLst>
                  <a:ext uri="{0D108BD9-81ED-4DB2-BD59-A6C34878D82A}">
                    <a16:rowId xmlns:a16="http://schemas.microsoft.com/office/drawing/2014/main" val="2503731963"/>
                  </a:ext>
                </a:extLst>
              </a:tr>
              <a:tr h="679337">
                <a:tc>
                  <a:txBody>
                    <a:bodyPr/>
                    <a:lstStyle/>
                    <a:p>
                      <a:pPr algn="ctr"/>
                      <a:r>
                        <a:rPr lang="en-US" sz="1800" dirty="0">
                          <a:latin typeface="Times New Roman" panose="02020603050405020304" pitchFamily="18" charset="0"/>
                          <a:cs typeface="Times New Roman" panose="02020603050405020304" pitchFamily="18" charset="0"/>
                        </a:rPr>
                        <a:t>Random Forest</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0.85</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0.86</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0.86</a:t>
                      </a:r>
                    </a:p>
                  </a:txBody>
                  <a:tcPr marL="83488" marR="83488"/>
                </a:tc>
                <a:tc>
                  <a:txBody>
                    <a:bodyPr/>
                    <a:lstStyle/>
                    <a:p>
                      <a:pPr algn="ctr"/>
                      <a:r>
                        <a:rPr lang="en-US" sz="1800" dirty="0">
                          <a:latin typeface="Times New Roman" panose="02020603050405020304" pitchFamily="18" charset="0"/>
                          <a:cs typeface="Times New Roman" panose="02020603050405020304" pitchFamily="18" charset="0"/>
                        </a:rPr>
                        <a:t>0.86</a:t>
                      </a:r>
                    </a:p>
                  </a:txBody>
                  <a:tcPr marL="83488" marR="83488"/>
                </a:tc>
                <a:extLst>
                  <a:ext uri="{0D108BD9-81ED-4DB2-BD59-A6C34878D82A}">
                    <a16:rowId xmlns:a16="http://schemas.microsoft.com/office/drawing/2014/main" val="3709774226"/>
                  </a:ext>
                </a:extLst>
              </a:tr>
            </a:tbl>
          </a:graphicData>
        </a:graphic>
      </p:graphicFrame>
    </p:spTree>
    <p:extLst>
      <p:ext uri="{BB962C8B-B14F-4D97-AF65-F5344CB8AC3E}">
        <p14:creationId xmlns:p14="http://schemas.microsoft.com/office/powerpoint/2010/main" val="236006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23DE-59C7-188F-8328-3DB3631E0E7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0294F8E6-7490-F2D4-3FC2-D05CBEFC5473}"/>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Interpretability: Logistic regression provides clear and interpretable results. The model's coefficients can be easily understood in terms of their impact on the odds of the outcome.</a:t>
            </a:r>
          </a:p>
          <a:p>
            <a:pPr lvl="1"/>
            <a:r>
              <a:rPr lang="en-US" dirty="0">
                <a:latin typeface="Times New Roman" panose="02020603050405020304" pitchFamily="18" charset="0"/>
                <a:cs typeface="Times New Roman" panose="02020603050405020304" pitchFamily="18" charset="0"/>
              </a:rPr>
              <a:t>Efficiency: Logistic regression is computationally efficient and can handle large datasets without much computational burden. It's particularly useful when dealing with linearly separable data.</a:t>
            </a:r>
          </a:p>
          <a:p>
            <a:r>
              <a:rPr lang="en-US" b="1"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Linearity Assumption: Logistic regression assumes a linear relationship between the features and the log-odds of the outcome. If the relationship is more complex, logistic regression might not perform well.</a:t>
            </a:r>
          </a:p>
          <a:p>
            <a:pPr lvl="1"/>
            <a:r>
              <a:rPr lang="en-US" dirty="0">
                <a:latin typeface="Times New Roman" panose="02020603050405020304" pitchFamily="18" charset="0"/>
                <a:cs typeface="Times New Roman" panose="02020603050405020304" pitchFamily="18" charset="0"/>
              </a:rPr>
              <a:t>Sensitive to Outliers: Logistic regression can be sensitive to outliers, which might disproportionately influence the coefficients and predictions.</a:t>
            </a:r>
          </a:p>
        </p:txBody>
      </p:sp>
    </p:spTree>
    <p:extLst>
      <p:ext uri="{BB962C8B-B14F-4D97-AF65-F5344CB8AC3E}">
        <p14:creationId xmlns:p14="http://schemas.microsoft.com/office/powerpoint/2010/main" val="201194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FFB9-ED83-D2B3-189D-0B056D74ED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a:t>
            </a:r>
          </a:p>
        </p:txBody>
      </p:sp>
      <p:pic>
        <p:nvPicPr>
          <p:cNvPr id="5" name="Content Placeholder 4">
            <a:extLst>
              <a:ext uri="{FF2B5EF4-FFF2-40B4-BE49-F238E27FC236}">
                <a16:creationId xmlns:a16="http://schemas.microsoft.com/office/drawing/2014/main" id="{FCB39CAF-A0DA-1297-C52A-0BD84ADC09E7}"/>
              </a:ext>
            </a:extLst>
          </p:cNvPr>
          <p:cNvPicPr>
            <a:picLocks noGrp="1" noChangeAspect="1"/>
          </p:cNvPicPr>
          <p:nvPr>
            <p:ph idx="1"/>
          </p:nvPr>
        </p:nvPicPr>
        <p:blipFill>
          <a:blip r:embed="rId2"/>
          <a:stretch>
            <a:fillRect/>
          </a:stretch>
        </p:blipFill>
        <p:spPr>
          <a:xfrm>
            <a:off x="2273301" y="2571977"/>
            <a:ext cx="7645398" cy="3494994"/>
          </a:xfrm>
        </p:spPr>
      </p:pic>
    </p:spTree>
    <p:extLst>
      <p:ext uri="{BB962C8B-B14F-4D97-AF65-F5344CB8AC3E}">
        <p14:creationId xmlns:p14="http://schemas.microsoft.com/office/powerpoint/2010/main" val="395022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523C-F058-E891-E00D-DB02B626407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Support Vector Machine</a:t>
            </a:r>
          </a:p>
        </p:txBody>
      </p:sp>
      <p:sp>
        <p:nvSpPr>
          <p:cNvPr id="3" name="Content Placeholder 2">
            <a:extLst>
              <a:ext uri="{FF2B5EF4-FFF2-40B4-BE49-F238E27FC236}">
                <a16:creationId xmlns:a16="http://schemas.microsoft.com/office/drawing/2014/main" id="{080AB2CE-8D64-9FA9-118A-42830065C153}"/>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Effective in High-Dimensional Spaces: SVM is highly effective in high-dimensional spaces, making it suitable for tasks involving many features or complex relationships.</a:t>
            </a:r>
          </a:p>
          <a:p>
            <a:pPr lvl="1"/>
            <a:r>
              <a:rPr lang="en-US" dirty="0">
                <a:latin typeface="Times New Roman" panose="02020603050405020304" pitchFamily="18" charset="0"/>
                <a:cs typeface="Times New Roman" panose="02020603050405020304" pitchFamily="18" charset="0"/>
              </a:rPr>
              <a:t>Robust to Outliers: SVM aims to maximize the margin between classes, making it robust to outliers and less likely to overfit the data.</a:t>
            </a:r>
          </a:p>
          <a:p>
            <a:r>
              <a:rPr lang="en-US" b="1"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Computational Complexity: Training an SVM can be computationally intensive, especially with large datasets. It may require substantial time and resources.</a:t>
            </a:r>
          </a:p>
          <a:p>
            <a:pPr lvl="1"/>
            <a:r>
              <a:rPr lang="en-US" dirty="0">
                <a:latin typeface="Times New Roman" panose="02020603050405020304" pitchFamily="18" charset="0"/>
                <a:cs typeface="Times New Roman" panose="02020603050405020304" pitchFamily="18" charset="0"/>
              </a:rPr>
              <a:t>Sensitive to Noise: SVM's performance can be affected by noisy data or overlapping classes, requiring careful preprocessing and parameter tuning.</a:t>
            </a:r>
          </a:p>
          <a:p>
            <a:endParaRPr lang="en-US" dirty="0"/>
          </a:p>
        </p:txBody>
      </p:sp>
    </p:spTree>
    <p:extLst>
      <p:ext uri="{BB962C8B-B14F-4D97-AF65-F5344CB8AC3E}">
        <p14:creationId xmlns:p14="http://schemas.microsoft.com/office/powerpoint/2010/main" val="409425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4B1B-C0BD-BA83-9F47-5D46B9D350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a:t>
            </a:r>
            <a:endParaRPr lang="en-US" dirty="0"/>
          </a:p>
        </p:txBody>
      </p:sp>
      <p:pic>
        <p:nvPicPr>
          <p:cNvPr id="5" name="Content Placeholder 4">
            <a:extLst>
              <a:ext uri="{FF2B5EF4-FFF2-40B4-BE49-F238E27FC236}">
                <a16:creationId xmlns:a16="http://schemas.microsoft.com/office/drawing/2014/main" id="{05587496-9562-6F03-31C3-84F0F73D32F2}"/>
              </a:ext>
            </a:extLst>
          </p:cNvPr>
          <p:cNvPicPr>
            <a:picLocks noGrp="1" noChangeAspect="1"/>
          </p:cNvPicPr>
          <p:nvPr>
            <p:ph idx="1"/>
          </p:nvPr>
        </p:nvPicPr>
        <p:blipFill>
          <a:blip r:embed="rId2"/>
          <a:stretch>
            <a:fillRect/>
          </a:stretch>
        </p:blipFill>
        <p:spPr>
          <a:xfrm>
            <a:off x="1917701" y="2557463"/>
            <a:ext cx="8356598" cy="3669166"/>
          </a:xfrm>
        </p:spPr>
      </p:pic>
    </p:spTree>
    <p:extLst>
      <p:ext uri="{BB962C8B-B14F-4D97-AF65-F5344CB8AC3E}">
        <p14:creationId xmlns:p14="http://schemas.microsoft.com/office/powerpoint/2010/main" val="326470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B225-D6C5-49FB-3820-B3F770BCB0A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AF646358-ADBA-CD60-5DAC-C11758FD4161}"/>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Handle Non-linearity: Decision trees can capture complex non-linear relationships in the data, making them versatile for various types of problems.</a:t>
            </a:r>
          </a:p>
          <a:p>
            <a:pPr lvl="1"/>
            <a:r>
              <a:rPr lang="en-US" dirty="0">
                <a:latin typeface="Times New Roman" panose="02020603050405020304" pitchFamily="18" charset="0"/>
                <a:cs typeface="Times New Roman" panose="02020603050405020304" pitchFamily="18" charset="0"/>
              </a:rPr>
              <a:t>Feature Importance: Decision trees can rank features based on their importance in making decisions, aiding feature selection and understanding the data.</a:t>
            </a:r>
          </a:p>
          <a:p>
            <a:r>
              <a:rPr lang="en-US" b="1"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Overfitting: Deep decision trees can easily overfit the training data, capturing noise and leading to poor generalization on unseen data.</a:t>
            </a:r>
          </a:p>
          <a:p>
            <a:pPr lvl="1"/>
            <a:r>
              <a:rPr lang="en-US" dirty="0">
                <a:latin typeface="Times New Roman" panose="02020603050405020304" pitchFamily="18" charset="0"/>
                <a:cs typeface="Times New Roman" panose="02020603050405020304" pitchFamily="18" charset="0"/>
              </a:rPr>
              <a:t>Instability: Small changes in the data can result in significant changes in the tree structure, making decision trees sensitive to variations in the training set.</a:t>
            </a:r>
            <a:endParaRPr lang="en-US" dirty="0"/>
          </a:p>
          <a:p>
            <a:endParaRPr lang="en-US" dirty="0"/>
          </a:p>
        </p:txBody>
      </p:sp>
    </p:spTree>
    <p:extLst>
      <p:ext uri="{BB962C8B-B14F-4D97-AF65-F5344CB8AC3E}">
        <p14:creationId xmlns:p14="http://schemas.microsoft.com/office/powerpoint/2010/main" val="14418604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TotalTime>
  <Words>726</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Cardio Care Predictive Modeling for Heart Disease Diagnosis Using Machine Learning</vt:lpstr>
      <vt:lpstr>Introduction</vt:lpstr>
      <vt:lpstr>Dataset analysis</vt:lpstr>
      <vt:lpstr>Performance and Comparison between different Models</vt:lpstr>
      <vt:lpstr>Logistic Regression</vt:lpstr>
      <vt:lpstr>Code</vt:lpstr>
      <vt:lpstr>Support Vector Machine</vt:lpstr>
      <vt:lpstr>Code</vt:lpstr>
      <vt:lpstr>Decision Tree</vt:lpstr>
      <vt:lpstr>Code</vt:lpstr>
      <vt:lpstr>Random Forest</vt:lpstr>
      <vt:lpstr>Code</vt:lpstr>
      <vt:lpstr>Result</vt:lpstr>
      <vt:lpstr>Confusion Matrix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ahmerhussain2016@gmail.com</dc:creator>
  <cp:lastModifiedBy>ahmerhussain2016@gmail.com</cp:lastModifiedBy>
  <cp:revision>6</cp:revision>
  <dcterms:created xsi:type="dcterms:W3CDTF">2023-08-26T11:12:09Z</dcterms:created>
  <dcterms:modified xsi:type="dcterms:W3CDTF">2023-08-26T13:57:17Z</dcterms:modified>
</cp:coreProperties>
</file>