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77" r:id="rId4"/>
    <p:sldId id="259" r:id="rId5"/>
    <p:sldId id="260" r:id="rId6"/>
    <p:sldId id="261" r:id="rId7"/>
    <p:sldId id="262" r:id="rId8"/>
    <p:sldId id="285" r:id="rId9"/>
    <p:sldId id="265" r:id="rId10"/>
    <p:sldId id="264" r:id="rId11"/>
    <p:sldId id="269" r:id="rId12"/>
    <p:sldId id="270" r:id="rId13"/>
    <p:sldId id="271" r:id="rId14"/>
    <p:sldId id="272" r:id="rId15"/>
    <p:sldId id="273" r:id="rId16"/>
    <p:sldId id="279" r:id="rId17"/>
    <p:sldId id="274" r:id="rId18"/>
    <p:sldId id="266" r:id="rId19"/>
    <p:sldId id="268" r:id="rId20"/>
    <p:sldId id="281" r:id="rId21"/>
    <p:sldId id="282" r:id="rId22"/>
    <p:sldId id="283" r:id="rId23"/>
    <p:sldId id="280" r:id="rId24"/>
    <p:sldId id="292" r:id="rId25"/>
    <p:sldId id="293" r:id="rId26"/>
    <p:sldId id="267" r:id="rId27"/>
    <p:sldId id="288" r:id="rId28"/>
    <p:sldId id="278" r:id="rId29"/>
    <p:sldId id="289" r:id="rId30"/>
    <p:sldId id="275" r:id="rId31"/>
    <p:sldId id="284" r:id="rId32"/>
    <p:sldId id="276" r:id="rId33"/>
    <p:sldId id="286" r:id="rId34"/>
    <p:sldId id="294" r:id="rId35"/>
    <p:sldId id="295" r:id="rId36"/>
    <p:sldId id="296" r:id="rId37"/>
    <p:sldId id="297" r:id="rId38"/>
    <p:sldId id="298" r:id="rId39"/>
    <p:sldId id="299" r:id="rId40"/>
    <p:sldId id="300" r:id="rId41"/>
    <p:sldId id="301" r:id="rId42"/>
    <p:sldId id="302" r:id="rId43"/>
    <p:sldId id="287" r:id="rId44"/>
    <p:sldId id="3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499" autoAdjust="0"/>
  </p:normalViewPr>
  <p:slideViewPr>
    <p:cSldViewPr snapToGrid="0">
      <p:cViewPr varScale="1">
        <p:scale>
          <a:sx n="79" d="100"/>
          <a:sy n="79" d="100"/>
        </p:scale>
        <p:origin x="101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A59C3-EDF9-4A9F-8A2F-43BD77EC715C}"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E2235-3E54-446A-A2DE-3D3B32D6C66C}" type="slidenum">
              <a:rPr lang="en-US" smtClean="0"/>
              <a:t>‹#›</a:t>
            </a:fld>
            <a:endParaRPr lang="en-US"/>
          </a:p>
        </p:txBody>
      </p:sp>
    </p:spTree>
    <p:extLst>
      <p:ext uri="{BB962C8B-B14F-4D97-AF65-F5344CB8AC3E}">
        <p14:creationId xmlns:p14="http://schemas.microsoft.com/office/powerpoint/2010/main" val="4061203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binds together the data and functions that manipulate the data, keeping it safe from interference and misuse.</a:t>
            </a:r>
          </a:p>
          <a:p>
            <a:pPr rtl="0"/>
            <a:r>
              <a:rPr lang="en-US" sz="1200" b="1" i="0" kern="1200" dirty="0">
                <a:solidFill>
                  <a:schemeClr val="tx1"/>
                </a:solidFill>
                <a:effectLst/>
                <a:latin typeface="+mn-lt"/>
                <a:ea typeface="+mn-ea"/>
                <a:cs typeface="+mn-cs"/>
              </a:rPr>
              <a:t>Real World Example: </a:t>
            </a:r>
            <a:r>
              <a:rPr lang="en-US" sz="1200" b="0" i="0" kern="1200" dirty="0">
                <a:solidFill>
                  <a:schemeClr val="tx1"/>
                </a:solidFill>
                <a:effectLst/>
                <a:latin typeface="+mn-lt"/>
                <a:ea typeface="+mn-ea"/>
                <a:cs typeface="+mn-cs"/>
              </a:rPr>
              <a:t>Every time you log into your email account( </a:t>
            </a:r>
            <a:r>
              <a:rPr lang="en-US" sz="1200" b="0" i="0" kern="1200" dirty="0" err="1">
                <a:solidFill>
                  <a:schemeClr val="tx1"/>
                </a:solidFill>
                <a:effectLst/>
                <a:latin typeface="+mn-lt"/>
                <a:ea typeface="+mn-ea"/>
                <a:cs typeface="+mn-cs"/>
              </a:rPr>
              <a:t>GMail</a:t>
            </a:r>
            <a:r>
              <a:rPr lang="en-US" sz="1200" b="0" i="0" kern="1200" dirty="0">
                <a:solidFill>
                  <a:schemeClr val="tx1"/>
                </a:solidFill>
                <a:effectLst/>
                <a:latin typeface="+mn-lt"/>
                <a:ea typeface="+mn-ea"/>
                <a:cs typeface="+mn-cs"/>
              </a:rPr>
              <a:t>, Yahoo, Hotmail or official mail), you have a whole lot of processes taking place in the backend, that you have no control over. So your password, would probably be retrieved in an </a:t>
            </a:r>
            <a:r>
              <a:rPr lang="en-US" sz="1200" b="0" i="0" kern="1200" dirty="0" err="1">
                <a:solidFill>
                  <a:schemeClr val="tx1"/>
                </a:solidFill>
                <a:effectLst/>
                <a:latin typeface="+mn-lt"/>
                <a:ea typeface="+mn-ea"/>
                <a:cs typeface="+mn-cs"/>
              </a:rPr>
              <a:t>encyrpted</a:t>
            </a:r>
            <a:r>
              <a:rPr lang="en-US" sz="1200" b="0" i="0" kern="1200" dirty="0">
                <a:solidFill>
                  <a:schemeClr val="tx1"/>
                </a:solidFill>
                <a:effectLst/>
                <a:latin typeface="+mn-lt"/>
                <a:ea typeface="+mn-ea"/>
                <a:cs typeface="+mn-cs"/>
              </a:rPr>
              <a:t> form, verified and only then you are given access. You do not have any control, over how the password is verified, and this keeps it safe from misuse.</a:t>
            </a:r>
          </a:p>
          <a:p>
            <a:pPr rtl="0"/>
            <a:r>
              <a:rPr lang="en-US" sz="1200" b="1" i="0" kern="1200" dirty="0">
                <a:solidFill>
                  <a:schemeClr val="tx1"/>
                </a:solidFill>
                <a:effectLst/>
                <a:latin typeface="+mn-lt"/>
                <a:ea typeface="+mn-ea"/>
                <a:cs typeface="+mn-cs"/>
              </a:rPr>
              <a:t>Abstraction </a:t>
            </a:r>
            <a:r>
              <a:rPr lang="en-US" sz="1200" b="0" i="0" kern="1200" dirty="0">
                <a:solidFill>
                  <a:schemeClr val="tx1"/>
                </a:solidFill>
                <a:effectLst/>
                <a:latin typeface="+mn-lt"/>
                <a:ea typeface="+mn-ea"/>
                <a:cs typeface="+mn-cs"/>
              </a:rPr>
              <a:t>is a process of hiding the implementation from the user, only the functionality is exposed here. So you are aware only of what the application does, not how it does it.</a:t>
            </a:r>
          </a:p>
          <a:p>
            <a:pPr rtl="0"/>
            <a:r>
              <a:rPr lang="en-US" sz="1200" b="1" i="0" kern="1200" dirty="0">
                <a:solidFill>
                  <a:schemeClr val="tx1"/>
                </a:solidFill>
                <a:effectLst/>
                <a:latin typeface="+mn-lt"/>
                <a:ea typeface="+mn-ea"/>
                <a:cs typeface="+mn-cs"/>
              </a:rPr>
              <a:t>Real World Example: </a:t>
            </a:r>
            <a:r>
              <a:rPr lang="en-US" sz="1200" b="0" i="0" kern="1200" dirty="0">
                <a:solidFill>
                  <a:schemeClr val="tx1"/>
                </a:solidFill>
                <a:effectLst/>
                <a:latin typeface="+mn-lt"/>
                <a:ea typeface="+mn-ea"/>
                <a:cs typeface="+mn-cs"/>
              </a:rPr>
              <a:t>When you log into your email, compose and send a mail. Again there is a whole lot of background processing involved, verifying the recipient, sending request to the email server, sending your email. Here you are only interested in composing and clicking on the send button. What really happens when you click on the send button, is hidden from you.</a:t>
            </a:r>
          </a:p>
          <a:p>
            <a:endParaRPr lang="en-US" dirty="0"/>
          </a:p>
          <a:p>
            <a:endParaRPr lang="en-US" dirty="0"/>
          </a:p>
          <a:p>
            <a:pPr rtl="0"/>
            <a:r>
              <a:rPr lang="en-US" sz="1200" b="0" i="0" kern="1200" dirty="0">
                <a:solidFill>
                  <a:schemeClr val="tx1"/>
                </a:solidFill>
                <a:effectLst/>
                <a:latin typeface="+mn-lt"/>
                <a:ea typeface="+mn-ea"/>
                <a:cs typeface="+mn-cs"/>
              </a:rPr>
              <a:t>Abstraction : Abstraction is the act of representing essential information without including background details and explanations.</a:t>
            </a:r>
          </a:p>
          <a:p>
            <a:pPr rtl="0"/>
            <a:r>
              <a:rPr lang="en-US" sz="1200" b="0" i="0" kern="1200" dirty="0">
                <a:solidFill>
                  <a:schemeClr val="tx1"/>
                </a:solidFill>
                <a:effectLst/>
                <a:latin typeface="+mn-lt"/>
                <a:ea typeface="+mn-ea"/>
                <a:cs typeface="+mn-cs"/>
              </a:rPr>
              <a:t>Encapsulation : Encapsulation is the act of wrapping up of attributes(represented by data members) and operations (represented by functions) under one single unit (represented by class).</a:t>
            </a:r>
          </a:p>
          <a:p>
            <a:pPr rtl="0"/>
            <a:r>
              <a:rPr lang="en-US" sz="1200" b="0" i="0" kern="1200" dirty="0">
                <a:solidFill>
                  <a:schemeClr val="tx1"/>
                </a:solidFill>
                <a:effectLst/>
                <a:latin typeface="+mn-lt"/>
                <a:ea typeface="+mn-ea"/>
                <a:cs typeface="+mn-cs"/>
              </a:rPr>
              <a:t>Taking </a:t>
            </a:r>
            <a:r>
              <a:rPr lang="en-US" sz="1200" b="1" i="0" kern="1200" dirty="0">
                <a:solidFill>
                  <a:schemeClr val="tx1"/>
                </a:solidFill>
                <a:effectLst/>
                <a:latin typeface="+mn-lt"/>
                <a:ea typeface="+mn-ea"/>
                <a:cs typeface="+mn-cs"/>
              </a:rPr>
              <a:t>Real world example</a:t>
            </a:r>
            <a:endParaRPr lang="en-US" sz="1200" b="0" i="0" kern="1200" dirty="0">
              <a:solidFill>
                <a:schemeClr val="tx1"/>
              </a:solidFill>
              <a:effectLst/>
              <a:latin typeface="+mn-lt"/>
              <a:ea typeface="+mn-ea"/>
              <a:cs typeface="+mn-cs"/>
            </a:endParaRPr>
          </a:p>
          <a:p>
            <a:pPr rtl="0"/>
            <a:r>
              <a:rPr lang="en-US" sz="1200" b="0" i="0" kern="1200" dirty="0">
                <a:solidFill>
                  <a:schemeClr val="tx1"/>
                </a:solidFill>
                <a:effectLst/>
                <a:latin typeface="+mn-lt"/>
                <a:ea typeface="+mn-ea"/>
                <a:cs typeface="+mn-cs"/>
              </a:rPr>
              <a:t>Suppose you go to an </a:t>
            </a:r>
            <a:r>
              <a:rPr lang="en-US" sz="1200" b="0" i="1" kern="1200" dirty="0">
                <a:solidFill>
                  <a:schemeClr val="tx1"/>
                </a:solidFill>
                <a:effectLst/>
                <a:latin typeface="+mn-lt"/>
                <a:ea typeface="+mn-ea"/>
                <a:cs typeface="+mn-cs"/>
              </a:rPr>
              <a:t>automatic cola vending machine</a:t>
            </a:r>
            <a:r>
              <a:rPr lang="en-US" sz="1200" b="0" i="0" kern="1200" dirty="0">
                <a:solidFill>
                  <a:schemeClr val="tx1"/>
                </a:solidFill>
                <a:effectLst/>
                <a:latin typeface="+mn-lt"/>
                <a:ea typeface="+mn-ea"/>
                <a:cs typeface="+mn-cs"/>
              </a:rPr>
              <a:t> and request for a </a:t>
            </a:r>
            <a:r>
              <a:rPr lang="en-US" sz="1200" b="0" i="1" kern="1200" dirty="0">
                <a:solidFill>
                  <a:schemeClr val="tx1"/>
                </a:solidFill>
                <a:effectLst/>
                <a:latin typeface="+mn-lt"/>
                <a:ea typeface="+mn-ea"/>
                <a:cs typeface="+mn-cs"/>
              </a:rPr>
              <a:t>cola</a:t>
            </a:r>
            <a:r>
              <a:rPr lang="en-US" sz="1200" b="0" i="0" kern="1200" dirty="0">
                <a:solidFill>
                  <a:schemeClr val="tx1"/>
                </a:solidFill>
                <a:effectLst/>
                <a:latin typeface="+mn-lt"/>
                <a:ea typeface="+mn-ea"/>
                <a:cs typeface="+mn-cs"/>
              </a:rPr>
              <a:t>. The machine processes your request and gives the cola.</a:t>
            </a:r>
          </a:p>
          <a:p>
            <a:endParaRPr lang="en-US" dirty="0"/>
          </a:p>
        </p:txBody>
      </p:sp>
      <p:sp>
        <p:nvSpPr>
          <p:cNvPr id="4" name="Slide Number Placeholder 3"/>
          <p:cNvSpPr>
            <a:spLocks noGrp="1"/>
          </p:cNvSpPr>
          <p:nvPr>
            <p:ph type="sldNum" sz="quarter" idx="10"/>
          </p:nvPr>
        </p:nvSpPr>
        <p:spPr/>
        <p:txBody>
          <a:bodyPr/>
          <a:lstStyle/>
          <a:p>
            <a:fld id="{489E2235-3E54-446A-A2DE-3D3B32D6C66C}" type="slidenum">
              <a:rPr lang="en-US" smtClean="0"/>
              <a:t>15</a:t>
            </a:fld>
            <a:endParaRPr lang="en-US"/>
          </a:p>
        </p:txBody>
      </p:sp>
    </p:spTree>
    <p:extLst>
      <p:ext uri="{BB962C8B-B14F-4D97-AF65-F5344CB8AC3E}">
        <p14:creationId xmlns:p14="http://schemas.microsoft.com/office/powerpoint/2010/main" val="121799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9E2235-3E54-446A-A2DE-3D3B32D6C66C}" type="slidenum">
              <a:rPr lang="en-US" smtClean="0"/>
              <a:t>31</a:t>
            </a:fld>
            <a:endParaRPr lang="en-US"/>
          </a:p>
        </p:txBody>
      </p:sp>
    </p:spTree>
    <p:extLst>
      <p:ext uri="{BB962C8B-B14F-4D97-AF65-F5344CB8AC3E}">
        <p14:creationId xmlns:p14="http://schemas.microsoft.com/office/powerpoint/2010/main" val="369432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layout of how application programs run in the CLR environment is shown in Figure 1.1. High-level applications</a:t>
            </a:r>
          </a:p>
          <a:p>
            <a:r>
              <a:rPr lang="en-US" sz="1200" b="0" i="0" u="none" strike="noStrike" kern="1200" baseline="0" dirty="0">
                <a:solidFill>
                  <a:schemeClr val="tx1"/>
                </a:solidFill>
                <a:latin typeface="+mn-lt"/>
                <a:ea typeface="+mn-ea"/>
                <a:cs typeface="+mn-cs"/>
              </a:rPr>
              <a:t>written in various .NET languages, such as Visual Basic .NET, Visual C++ .NET, Visual J# .NET, and of course</a:t>
            </a:r>
          </a:p>
          <a:p>
            <a:r>
              <a:rPr lang="en-US" sz="1200" b="0" i="0" u="none" strike="noStrike" kern="1200" baseline="0" dirty="0">
                <a:solidFill>
                  <a:schemeClr val="tx1"/>
                </a:solidFill>
                <a:latin typeface="+mn-lt"/>
                <a:ea typeface="+mn-ea"/>
                <a:cs typeface="+mn-cs"/>
              </a:rPr>
              <a:t>Visual C# .NET, are compiled into a special intermediate language called </a:t>
            </a:r>
            <a:r>
              <a:rPr lang="en-US" sz="1200" b="0" i="1" u="none" strike="noStrike" kern="1200" baseline="0" dirty="0">
                <a:solidFill>
                  <a:schemeClr val="tx1"/>
                </a:solidFill>
                <a:latin typeface="+mn-lt"/>
                <a:ea typeface="+mn-ea"/>
                <a:cs typeface="+mn-cs"/>
              </a:rPr>
              <a:t>Microsoft Intermediate Language (MSIL)</a:t>
            </a:r>
          </a:p>
          <a:p>
            <a:r>
              <a:rPr lang="en-US" sz="1200" b="0" i="0" u="none" strike="noStrike" kern="1200" baseline="0" dirty="0">
                <a:solidFill>
                  <a:schemeClr val="tx1"/>
                </a:solidFill>
                <a:latin typeface="+mn-lt"/>
                <a:ea typeface="+mn-ea"/>
                <a:cs typeface="+mn-cs"/>
              </a:rPr>
              <a:t>. The MSIL code is interpreted by the CLR as the program runs; MSIL runs on the host operating system as a</a:t>
            </a:r>
          </a:p>
          <a:p>
            <a:r>
              <a:rPr lang="en-US" sz="1200" b="0" i="0" u="none" strike="noStrike" kern="1200" baseline="0" dirty="0">
                <a:solidFill>
                  <a:schemeClr val="tx1"/>
                </a:solidFill>
                <a:latin typeface="+mn-lt"/>
                <a:ea typeface="+mn-ea"/>
                <a:cs typeface="+mn-cs"/>
              </a:rPr>
              <a:t>normal executable program.</a:t>
            </a:r>
            <a:endParaRPr lang="en-US" dirty="0"/>
          </a:p>
        </p:txBody>
      </p:sp>
      <p:sp>
        <p:nvSpPr>
          <p:cNvPr id="4" name="Slide Number Placeholder 3"/>
          <p:cNvSpPr>
            <a:spLocks noGrp="1"/>
          </p:cNvSpPr>
          <p:nvPr>
            <p:ph type="sldNum" sz="quarter" idx="10"/>
          </p:nvPr>
        </p:nvSpPr>
        <p:spPr/>
        <p:txBody>
          <a:bodyPr/>
          <a:lstStyle/>
          <a:p>
            <a:fld id="{489E2235-3E54-446A-A2DE-3D3B32D6C66C}" type="slidenum">
              <a:rPr lang="en-US" smtClean="0"/>
              <a:t>33</a:t>
            </a:fld>
            <a:endParaRPr lang="en-US"/>
          </a:p>
        </p:txBody>
      </p:sp>
    </p:spTree>
    <p:extLst>
      <p:ext uri="{BB962C8B-B14F-4D97-AF65-F5344CB8AC3E}">
        <p14:creationId xmlns:p14="http://schemas.microsoft.com/office/powerpoint/2010/main" val="306146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E57386-F833-458C-8A5A-983D5501F11A}"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2251685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57386-F833-458C-8A5A-983D5501F11A}"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134762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57386-F833-458C-8A5A-983D5501F11A}"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275921-7030-40E2-BAD0-B1A3DE97A51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8196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CE57386-F833-458C-8A5A-983D5501F11A}"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3113216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CE57386-F833-458C-8A5A-983D5501F11A}"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275921-7030-40E2-BAD0-B1A3DE97A51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3599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CE57386-F833-458C-8A5A-983D5501F11A}"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3152849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57386-F833-458C-8A5A-983D5501F11A}"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1692754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57386-F833-458C-8A5A-983D5501F11A}"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252815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57386-F833-458C-8A5A-983D5501F11A}"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245328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57386-F833-458C-8A5A-983D5501F11A}"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332576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E57386-F833-458C-8A5A-983D5501F11A}"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60222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E57386-F833-458C-8A5A-983D5501F11A}" type="datetimeFigureOut">
              <a:rPr lang="en-US" smtClean="0"/>
              <a:t>9/26/2021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405601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E57386-F833-458C-8A5A-983D5501F11A}" type="datetimeFigureOut">
              <a:rPr lang="en-US" smtClean="0"/>
              <a:t>9/26/2021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135301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57386-F833-458C-8A5A-983D5501F11A}" type="datetimeFigureOut">
              <a:rPr lang="en-US" smtClean="0"/>
              <a:t>9/26/2021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103481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E57386-F833-458C-8A5A-983D5501F11A}"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98117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E57386-F833-458C-8A5A-983D5501F11A}"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275921-7030-40E2-BAD0-B1A3DE97A51B}" type="slidenum">
              <a:rPr lang="en-US" smtClean="0"/>
              <a:t>‹#›</a:t>
            </a:fld>
            <a:endParaRPr lang="en-US"/>
          </a:p>
        </p:txBody>
      </p:sp>
    </p:spTree>
    <p:extLst>
      <p:ext uri="{BB962C8B-B14F-4D97-AF65-F5344CB8AC3E}">
        <p14:creationId xmlns:p14="http://schemas.microsoft.com/office/powerpoint/2010/main" val="71857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E57386-F833-458C-8A5A-983D5501F11A}" type="datetimeFigureOut">
              <a:rPr lang="en-US" smtClean="0"/>
              <a:t>9/26/2021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275921-7030-40E2-BAD0-B1A3DE97A51B}" type="slidenum">
              <a:rPr lang="en-US" smtClean="0"/>
              <a:t>‹#›</a:t>
            </a:fld>
            <a:endParaRPr lang="en-US"/>
          </a:p>
        </p:txBody>
      </p:sp>
    </p:spTree>
    <p:extLst>
      <p:ext uri="{BB962C8B-B14F-4D97-AF65-F5344CB8AC3E}">
        <p14:creationId xmlns:p14="http://schemas.microsoft.com/office/powerpoint/2010/main" val="471791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cloudflare.com/learning/dns/glossary/what-is-my-ip-address/" TargetMode="External"/><Relationship Id="rId2" Type="http://schemas.openxmlformats.org/officeDocument/2006/relationships/hyperlink" Target="https://www.cloudflare.com/learning/dns/what-is-dn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910" y="561109"/>
            <a:ext cx="10342179" cy="1111827"/>
          </a:xfrm>
        </p:spPr>
        <p:txBody>
          <a:bodyPr>
            <a:normAutofit/>
          </a:bodyPr>
          <a:lstStyle/>
          <a:p>
            <a:pPr algn="l"/>
            <a:r>
              <a:rPr lang="en-US" dirty="0"/>
              <a:t>NW411  Network Programming</a:t>
            </a:r>
          </a:p>
        </p:txBody>
      </p:sp>
      <p:sp>
        <p:nvSpPr>
          <p:cNvPr id="4" name="TextBox 3"/>
          <p:cNvSpPr txBox="1"/>
          <p:nvPr/>
        </p:nvSpPr>
        <p:spPr>
          <a:xfrm>
            <a:off x="3699164" y="2025134"/>
            <a:ext cx="3501736" cy="584775"/>
          </a:xfrm>
          <a:prstGeom prst="rect">
            <a:avLst/>
          </a:prstGeom>
          <a:noFill/>
        </p:spPr>
        <p:txBody>
          <a:bodyPr wrap="square" rtlCol="0">
            <a:spAutoFit/>
          </a:bodyPr>
          <a:lstStyle/>
          <a:p>
            <a:pPr algn="ctr"/>
            <a:r>
              <a:rPr lang="en-US" sz="3200" dirty="0">
                <a:solidFill>
                  <a:srgbClr val="7030A0"/>
                </a:solidFill>
              </a:rPr>
              <a:t>Fall 2021</a:t>
            </a:r>
            <a:endParaRPr lang="en-US" dirty="0">
              <a:solidFill>
                <a:srgbClr val="7030A0"/>
              </a:solidFill>
            </a:endParaRPr>
          </a:p>
        </p:txBody>
      </p:sp>
      <p:sp>
        <p:nvSpPr>
          <p:cNvPr id="6" name="TextBox 5"/>
          <p:cNvSpPr txBox="1"/>
          <p:nvPr/>
        </p:nvSpPr>
        <p:spPr>
          <a:xfrm>
            <a:off x="3855027" y="2867056"/>
            <a:ext cx="3345873" cy="523220"/>
          </a:xfrm>
          <a:prstGeom prst="rect">
            <a:avLst/>
          </a:prstGeom>
          <a:noFill/>
        </p:spPr>
        <p:txBody>
          <a:bodyPr wrap="square" rtlCol="0">
            <a:spAutoFit/>
          </a:bodyPr>
          <a:lstStyle/>
          <a:p>
            <a:pPr algn="ctr"/>
            <a:r>
              <a:rPr lang="en-US" sz="2800" dirty="0"/>
              <a:t>Lecture  #1</a:t>
            </a:r>
          </a:p>
        </p:txBody>
      </p:sp>
      <p:sp>
        <p:nvSpPr>
          <p:cNvPr id="5" name="TextBox 4"/>
          <p:cNvSpPr txBox="1"/>
          <p:nvPr/>
        </p:nvSpPr>
        <p:spPr>
          <a:xfrm>
            <a:off x="4130520" y="4391056"/>
            <a:ext cx="3345873" cy="523220"/>
          </a:xfrm>
          <a:prstGeom prst="rect">
            <a:avLst/>
          </a:prstGeom>
          <a:noFill/>
        </p:spPr>
        <p:txBody>
          <a:bodyPr wrap="square" rtlCol="0">
            <a:spAutoFit/>
          </a:bodyPr>
          <a:lstStyle/>
          <a:p>
            <a:pPr algn="ctr"/>
            <a:r>
              <a:rPr lang="en-US" sz="2800" dirty="0"/>
              <a:t>27-sep-2021</a:t>
            </a:r>
          </a:p>
        </p:txBody>
      </p:sp>
    </p:spTree>
    <p:extLst>
      <p:ext uri="{BB962C8B-B14F-4D97-AF65-F5344CB8AC3E}">
        <p14:creationId xmlns:p14="http://schemas.microsoft.com/office/powerpoint/2010/main" val="287071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a:t>
            </a:r>
          </a:p>
        </p:txBody>
      </p:sp>
      <p:sp>
        <p:nvSpPr>
          <p:cNvPr id="3" name="Content Placeholder 2"/>
          <p:cNvSpPr>
            <a:spLocks noGrp="1"/>
          </p:cNvSpPr>
          <p:nvPr>
            <p:ph idx="1"/>
          </p:nvPr>
        </p:nvSpPr>
        <p:spPr/>
        <p:txBody>
          <a:bodyPr>
            <a:normAutofit/>
          </a:bodyPr>
          <a:lstStyle/>
          <a:p>
            <a:pPr marL="0" indent="0">
              <a:buNone/>
            </a:pPr>
            <a:r>
              <a:rPr lang="en-US" sz="3200" b="1" dirty="0"/>
              <a:t>Structured </a:t>
            </a:r>
            <a:r>
              <a:rPr lang="en-US" sz="3200" b="1" dirty="0" err="1"/>
              <a:t>vs</a:t>
            </a:r>
            <a:r>
              <a:rPr lang="en-US" sz="3200" b="1" dirty="0"/>
              <a:t> Non structured languages:</a:t>
            </a:r>
          </a:p>
          <a:p>
            <a:pPr marL="0" indent="0">
              <a:buNone/>
            </a:pPr>
            <a:r>
              <a:rPr lang="en-US" dirty="0"/>
              <a:t>In Structured Programming, the code is divided into functions or modules. It is also known as </a:t>
            </a:r>
            <a:r>
              <a:rPr lang="en-US" b="1" dirty="0"/>
              <a:t>modular programming</a:t>
            </a:r>
            <a:r>
              <a:rPr lang="en-US" dirty="0"/>
              <a:t>. Modules or functions are a set of statements which performs a sub task. As each task is a separate module, it is easy for the programmer to test and debug.  It is also easy to do modifications without changing the whole program. When changing the code, the programmer has to concentrate only on the specific module</a:t>
            </a:r>
          </a:p>
          <a:p>
            <a:pPr marL="0" indent="0">
              <a:buNone/>
            </a:pPr>
            <a:r>
              <a:rPr lang="en-US" dirty="0"/>
              <a:t>In </a:t>
            </a:r>
            <a:r>
              <a:rPr lang="en-US" b="1" dirty="0"/>
              <a:t>Unstructured Programming</a:t>
            </a:r>
            <a:r>
              <a:rPr lang="en-US" dirty="0"/>
              <a:t>, the code is written as a single whole block. The whole program is taken as a single unit. It is harder to do changes in the program. This paradigm was used in earlier versions of BASIC, COBOL, and FORTRAN.</a:t>
            </a:r>
          </a:p>
          <a:p>
            <a:endParaRPr lang="en-US" dirty="0"/>
          </a:p>
          <a:p>
            <a:pPr marL="0" indent="0">
              <a:buNone/>
            </a:pPr>
            <a:endParaRPr lang="en-US" dirty="0"/>
          </a:p>
        </p:txBody>
      </p:sp>
    </p:spTree>
    <p:extLst>
      <p:ext uri="{BB962C8B-B14F-4D97-AF65-F5344CB8AC3E}">
        <p14:creationId xmlns:p14="http://schemas.microsoft.com/office/powerpoint/2010/main" val="414387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Programming</a:t>
            </a:r>
          </a:p>
        </p:txBody>
      </p:sp>
      <p:sp>
        <p:nvSpPr>
          <p:cNvPr id="3" name="Content Placeholder 2"/>
          <p:cNvSpPr>
            <a:spLocks noGrp="1"/>
          </p:cNvSpPr>
          <p:nvPr>
            <p:ph idx="1"/>
          </p:nvPr>
        </p:nvSpPr>
        <p:spPr/>
        <p:txBody>
          <a:bodyPr/>
          <a:lstStyle/>
          <a:p>
            <a:pPr marL="0" indent="0">
              <a:buNone/>
            </a:pPr>
            <a:r>
              <a:rPr lang="en-US" b="1" dirty="0"/>
              <a:t>Procedural Programming</a:t>
            </a:r>
            <a:r>
              <a:rPr lang="en-US" dirty="0"/>
              <a:t> can be defined as a programming model which is derived from structured programming, based upon the concept of calling procedure. Procedures, also known as routines, subroutines or functions, simply consist of a series of computational steps to be carried out. During a program’s execution, any given procedure might be called at any point, including by other procedures or itself.</a:t>
            </a:r>
          </a:p>
          <a:p>
            <a:pPr marL="0" indent="0">
              <a:buNone/>
            </a:pPr>
            <a:endParaRPr lang="en-US" dirty="0"/>
          </a:p>
          <a:p>
            <a:pPr marL="0" lvl="0" indent="0">
              <a:buNone/>
            </a:pPr>
            <a:r>
              <a:rPr lang="en-US" dirty="0"/>
              <a:t>Examples: </a:t>
            </a:r>
            <a:r>
              <a:rPr lang="en-US" dirty="0">
                <a:solidFill>
                  <a:schemeClr val="tx1"/>
                </a:solidFill>
                <a:latin typeface="Consolas" panose="020B0609020204030204" pitchFamily="49" charset="0"/>
              </a:rPr>
              <a:t>FORTRAN, ALGOL, COBOL, BASIC, Pascal and C.</a:t>
            </a:r>
            <a:r>
              <a:rPr lang="en-US" sz="1200" dirty="0">
                <a:solidFill>
                  <a:schemeClr val="tx1"/>
                </a:solidFill>
              </a:rPr>
              <a:t> </a:t>
            </a:r>
            <a:endParaRPr lang="en-US" dirty="0"/>
          </a:p>
          <a:p>
            <a:pPr marL="0" indent="0">
              <a:buNone/>
            </a:pPr>
            <a:endParaRPr lang="en-US" dirty="0"/>
          </a:p>
        </p:txBody>
      </p:sp>
      <p:sp>
        <p:nvSpPr>
          <p:cNvPr id="4" name="Rectangle 1"/>
          <p:cNvSpPr>
            <a:spLocks noChangeArrowheads="1"/>
          </p:cNvSpPr>
          <p:nvPr/>
        </p:nvSpPr>
        <p:spPr bwMode="auto">
          <a:xfrm>
            <a:off x="0" y="51640"/>
            <a:ext cx="65" cy="35391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694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OOP</a:t>
            </a:r>
          </a:p>
        </p:txBody>
      </p:sp>
      <p:sp>
        <p:nvSpPr>
          <p:cNvPr id="3" name="Content Placeholder 2"/>
          <p:cNvSpPr>
            <a:spLocks noGrp="1"/>
          </p:cNvSpPr>
          <p:nvPr>
            <p:ph idx="1"/>
          </p:nvPr>
        </p:nvSpPr>
        <p:spPr/>
        <p:txBody>
          <a:bodyPr>
            <a:normAutofit/>
          </a:bodyPr>
          <a:lstStyle/>
          <a:p>
            <a:pPr marL="0" indent="0" algn="just">
              <a:buNone/>
            </a:pPr>
            <a:r>
              <a:rPr lang="en-US" sz="2800" dirty="0"/>
              <a:t>An object-oriented programming is a way programming which enables programmers to think like they are working with real-life entities</a:t>
            </a:r>
            <a:r>
              <a:rPr lang="en-US" sz="2800" i="1" dirty="0"/>
              <a:t>(a thing with distinct and independent existence)</a:t>
            </a:r>
            <a:r>
              <a:rPr lang="en-US" sz="2800" dirty="0"/>
              <a:t> or objects. In real-life, people have knowledge and can do various works. In OOP, objects have fields to store knowledge/state/data and can do various works — methods</a:t>
            </a:r>
          </a:p>
        </p:txBody>
      </p:sp>
    </p:spTree>
    <p:extLst>
      <p:ext uri="{BB962C8B-B14F-4D97-AF65-F5344CB8AC3E}">
        <p14:creationId xmlns:p14="http://schemas.microsoft.com/office/powerpoint/2010/main" val="69947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OOP</a:t>
            </a:r>
          </a:p>
        </p:txBody>
      </p:sp>
      <p:pic>
        <p:nvPicPr>
          <p:cNvPr id="4" name="Content Placeholder 3"/>
          <p:cNvPicPr>
            <a:picLocks noGrp="1" noChangeAspect="1"/>
          </p:cNvPicPr>
          <p:nvPr>
            <p:ph idx="1"/>
          </p:nvPr>
        </p:nvPicPr>
        <p:blipFill>
          <a:blip r:embed="rId2"/>
          <a:stretch>
            <a:fillRect/>
          </a:stretch>
        </p:blipFill>
        <p:spPr>
          <a:xfrm>
            <a:off x="3012831" y="1483637"/>
            <a:ext cx="5915277" cy="4480167"/>
          </a:xfrm>
          <a:prstGeom prst="rect">
            <a:avLst/>
          </a:prstGeom>
        </p:spPr>
      </p:pic>
    </p:spTree>
    <p:extLst>
      <p:ext uri="{BB962C8B-B14F-4D97-AF65-F5344CB8AC3E}">
        <p14:creationId xmlns:p14="http://schemas.microsoft.com/office/powerpoint/2010/main" val="1172874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Terminologies: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dirty="0"/>
              <a:t>Object:</a:t>
            </a:r>
          </a:p>
          <a:p>
            <a:r>
              <a:rPr lang="en-US" dirty="0"/>
              <a:t>It’s the instance of a class/ it’s the working entity of a class.</a:t>
            </a:r>
          </a:p>
          <a:p>
            <a:r>
              <a:rPr lang="en-US" b="1" dirty="0"/>
              <a:t>Class:</a:t>
            </a:r>
          </a:p>
          <a:p>
            <a:r>
              <a:rPr lang="en-US" dirty="0"/>
              <a:t>It is a template or blue print about the capability of what an object can do.</a:t>
            </a:r>
          </a:p>
          <a:p>
            <a:r>
              <a:rPr lang="en-US" b="1" dirty="0"/>
              <a:t>Method:</a:t>
            </a:r>
          </a:p>
          <a:p>
            <a:r>
              <a:rPr lang="en-US" dirty="0"/>
              <a:t>The behaviors of a class. It tells what a method can do.</a:t>
            </a:r>
          </a:p>
          <a:p>
            <a:r>
              <a:rPr lang="en-US" b="1" dirty="0"/>
              <a:t>Instance:</a:t>
            </a:r>
          </a:p>
          <a:p>
            <a:r>
              <a:rPr lang="en-US" dirty="0"/>
              <a:t>Object and Instance both are same with small difference.</a:t>
            </a:r>
          </a:p>
          <a:p>
            <a:r>
              <a:rPr lang="en-US" b="1" dirty="0"/>
              <a:t>A blueprint for a house design is like a class description. All the houses built from that blueprint are objects of that class. A given house is an instance.</a:t>
            </a:r>
            <a:endParaRPr lang="en-US" dirty="0"/>
          </a:p>
          <a:p>
            <a:endParaRPr lang="en-US" dirty="0"/>
          </a:p>
        </p:txBody>
      </p:sp>
    </p:spTree>
    <p:extLst>
      <p:ext uri="{BB962C8B-B14F-4D97-AF65-F5344CB8AC3E}">
        <p14:creationId xmlns:p14="http://schemas.microsoft.com/office/powerpoint/2010/main" val="163331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and Encapsulation</a:t>
            </a:r>
          </a:p>
        </p:txBody>
      </p:sp>
      <p:sp>
        <p:nvSpPr>
          <p:cNvPr id="3" name="Content Placeholder 2"/>
          <p:cNvSpPr>
            <a:spLocks noGrp="1"/>
          </p:cNvSpPr>
          <p:nvPr>
            <p:ph idx="1"/>
          </p:nvPr>
        </p:nvSpPr>
        <p:spPr/>
        <p:txBody>
          <a:bodyPr/>
          <a:lstStyle/>
          <a:p>
            <a:r>
              <a:rPr lang="en-US" dirty="0"/>
              <a:t>Encapsulation is a mechanism of wrapping the data (instance variables) and code acting on the data (methods) together as a single unit like a Class.</a:t>
            </a:r>
          </a:p>
          <a:p>
            <a:r>
              <a:rPr lang="en-US" dirty="0"/>
              <a:t>Here automatic cola vending machine is a class. It contains both data i.e. Cola can and operations i.e. service mechanism and they are wrapped/integrated under a single unit Cola Vending Machine. This is called </a:t>
            </a:r>
            <a:r>
              <a:rPr lang="en-US" b="1" dirty="0"/>
              <a:t>Encapsulation.</a:t>
            </a:r>
            <a:endParaRPr lang="en-US" dirty="0"/>
          </a:p>
          <a:p>
            <a:r>
              <a:rPr lang="en-US" dirty="0"/>
              <a:t>You need not know how the machine is working. This is called </a:t>
            </a:r>
            <a:r>
              <a:rPr lang="en-US" b="1" dirty="0"/>
              <a:t>Abstraction.</a:t>
            </a:r>
          </a:p>
          <a:p>
            <a:r>
              <a:rPr lang="en-US" dirty="0"/>
              <a:t>The working and data is hidden from you. This is possible because that Vending machine is made (or Encapsulated or integrated) so. Thus, we can say </a:t>
            </a:r>
            <a:r>
              <a:rPr lang="en-US" b="1" dirty="0"/>
              <a:t>Encapsulation is a way to implement Abstraction.</a:t>
            </a: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380010" y="624110"/>
            <a:ext cx="2209202" cy="4362450"/>
          </a:xfrm>
          <a:prstGeom prst="rect">
            <a:avLst/>
          </a:prstGeom>
        </p:spPr>
      </p:pic>
    </p:spTree>
    <p:extLst>
      <p:ext uri="{BB962C8B-B14F-4D97-AF65-F5344CB8AC3E}">
        <p14:creationId xmlns:p14="http://schemas.microsoft.com/office/powerpoint/2010/main" val="219987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a:xfrm>
            <a:off x="2589212" y="2133600"/>
            <a:ext cx="8915400" cy="4238172"/>
          </a:xfrm>
        </p:spPr>
        <p:txBody>
          <a:bodyPr>
            <a:normAutofit fontScale="25000" lnSpcReduction="20000"/>
          </a:bodyPr>
          <a:lstStyle/>
          <a:p>
            <a:pPr marL="0" indent="0">
              <a:buNone/>
            </a:pPr>
            <a:r>
              <a:rPr lang="en-US" sz="4800" dirty="0"/>
              <a:t>using System;</a:t>
            </a:r>
          </a:p>
          <a:p>
            <a:pPr marL="0" indent="0">
              <a:buNone/>
            </a:pPr>
            <a:r>
              <a:rPr lang="en-US" sz="4800" dirty="0"/>
              <a:t>using </a:t>
            </a:r>
            <a:r>
              <a:rPr lang="en-US" sz="4800" dirty="0" err="1"/>
              <a:t>System.Collections.Generic</a:t>
            </a:r>
            <a:r>
              <a:rPr lang="en-US" sz="4800" dirty="0"/>
              <a:t>;</a:t>
            </a:r>
          </a:p>
          <a:p>
            <a:pPr marL="0" indent="0">
              <a:buNone/>
            </a:pPr>
            <a:r>
              <a:rPr lang="en-US" sz="4800" dirty="0"/>
              <a:t>using </a:t>
            </a:r>
            <a:r>
              <a:rPr lang="en-US" sz="4800" dirty="0" err="1"/>
              <a:t>System.Linq</a:t>
            </a:r>
            <a:r>
              <a:rPr lang="en-US" sz="4800" dirty="0"/>
              <a:t>;</a:t>
            </a:r>
          </a:p>
          <a:p>
            <a:pPr marL="0" indent="0">
              <a:buNone/>
            </a:pPr>
            <a:r>
              <a:rPr lang="en-US" sz="4800" dirty="0"/>
              <a:t>using </a:t>
            </a:r>
            <a:r>
              <a:rPr lang="en-US" sz="4800" dirty="0" err="1"/>
              <a:t>System.Text</a:t>
            </a:r>
            <a:r>
              <a:rPr lang="en-US" sz="4800" dirty="0"/>
              <a:t>;</a:t>
            </a:r>
          </a:p>
          <a:p>
            <a:pPr marL="0" indent="0">
              <a:buNone/>
            </a:pPr>
            <a:r>
              <a:rPr lang="en-US" sz="4800" dirty="0"/>
              <a:t>using </a:t>
            </a:r>
            <a:r>
              <a:rPr lang="en-US" sz="4800" dirty="0" err="1"/>
              <a:t>System.Threading.Tasks</a:t>
            </a:r>
            <a:r>
              <a:rPr lang="en-US" sz="4800" dirty="0"/>
              <a:t>;</a:t>
            </a:r>
          </a:p>
          <a:p>
            <a:pPr marL="0" indent="0">
              <a:buNone/>
            </a:pPr>
            <a:r>
              <a:rPr lang="en-US" sz="4800" dirty="0"/>
              <a:t> </a:t>
            </a:r>
          </a:p>
          <a:p>
            <a:pPr marL="0" indent="0">
              <a:buNone/>
            </a:pPr>
            <a:r>
              <a:rPr lang="en-US" sz="4800" dirty="0"/>
              <a:t>namespace ConsoleApplication4</a:t>
            </a:r>
          </a:p>
          <a:p>
            <a:pPr marL="0" indent="0">
              <a:buNone/>
            </a:pPr>
            <a:r>
              <a:rPr lang="en-US" sz="4800" dirty="0"/>
              <a:t>{</a:t>
            </a:r>
          </a:p>
          <a:p>
            <a:pPr marL="0" indent="0">
              <a:buNone/>
            </a:pPr>
            <a:r>
              <a:rPr lang="en-US" sz="4800" dirty="0"/>
              <a:t>    class User</a:t>
            </a:r>
          </a:p>
          <a:p>
            <a:pPr marL="0" indent="0">
              <a:buNone/>
            </a:pPr>
            <a:r>
              <a:rPr lang="en-US" sz="4800" dirty="0"/>
              <a:t>    {</a:t>
            </a:r>
          </a:p>
          <a:p>
            <a:pPr marL="0" indent="0">
              <a:buNone/>
            </a:pPr>
            <a:r>
              <a:rPr lang="en-US" sz="4800" dirty="0"/>
              <a:t>    private string location;</a:t>
            </a:r>
          </a:p>
          <a:p>
            <a:pPr marL="0" indent="0">
              <a:buNone/>
            </a:pPr>
            <a:r>
              <a:rPr lang="en-US" sz="4800" dirty="0"/>
              <a:t> </a:t>
            </a:r>
          </a:p>
          <a:p>
            <a:pPr marL="0" indent="0">
              <a:buNone/>
            </a:pPr>
            <a:r>
              <a:rPr lang="en-US" sz="4800" dirty="0"/>
              <a:t>        private string name;</a:t>
            </a:r>
          </a:p>
          <a:p>
            <a:pPr marL="0" indent="0">
              <a:buNone/>
            </a:pPr>
            <a:r>
              <a:rPr lang="en-US" sz="4800" dirty="0"/>
              <a:t> </a:t>
            </a:r>
          </a:p>
          <a:p>
            <a:pPr marL="0" indent="0">
              <a:buNone/>
            </a:pPr>
            <a:r>
              <a:rPr lang="en-US" sz="4800" dirty="0"/>
              <a:t>        public string Location</a:t>
            </a:r>
          </a:p>
          <a:p>
            <a:pPr marL="0" indent="0">
              <a:buNone/>
            </a:pPr>
            <a:r>
              <a:rPr lang="en-US" sz="4800" dirty="0"/>
              <a:t> </a:t>
            </a:r>
          </a:p>
          <a:p>
            <a:pPr marL="0" indent="0">
              <a:buNone/>
            </a:pPr>
            <a:r>
              <a:rPr lang="en-US" sz="4800" dirty="0"/>
              <a:t>        {  get</a:t>
            </a:r>
          </a:p>
          <a:p>
            <a:pPr marL="0" indent="0">
              <a:buNone/>
            </a:pPr>
            <a:r>
              <a:rPr lang="en-US" sz="4800" dirty="0"/>
              <a:t> </a:t>
            </a:r>
          </a:p>
          <a:p>
            <a:pPr marL="0" indent="0">
              <a:buNone/>
            </a:pPr>
            <a:r>
              <a:rPr lang="en-US" sz="4800" dirty="0"/>
              <a:t>            {                return location;}</a:t>
            </a:r>
          </a:p>
          <a:p>
            <a:pPr marL="0" indent="0">
              <a:buNone/>
            </a:pPr>
            <a:r>
              <a:rPr lang="en-US" sz="4800" dirty="0"/>
              <a:t> </a:t>
            </a:r>
          </a:p>
          <a:p>
            <a:pPr marL="0" indent="0">
              <a:buNone/>
            </a:pPr>
            <a:r>
              <a:rPr lang="en-US" sz="4800" dirty="0"/>
              <a:t>            set</a:t>
            </a:r>
          </a:p>
          <a:p>
            <a:pPr marL="0" indent="0">
              <a:buNone/>
            </a:pPr>
            <a:r>
              <a:rPr lang="en-US" sz="4800" dirty="0"/>
              <a:t> </a:t>
            </a:r>
          </a:p>
          <a:p>
            <a:pPr marL="0" indent="0">
              <a:buNone/>
            </a:pPr>
            <a:r>
              <a:rPr lang="en-US" sz="4800" dirty="0"/>
              <a:t>            {</a:t>
            </a:r>
          </a:p>
          <a:p>
            <a:pPr marL="0" indent="0">
              <a:buNone/>
            </a:pPr>
            <a:r>
              <a:rPr lang="en-US" sz="4800" dirty="0"/>
              <a:t> </a:t>
            </a:r>
          </a:p>
          <a:p>
            <a:pPr marL="0" indent="0">
              <a:buNone/>
            </a:pPr>
            <a:r>
              <a:rPr lang="en-US" sz="4800" dirty="0"/>
              <a:t>                location = value; }</a:t>
            </a:r>
          </a:p>
          <a:p>
            <a:pPr marL="0" indent="0">
              <a:buNone/>
            </a:pPr>
            <a:r>
              <a:rPr lang="en-US" sz="4800" dirty="0"/>
              <a:t> </a:t>
            </a:r>
          </a:p>
          <a:p>
            <a:pPr marL="0" indent="0">
              <a:buNone/>
            </a:pPr>
            <a:r>
              <a:rPr lang="en-US" sz="4800" dirty="0"/>
              <a:t>        }</a:t>
            </a:r>
          </a:p>
          <a:p>
            <a:pPr marL="0" indent="0">
              <a:buNone/>
            </a:pPr>
            <a:r>
              <a:rPr lang="en-US" sz="4800" dirty="0"/>
              <a:t> </a:t>
            </a:r>
          </a:p>
          <a:p>
            <a:pPr marL="0" indent="0">
              <a:buNone/>
            </a:pPr>
            <a:r>
              <a:rPr lang="en-US" sz="4800" dirty="0"/>
              <a:t>        public string Name</a:t>
            </a:r>
          </a:p>
          <a:p>
            <a:pPr marL="0" indent="0">
              <a:buNone/>
            </a:pPr>
            <a:r>
              <a:rPr lang="en-US" sz="4800" dirty="0"/>
              <a:t> </a:t>
            </a:r>
          </a:p>
          <a:p>
            <a:pPr marL="0" indent="0">
              <a:buNone/>
            </a:pPr>
            <a:r>
              <a:rPr lang="en-US" sz="4800" dirty="0"/>
              <a:t>        { get</a:t>
            </a:r>
          </a:p>
          <a:p>
            <a:pPr marL="0" indent="0">
              <a:buNone/>
            </a:pPr>
            <a:r>
              <a:rPr lang="en-US" sz="4800" dirty="0"/>
              <a:t> </a:t>
            </a:r>
          </a:p>
          <a:p>
            <a:pPr marL="0" indent="0">
              <a:buNone/>
            </a:pPr>
            <a:r>
              <a:rPr lang="en-US" sz="4800" dirty="0"/>
              <a:t>            {  return name;}</a:t>
            </a:r>
          </a:p>
          <a:p>
            <a:pPr marL="0" indent="0">
              <a:buNone/>
            </a:pPr>
            <a:r>
              <a:rPr lang="en-US" sz="4800" dirty="0"/>
              <a:t> </a:t>
            </a:r>
          </a:p>
          <a:p>
            <a:pPr marL="0" indent="0">
              <a:buNone/>
            </a:pPr>
            <a:r>
              <a:rPr lang="en-US" sz="4800" dirty="0"/>
              <a:t>       set</a:t>
            </a:r>
          </a:p>
          <a:p>
            <a:pPr marL="0" indent="0">
              <a:buNone/>
            </a:pPr>
            <a:r>
              <a:rPr lang="en-US" sz="4800" dirty="0"/>
              <a:t> </a:t>
            </a:r>
          </a:p>
          <a:p>
            <a:pPr marL="0" indent="0">
              <a:buNone/>
            </a:pPr>
            <a:r>
              <a:rPr lang="en-US" sz="4800" dirty="0"/>
              <a:t>            {</a:t>
            </a:r>
          </a:p>
          <a:p>
            <a:pPr marL="0" indent="0">
              <a:buNone/>
            </a:pPr>
            <a:r>
              <a:rPr lang="en-US" sz="4800" dirty="0"/>
              <a:t> </a:t>
            </a:r>
          </a:p>
          <a:p>
            <a:pPr marL="0" indent="0">
              <a:buNone/>
            </a:pPr>
            <a:r>
              <a:rPr lang="en-US" sz="4800" dirty="0"/>
              <a:t>                name = value;}}</a:t>
            </a:r>
          </a:p>
          <a:p>
            <a:pPr marL="0" indent="0">
              <a:buNone/>
            </a:pPr>
            <a:r>
              <a:rPr lang="en-US" sz="4800" dirty="0"/>
              <a:t>        static void Main(string[] </a:t>
            </a:r>
            <a:r>
              <a:rPr lang="en-US" sz="4800" dirty="0" err="1"/>
              <a:t>args</a:t>
            </a:r>
            <a:r>
              <a:rPr lang="en-US" sz="4800" dirty="0"/>
              <a:t>)</a:t>
            </a:r>
          </a:p>
          <a:p>
            <a:pPr marL="0" indent="0">
              <a:buNone/>
            </a:pPr>
            <a:r>
              <a:rPr lang="en-US" sz="4800" dirty="0"/>
              <a:t>        {</a:t>
            </a:r>
          </a:p>
          <a:p>
            <a:pPr marL="0" indent="0">
              <a:buNone/>
            </a:pPr>
            <a:r>
              <a:rPr lang="en-US" sz="4800" dirty="0"/>
              <a:t> </a:t>
            </a:r>
          </a:p>
          <a:p>
            <a:pPr marL="0" indent="0">
              <a:buNone/>
            </a:pPr>
            <a:r>
              <a:rPr lang="en-US" sz="4800" dirty="0"/>
              <a:t>    User u = new User();</a:t>
            </a:r>
          </a:p>
          <a:p>
            <a:pPr marL="0" indent="0">
              <a:buNone/>
            </a:pPr>
            <a:r>
              <a:rPr lang="en-US" sz="4800" dirty="0"/>
              <a:t> </a:t>
            </a:r>
          </a:p>
          <a:p>
            <a:pPr marL="0" indent="0">
              <a:buNone/>
            </a:pPr>
            <a:r>
              <a:rPr lang="en-US" sz="4800" dirty="0"/>
              <a:t>            // set </a:t>
            </a:r>
            <a:r>
              <a:rPr lang="en-US" sz="4800" dirty="0" err="1"/>
              <a:t>accessor</a:t>
            </a:r>
            <a:r>
              <a:rPr lang="en-US" sz="4800" dirty="0"/>
              <a:t> will invoke </a:t>
            </a:r>
            <a:r>
              <a:rPr lang="en-US" sz="4800" dirty="0" err="1"/>
              <a:t>u.Name</a:t>
            </a:r>
            <a:r>
              <a:rPr lang="en-US" sz="4800" dirty="0"/>
              <a:t> = "</a:t>
            </a:r>
            <a:r>
              <a:rPr lang="en-US" sz="4800" dirty="0" err="1"/>
              <a:t>Misbah</a:t>
            </a:r>
            <a:r>
              <a:rPr lang="en-US" sz="4800" dirty="0"/>
              <a:t>";</a:t>
            </a:r>
          </a:p>
          <a:p>
            <a:pPr marL="0" indent="0">
              <a:buNone/>
            </a:pPr>
            <a:r>
              <a:rPr lang="en-US" sz="4800" dirty="0"/>
              <a:t> </a:t>
            </a:r>
          </a:p>
          <a:p>
            <a:pPr marL="0" indent="0">
              <a:buNone/>
            </a:pPr>
            <a:r>
              <a:rPr lang="en-US" sz="4800" dirty="0"/>
              <a:t>            // set </a:t>
            </a:r>
            <a:r>
              <a:rPr lang="en-US" sz="4800" dirty="0" err="1"/>
              <a:t>accessor</a:t>
            </a:r>
            <a:r>
              <a:rPr lang="en-US" sz="4800" dirty="0"/>
              <a:t> will invoke </a:t>
            </a:r>
          </a:p>
          <a:p>
            <a:pPr marL="0" indent="0">
              <a:buNone/>
            </a:pPr>
            <a:r>
              <a:rPr lang="en-US" sz="4800" dirty="0"/>
              <a:t>            </a:t>
            </a:r>
            <a:r>
              <a:rPr lang="en-US" sz="4800" dirty="0" err="1"/>
              <a:t>u.Location</a:t>
            </a:r>
            <a:r>
              <a:rPr lang="en-US" sz="4800" dirty="0"/>
              <a:t> = "</a:t>
            </a:r>
            <a:r>
              <a:rPr lang="en-US" sz="4800" dirty="0" err="1"/>
              <a:t>karachi</a:t>
            </a:r>
            <a:r>
              <a:rPr lang="en-US" sz="4800" dirty="0"/>
              <a:t>";</a:t>
            </a:r>
          </a:p>
          <a:p>
            <a:pPr marL="0" indent="0">
              <a:buNone/>
            </a:pPr>
            <a:r>
              <a:rPr lang="en-US" sz="4800" dirty="0"/>
              <a:t> </a:t>
            </a:r>
          </a:p>
          <a:p>
            <a:pPr marL="0" indent="0">
              <a:buNone/>
            </a:pPr>
            <a:r>
              <a:rPr lang="en-US" sz="4800" dirty="0"/>
              <a:t> </a:t>
            </a:r>
          </a:p>
          <a:p>
            <a:pPr marL="0" indent="0">
              <a:buNone/>
            </a:pPr>
            <a:r>
              <a:rPr lang="en-US" sz="4800" dirty="0"/>
              <a:t>            // get </a:t>
            </a:r>
            <a:r>
              <a:rPr lang="en-US" sz="4800" dirty="0" err="1"/>
              <a:t>accessor</a:t>
            </a:r>
            <a:r>
              <a:rPr lang="en-US" sz="4800" dirty="0"/>
              <a:t> will invoke</a:t>
            </a:r>
          </a:p>
          <a:p>
            <a:pPr marL="0" indent="0">
              <a:buNone/>
            </a:pPr>
            <a:r>
              <a:rPr lang="en-US" sz="4800" dirty="0"/>
              <a:t> </a:t>
            </a:r>
          </a:p>
          <a:p>
            <a:pPr marL="0" indent="0">
              <a:buNone/>
            </a:pPr>
            <a:r>
              <a:rPr lang="en-US" sz="4800" dirty="0"/>
              <a:t>            </a:t>
            </a:r>
            <a:r>
              <a:rPr lang="en-US" sz="4800" dirty="0" err="1"/>
              <a:t>Console.WriteLine</a:t>
            </a:r>
            <a:r>
              <a:rPr lang="en-US" sz="4800" dirty="0"/>
              <a:t>("Name: " + </a:t>
            </a:r>
            <a:r>
              <a:rPr lang="en-US" sz="4800" dirty="0" err="1"/>
              <a:t>u.Name</a:t>
            </a:r>
            <a:r>
              <a:rPr lang="en-US" sz="4800" dirty="0"/>
              <a:t>);</a:t>
            </a:r>
          </a:p>
          <a:p>
            <a:pPr marL="0" indent="0">
              <a:buNone/>
            </a:pPr>
            <a:r>
              <a:rPr lang="en-US" sz="4800" dirty="0"/>
              <a:t> </a:t>
            </a:r>
          </a:p>
          <a:p>
            <a:pPr marL="0" indent="0">
              <a:buNone/>
            </a:pPr>
            <a:r>
              <a:rPr lang="en-US" sz="4800" dirty="0"/>
              <a:t>            // get </a:t>
            </a:r>
            <a:r>
              <a:rPr lang="en-US" sz="4800" dirty="0" err="1"/>
              <a:t>accessor</a:t>
            </a:r>
            <a:r>
              <a:rPr lang="en-US" sz="4800" dirty="0"/>
              <a:t> will invoke</a:t>
            </a:r>
          </a:p>
          <a:p>
            <a:pPr marL="0" indent="0">
              <a:buNone/>
            </a:pPr>
            <a:r>
              <a:rPr lang="en-US" sz="4800" dirty="0"/>
              <a:t> </a:t>
            </a:r>
          </a:p>
          <a:p>
            <a:pPr marL="0" indent="0">
              <a:buNone/>
            </a:pPr>
            <a:r>
              <a:rPr lang="en-US" sz="4800" dirty="0"/>
              <a:t>            </a:t>
            </a:r>
            <a:r>
              <a:rPr lang="en-US" sz="4800" dirty="0" err="1"/>
              <a:t>Console.WriteLine</a:t>
            </a:r>
            <a:r>
              <a:rPr lang="en-US" sz="4800" dirty="0"/>
              <a:t>("Location: " + </a:t>
            </a:r>
            <a:r>
              <a:rPr lang="en-US" sz="4800" dirty="0" err="1"/>
              <a:t>u.Location</a:t>
            </a:r>
            <a:r>
              <a:rPr lang="en-US" sz="4800" dirty="0"/>
              <a:t>);</a:t>
            </a:r>
          </a:p>
          <a:p>
            <a:pPr marL="0" indent="0">
              <a:buNone/>
            </a:pPr>
            <a:r>
              <a:rPr lang="en-US" sz="4800" dirty="0"/>
              <a:t> </a:t>
            </a:r>
          </a:p>
          <a:p>
            <a:pPr marL="0" indent="0">
              <a:buNone/>
            </a:pPr>
            <a:r>
              <a:rPr lang="en-US" sz="4800" dirty="0"/>
              <a:t>          //  </a:t>
            </a:r>
            <a:r>
              <a:rPr lang="en-US" sz="4800" dirty="0" err="1"/>
              <a:t>Console.WriteLine</a:t>
            </a:r>
            <a:r>
              <a:rPr lang="en-US" sz="4800" dirty="0"/>
              <a:t>("\</a:t>
            </a:r>
            <a:r>
              <a:rPr lang="en-US" sz="4800" dirty="0" err="1"/>
              <a:t>nPress</a:t>
            </a:r>
            <a:r>
              <a:rPr lang="en-US" sz="4800" dirty="0"/>
              <a:t> Enter Key to Exit..");</a:t>
            </a:r>
          </a:p>
          <a:p>
            <a:pPr marL="0" indent="0">
              <a:buNone/>
            </a:pPr>
            <a:r>
              <a:rPr lang="en-US" sz="4800" dirty="0"/>
              <a:t> </a:t>
            </a:r>
          </a:p>
          <a:p>
            <a:pPr marL="0" indent="0">
              <a:buNone/>
            </a:pPr>
            <a:r>
              <a:rPr lang="en-US" sz="4800" dirty="0"/>
              <a:t>            </a:t>
            </a:r>
            <a:r>
              <a:rPr lang="en-US" sz="4800" dirty="0" err="1"/>
              <a:t>Console.ReadLine</a:t>
            </a:r>
            <a:r>
              <a:rPr lang="en-US" sz="4800" dirty="0"/>
              <a:t>();</a:t>
            </a:r>
          </a:p>
          <a:p>
            <a:pPr marL="0" indent="0">
              <a:buNone/>
            </a:pPr>
            <a:r>
              <a:rPr lang="en-US" sz="4800" dirty="0"/>
              <a:t>        }</a:t>
            </a:r>
          </a:p>
          <a:p>
            <a:pPr marL="0" indent="0">
              <a:buNone/>
            </a:pPr>
            <a:r>
              <a:rPr lang="en-US" sz="4800" dirty="0"/>
              <a:t>    }</a:t>
            </a:r>
          </a:p>
          <a:p>
            <a:pPr marL="0" indent="0">
              <a:buNone/>
            </a:pPr>
            <a:r>
              <a:rPr lang="en-US" sz="4800" dirty="0"/>
              <a:t>}</a:t>
            </a:r>
          </a:p>
          <a:p>
            <a:pPr marL="0" indent="0">
              <a:buNone/>
            </a:pPr>
            <a:r>
              <a:rPr lang="en-US" sz="4800" dirty="0"/>
              <a:t> </a:t>
            </a:r>
          </a:p>
          <a:p>
            <a:pPr marL="0" indent="0">
              <a:buNone/>
            </a:pPr>
            <a:endParaRPr lang="en-US" sz="4800" dirty="0"/>
          </a:p>
        </p:txBody>
      </p:sp>
    </p:spTree>
    <p:extLst>
      <p:ext uri="{BB962C8B-B14F-4D97-AF65-F5344CB8AC3E}">
        <p14:creationId xmlns:p14="http://schemas.microsoft.com/office/powerpoint/2010/main" val="3947458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a:t>
            </a:r>
          </a:p>
        </p:txBody>
      </p:sp>
      <p:sp>
        <p:nvSpPr>
          <p:cNvPr id="3" name="Content Placeholder 2"/>
          <p:cNvSpPr>
            <a:spLocks noGrp="1"/>
          </p:cNvSpPr>
          <p:nvPr>
            <p:ph idx="1"/>
          </p:nvPr>
        </p:nvSpPr>
        <p:spPr/>
        <p:txBody>
          <a:bodyPr/>
          <a:lstStyle/>
          <a:p>
            <a:pPr marL="0" indent="0">
              <a:buNone/>
            </a:pPr>
            <a:r>
              <a:rPr lang="en-US" dirty="0"/>
              <a:t> </a:t>
            </a:r>
            <a:r>
              <a:rPr lang="en-US" b="1" dirty="0"/>
              <a:t>Global variables </a:t>
            </a:r>
            <a:r>
              <a:rPr lang="en-US" dirty="0"/>
              <a:t>are declared outside any function, and they can be accessed (used) on any function in the program. </a:t>
            </a:r>
            <a:r>
              <a:rPr lang="en-US" b="1" dirty="0"/>
              <a:t>Local variables </a:t>
            </a:r>
            <a:r>
              <a:rPr lang="en-US" dirty="0"/>
              <a:t>are declared inside a function, and can be used only inside that function. </a:t>
            </a:r>
          </a:p>
          <a:p>
            <a:pPr marL="0" indent="0">
              <a:buNone/>
            </a:pPr>
            <a:endParaRPr lang="en-US" dirty="0"/>
          </a:p>
          <a:p>
            <a:pPr marL="0" indent="0">
              <a:buNone/>
            </a:pPr>
            <a:r>
              <a:rPr lang="en-US" b="1" dirty="0"/>
              <a:t>Overloading and Overriding </a:t>
            </a:r>
          </a:p>
        </p:txBody>
      </p:sp>
    </p:spTree>
    <p:extLst>
      <p:ext uri="{BB962C8B-B14F-4D97-AF65-F5344CB8AC3E}">
        <p14:creationId xmlns:p14="http://schemas.microsoft.com/office/powerpoint/2010/main" val="66499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Networks</a:t>
            </a:r>
          </a:p>
        </p:txBody>
      </p:sp>
      <p:sp>
        <p:nvSpPr>
          <p:cNvPr id="3" name="Content Placeholder 2"/>
          <p:cNvSpPr>
            <a:spLocks noGrp="1"/>
          </p:cNvSpPr>
          <p:nvPr>
            <p:ph idx="1"/>
          </p:nvPr>
        </p:nvSpPr>
        <p:spPr/>
        <p:txBody>
          <a:bodyPr/>
          <a:lstStyle/>
          <a:p>
            <a:pPr marL="0" indent="0">
              <a:buNone/>
            </a:pPr>
            <a:r>
              <a:rPr lang="en-US" dirty="0"/>
              <a:t>A </a:t>
            </a:r>
            <a:r>
              <a:rPr lang="en-US" b="1" dirty="0"/>
              <a:t>computer network</a:t>
            </a:r>
            <a:r>
              <a:rPr lang="en-US" dirty="0"/>
              <a:t> is a set of connected computers. Computers on a network are called </a:t>
            </a:r>
            <a:r>
              <a:rPr lang="en-US" b="1" dirty="0"/>
              <a:t>nodes</a:t>
            </a:r>
            <a:r>
              <a:rPr lang="en-US" dirty="0"/>
              <a:t>. The connection between computers can be done via cabling, most commonly the Ethernet cable, or wirelessly through radio waves. Connected computers can share resources, like access to the Internet, printers, file servers, and others. A network is a multipurpose connection, which allows a single computer to do more.</a:t>
            </a:r>
          </a:p>
          <a:p>
            <a:pPr marL="0" indent="0">
              <a:buNone/>
            </a:pPr>
            <a:endParaRPr lang="en-US" dirty="0"/>
          </a:p>
          <a:p>
            <a:pPr marL="0" indent="0">
              <a:buNone/>
            </a:pPr>
            <a:r>
              <a:rPr lang="en-US" dirty="0"/>
              <a:t>Computer networks can be broken down historically into </a:t>
            </a:r>
            <a:r>
              <a:rPr lang="en-US" b="1" dirty="0"/>
              <a:t>topologies</a:t>
            </a:r>
            <a:r>
              <a:rPr lang="en-US" dirty="0"/>
              <a:t>, which is a technique of connecting computers.</a:t>
            </a:r>
          </a:p>
        </p:txBody>
      </p:sp>
    </p:spTree>
    <p:extLst>
      <p:ext uri="{BB962C8B-B14F-4D97-AF65-F5344CB8AC3E}">
        <p14:creationId xmlns:p14="http://schemas.microsoft.com/office/powerpoint/2010/main" val="329969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Protocol</a:t>
            </a:r>
          </a:p>
        </p:txBody>
      </p:sp>
      <p:sp>
        <p:nvSpPr>
          <p:cNvPr id="3" name="Content Placeholder 2"/>
          <p:cNvSpPr>
            <a:spLocks noGrp="1"/>
          </p:cNvSpPr>
          <p:nvPr>
            <p:ph idx="1"/>
          </p:nvPr>
        </p:nvSpPr>
        <p:spPr/>
        <p:txBody>
          <a:bodyPr/>
          <a:lstStyle/>
          <a:p>
            <a:r>
              <a:rPr lang="en-US" dirty="0"/>
              <a:t>A network protocol defines rules and conventions for communication between network devices. Network protocols include mechanisms for devices to identify and make connections with each other, as well as formatting rules that specify how data is packaged into sent and received messages. Some protocols also support message ​acknowledgment and data compression designed for reliable and/or high-performance network communication</a:t>
            </a:r>
          </a:p>
          <a:p>
            <a:endParaRPr lang="en-US" dirty="0"/>
          </a:p>
        </p:txBody>
      </p:sp>
    </p:spTree>
    <p:extLst>
      <p:ext uri="{BB962C8B-B14F-4D97-AF65-F5344CB8AC3E}">
        <p14:creationId xmlns:p14="http://schemas.microsoft.com/office/powerpoint/2010/main" val="338280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Nw411 Summer 2020</a:t>
            </a:r>
          </a:p>
        </p:txBody>
      </p:sp>
      <p:sp>
        <p:nvSpPr>
          <p:cNvPr id="3" name="Content Placeholder 2"/>
          <p:cNvSpPr>
            <a:spLocks noGrp="1"/>
          </p:cNvSpPr>
          <p:nvPr>
            <p:ph idx="1"/>
          </p:nvPr>
        </p:nvSpPr>
        <p:spPr/>
        <p:txBody>
          <a:bodyPr>
            <a:normAutofit/>
          </a:bodyPr>
          <a:lstStyle/>
          <a:p>
            <a:endParaRPr lang="en-US" dirty="0"/>
          </a:p>
          <a:p>
            <a:r>
              <a:rPr lang="en-US" sz="2400" dirty="0"/>
              <a:t>BS (CS) Core course.</a:t>
            </a:r>
          </a:p>
          <a:p>
            <a:r>
              <a:rPr lang="en-US" sz="2400" dirty="0"/>
              <a:t>Course Instructor:</a:t>
            </a:r>
          </a:p>
          <a:p>
            <a:pPr marL="0" indent="0">
              <a:buNone/>
            </a:pPr>
            <a:r>
              <a:rPr lang="en-US" sz="2400" dirty="0"/>
              <a:t>		</a:t>
            </a:r>
            <a:r>
              <a:rPr lang="en-US" sz="2400" dirty="0" err="1"/>
              <a:t>Misbah</a:t>
            </a:r>
            <a:r>
              <a:rPr lang="en-US" sz="2400" dirty="0"/>
              <a:t> </a:t>
            </a:r>
            <a:r>
              <a:rPr lang="en-US" sz="2400" dirty="0" err="1"/>
              <a:t>Anwer</a:t>
            </a:r>
            <a:r>
              <a:rPr lang="en-US" sz="2400" dirty="0"/>
              <a:t>, Lecturer (CS)</a:t>
            </a:r>
          </a:p>
        </p:txBody>
      </p:sp>
    </p:spTree>
    <p:extLst>
      <p:ext uri="{BB962C8B-B14F-4D97-AF65-F5344CB8AC3E}">
        <p14:creationId xmlns:p14="http://schemas.microsoft.com/office/powerpoint/2010/main" val="3371489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B51F004-34DB-44BF-B38B-0288080F0530}" type="slidenum">
              <a:rPr lang="en-US"/>
              <a:pPr/>
              <a:t>20</a:t>
            </a:fld>
            <a:endParaRPr lang="en-US"/>
          </a:p>
        </p:txBody>
      </p:sp>
      <p:sp>
        <p:nvSpPr>
          <p:cNvPr id="254978" name="Rectangle 2"/>
          <p:cNvSpPr>
            <a:spLocks noGrp="1" noChangeArrowheads="1"/>
          </p:cNvSpPr>
          <p:nvPr>
            <p:ph type="title"/>
          </p:nvPr>
        </p:nvSpPr>
        <p:spPr/>
        <p:txBody>
          <a:bodyPr/>
          <a:lstStyle/>
          <a:p>
            <a:r>
              <a:rPr lang="en-US"/>
              <a:t>How does the Internet Work?</a:t>
            </a:r>
          </a:p>
        </p:txBody>
      </p:sp>
      <p:sp>
        <p:nvSpPr>
          <p:cNvPr id="254979" name="Rectangle 3"/>
          <p:cNvSpPr>
            <a:spLocks noGrp="1" noChangeArrowheads="1"/>
          </p:cNvSpPr>
          <p:nvPr>
            <p:ph type="body" idx="1"/>
          </p:nvPr>
        </p:nvSpPr>
        <p:spPr/>
        <p:txBody>
          <a:bodyPr/>
          <a:lstStyle/>
          <a:p>
            <a:r>
              <a:rPr lang="en-US"/>
              <a:t>Through communication protocols</a:t>
            </a:r>
          </a:p>
          <a:p>
            <a:r>
              <a:rPr lang="en-US"/>
              <a:t>A </a:t>
            </a:r>
            <a:r>
              <a:rPr lang="en-US" b="1"/>
              <a:t>communication protocol</a:t>
            </a:r>
            <a:r>
              <a:rPr lang="en-US"/>
              <a:t> is a specification of how communication between two computers will be carried out</a:t>
            </a:r>
          </a:p>
          <a:p>
            <a:pPr lvl="1"/>
            <a:r>
              <a:rPr lang="en-US" b="1"/>
              <a:t>IP</a:t>
            </a:r>
            <a:r>
              <a:rPr lang="en-US"/>
              <a:t> (Internet Protocol): defines the packets that carry blocks of data from one node to another</a:t>
            </a:r>
          </a:p>
          <a:p>
            <a:pPr lvl="1"/>
            <a:r>
              <a:rPr lang="en-US" b="1"/>
              <a:t>TCP</a:t>
            </a:r>
            <a:r>
              <a:rPr lang="en-US"/>
              <a:t> (Transmission Control Protocol) and </a:t>
            </a:r>
            <a:r>
              <a:rPr lang="en-US" b="1"/>
              <a:t>UDP</a:t>
            </a:r>
            <a:r>
              <a:rPr lang="en-US"/>
              <a:t> (User Datagram Protocol): the protocols by which one host sends data to another.</a:t>
            </a:r>
          </a:p>
          <a:p>
            <a:pPr lvl="1"/>
            <a:r>
              <a:rPr lang="en-US"/>
              <a:t>Other application protocols: </a:t>
            </a:r>
            <a:r>
              <a:rPr lang="en-US" b="1"/>
              <a:t>DNS</a:t>
            </a:r>
            <a:r>
              <a:rPr lang="en-US"/>
              <a:t> (Domain Name Service), </a:t>
            </a:r>
            <a:r>
              <a:rPr lang="en-US" b="1"/>
              <a:t>SMTP</a:t>
            </a:r>
            <a:r>
              <a:rPr lang="en-US"/>
              <a:t> (Simple Mail Transmission Protocol), and </a:t>
            </a:r>
            <a:r>
              <a:rPr lang="en-US" b="1"/>
              <a:t>FTP</a:t>
            </a:r>
            <a:r>
              <a:rPr lang="en-US"/>
              <a:t> (File Transmission Protocol)</a:t>
            </a:r>
          </a:p>
        </p:txBody>
      </p:sp>
    </p:spTree>
    <p:extLst>
      <p:ext uri="{BB962C8B-B14F-4D97-AF65-F5344CB8AC3E}">
        <p14:creationId xmlns:p14="http://schemas.microsoft.com/office/powerpoint/2010/main" val="183836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2CEB90A-A6D5-48E8-B5E6-6B9054D6F239}" type="slidenum">
              <a:rPr lang="en-US"/>
              <a:pPr/>
              <a:t>21</a:t>
            </a:fld>
            <a:endParaRPr lang="en-US"/>
          </a:p>
        </p:txBody>
      </p:sp>
      <p:sp>
        <p:nvSpPr>
          <p:cNvPr id="268290" name="Rectangle 1026"/>
          <p:cNvSpPr>
            <a:spLocks noGrp="1" noChangeArrowheads="1"/>
          </p:cNvSpPr>
          <p:nvPr>
            <p:ph type="title"/>
          </p:nvPr>
        </p:nvSpPr>
        <p:spPr/>
        <p:txBody>
          <a:bodyPr/>
          <a:lstStyle/>
          <a:p>
            <a:r>
              <a:rPr lang="en-US"/>
              <a:t>The Internet Protocol (IP)</a:t>
            </a:r>
          </a:p>
        </p:txBody>
      </p:sp>
      <p:sp>
        <p:nvSpPr>
          <p:cNvPr id="268291" name="Rectangle 1027"/>
          <p:cNvSpPr>
            <a:spLocks noGrp="1" noChangeArrowheads="1"/>
          </p:cNvSpPr>
          <p:nvPr>
            <p:ph type="body" idx="1"/>
          </p:nvPr>
        </p:nvSpPr>
        <p:spPr/>
        <p:txBody>
          <a:bodyPr>
            <a:normAutofit lnSpcReduction="10000"/>
          </a:bodyPr>
          <a:lstStyle/>
          <a:p>
            <a:r>
              <a:rPr lang="en-US" sz="2000"/>
              <a:t>A key element of IP is </a:t>
            </a:r>
            <a:r>
              <a:rPr lang="en-US" sz="2000">
                <a:solidFill>
                  <a:schemeClr val="accent2"/>
                </a:solidFill>
              </a:rPr>
              <a:t>IP address</a:t>
            </a:r>
            <a:r>
              <a:rPr lang="en-US" sz="2000"/>
              <a:t>, a 32-bit number</a:t>
            </a:r>
          </a:p>
          <a:p>
            <a:r>
              <a:rPr lang="en-US" sz="2000"/>
              <a:t>The Internet authorities assign ranges of numbers to different organizations</a:t>
            </a:r>
          </a:p>
          <a:p>
            <a:r>
              <a:rPr lang="en-US" sz="2000"/>
              <a:t>IP is responsible for moving </a:t>
            </a:r>
            <a:r>
              <a:rPr lang="en-US" sz="2000">
                <a:solidFill>
                  <a:schemeClr val="accent2"/>
                </a:solidFill>
              </a:rPr>
              <a:t>packet</a:t>
            </a:r>
            <a:r>
              <a:rPr lang="en-US" sz="2000"/>
              <a:t> of data from node to node</a:t>
            </a:r>
          </a:p>
          <a:p>
            <a:r>
              <a:rPr lang="en-US" sz="2000"/>
              <a:t>A packet contains information such as the data to be transferred, the source and destination IP addresses, etc.</a:t>
            </a:r>
          </a:p>
          <a:p>
            <a:r>
              <a:rPr lang="en-US" sz="2000"/>
              <a:t>Packets are sent through different local network through </a:t>
            </a:r>
            <a:r>
              <a:rPr lang="en-US" sz="2000">
                <a:solidFill>
                  <a:schemeClr val="accent2"/>
                </a:solidFill>
              </a:rPr>
              <a:t>gateways</a:t>
            </a:r>
          </a:p>
          <a:p>
            <a:r>
              <a:rPr lang="en-US" sz="2000"/>
              <a:t>A </a:t>
            </a:r>
            <a:r>
              <a:rPr lang="en-US" sz="2000">
                <a:solidFill>
                  <a:schemeClr val="accent2"/>
                </a:solidFill>
              </a:rPr>
              <a:t>checksum</a:t>
            </a:r>
            <a:r>
              <a:rPr lang="en-US" sz="2000"/>
              <a:t> is created to ensure the correctness of the data; corrupted packets are discarded</a:t>
            </a:r>
          </a:p>
          <a:p>
            <a:r>
              <a:rPr lang="en-US" sz="2000"/>
              <a:t>IP-based communication is </a:t>
            </a:r>
            <a:r>
              <a:rPr lang="en-US" sz="2000">
                <a:solidFill>
                  <a:schemeClr val="accent2"/>
                </a:solidFill>
              </a:rPr>
              <a:t>unreliable</a:t>
            </a:r>
          </a:p>
        </p:txBody>
      </p:sp>
    </p:spTree>
    <p:extLst>
      <p:ext uri="{BB962C8B-B14F-4D97-AF65-F5344CB8AC3E}">
        <p14:creationId xmlns:p14="http://schemas.microsoft.com/office/powerpoint/2010/main" val="101672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91643FD-5689-46EE-914C-A8847D59508E}" type="slidenum">
              <a:rPr lang="en-US"/>
              <a:pPr/>
              <a:t>22</a:t>
            </a:fld>
            <a:endParaRPr lang="en-US"/>
          </a:p>
        </p:txBody>
      </p:sp>
      <p:sp>
        <p:nvSpPr>
          <p:cNvPr id="269314" name="Rectangle 2"/>
          <p:cNvSpPr>
            <a:spLocks noGrp="1" noChangeArrowheads="1"/>
          </p:cNvSpPr>
          <p:nvPr>
            <p:ph type="title"/>
          </p:nvPr>
        </p:nvSpPr>
        <p:spPr/>
        <p:txBody>
          <a:bodyPr/>
          <a:lstStyle/>
          <a:p>
            <a:r>
              <a:rPr lang="en-US"/>
              <a:t>The Transmission Control Protocol (TCP)</a:t>
            </a:r>
          </a:p>
        </p:txBody>
      </p:sp>
      <p:sp>
        <p:nvSpPr>
          <p:cNvPr id="269315" name="Rectangle 3"/>
          <p:cNvSpPr>
            <a:spLocks noGrp="1" noChangeArrowheads="1"/>
          </p:cNvSpPr>
          <p:nvPr>
            <p:ph type="body" idx="1"/>
          </p:nvPr>
        </p:nvSpPr>
        <p:spPr/>
        <p:txBody>
          <a:bodyPr/>
          <a:lstStyle/>
          <a:p>
            <a:pPr>
              <a:lnSpc>
                <a:spcPct val="90000"/>
              </a:lnSpc>
            </a:pPr>
            <a:r>
              <a:rPr lang="en-US"/>
              <a:t>TCP is a higher-level protocol that extends IP to provide additional functionality: </a:t>
            </a:r>
            <a:r>
              <a:rPr lang="en-US">
                <a:solidFill>
                  <a:schemeClr val="accent2"/>
                </a:solidFill>
              </a:rPr>
              <a:t>reliable</a:t>
            </a:r>
            <a:r>
              <a:rPr lang="en-US"/>
              <a:t> communication</a:t>
            </a:r>
          </a:p>
          <a:p>
            <a:pPr>
              <a:lnSpc>
                <a:spcPct val="90000"/>
              </a:lnSpc>
            </a:pPr>
            <a:endParaRPr lang="en-US"/>
          </a:p>
          <a:p>
            <a:pPr>
              <a:lnSpc>
                <a:spcPct val="90000"/>
              </a:lnSpc>
            </a:pPr>
            <a:r>
              <a:rPr lang="en-US"/>
              <a:t>TCP adds support to detect errors or lost data and to trigger </a:t>
            </a:r>
            <a:r>
              <a:rPr lang="en-US">
                <a:solidFill>
                  <a:schemeClr val="accent2"/>
                </a:solidFill>
              </a:rPr>
              <a:t>retransmission</a:t>
            </a:r>
            <a:r>
              <a:rPr lang="en-US"/>
              <a:t> until the data is correctly and completely received</a:t>
            </a:r>
          </a:p>
          <a:p>
            <a:pPr>
              <a:lnSpc>
                <a:spcPct val="90000"/>
              </a:lnSpc>
            </a:pPr>
            <a:endParaRPr lang="en-US"/>
          </a:p>
          <a:p>
            <a:pPr>
              <a:lnSpc>
                <a:spcPct val="90000"/>
              </a:lnSpc>
            </a:pPr>
            <a:r>
              <a:rPr lang="en-US"/>
              <a:t>Connection</a:t>
            </a:r>
          </a:p>
          <a:p>
            <a:pPr>
              <a:lnSpc>
                <a:spcPct val="90000"/>
              </a:lnSpc>
            </a:pPr>
            <a:endParaRPr lang="en-US"/>
          </a:p>
          <a:p>
            <a:pPr>
              <a:lnSpc>
                <a:spcPct val="90000"/>
              </a:lnSpc>
            </a:pPr>
            <a:r>
              <a:rPr lang="en-US"/>
              <a:t>Acknowledgment</a:t>
            </a:r>
          </a:p>
        </p:txBody>
      </p:sp>
    </p:spTree>
    <p:extLst>
      <p:ext uri="{BB962C8B-B14F-4D97-AF65-F5344CB8AC3E}">
        <p14:creationId xmlns:p14="http://schemas.microsoft.com/office/powerpoint/2010/main" val="2322251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Model</a:t>
            </a:r>
          </a:p>
        </p:txBody>
      </p:sp>
      <p:sp>
        <p:nvSpPr>
          <p:cNvPr id="3" name="Content Placeholder 2"/>
          <p:cNvSpPr>
            <a:spLocks noGrp="1"/>
          </p:cNvSpPr>
          <p:nvPr>
            <p:ph idx="1"/>
          </p:nvPr>
        </p:nvSpPr>
        <p:spPr>
          <a:xfrm>
            <a:off x="1627311" y="1373579"/>
            <a:ext cx="8915400" cy="3777622"/>
          </a:xfrm>
        </p:spPr>
        <p:txBody>
          <a:bodyPr>
            <a:noAutofit/>
          </a:bodyPr>
          <a:lstStyle/>
          <a:p>
            <a:pPr marL="0" indent="0" algn="just">
              <a:buNone/>
            </a:pPr>
            <a:r>
              <a:rPr lang="en-US" sz="2000" dirty="0"/>
              <a:t>Open Systems Interconnection Basic Reference Model (OSI Reference Model or </a:t>
            </a:r>
            <a:r>
              <a:rPr lang="en-US" sz="2000" b="1" dirty="0"/>
              <a:t>OSI Model</a:t>
            </a:r>
            <a:r>
              <a:rPr lang="en-US" sz="2000" dirty="0"/>
              <a:t>) is an abstract description for layered communications and computer network protocol design. It was developed as part of the </a:t>
            </a:r>
            <a:r>
              <a:rPr lang="en-US" sz="2000" b="1" dirty="0"/>
              <a:t>Open Systems Interconnection </a:t>
            </a:r>
            <a:r>
              <a:rPr lang="en-US" sz="2000" dirty="0"/>
              <a:t>(</a:t>
            </a:r>
            <a:r>
              <a:rPr lang="en-US" sz="2000" b="1" dirty="0"/>
              <a:t>OSI</a:t>
            </a:r>
            <a:r>
              <a:rPr lang="en-US" sz="2000" dirty="0"/>
              <a:t>) initiative. In its most basic form, it divides network</a:t>
            </a:r>
          </a:p>
          <a:p>
            <a:pPr marL="0" indent="0" algn="just">
              <a:buNone/>
            </a:pPr>
            <a:r>
              <a:rPr lang="en-US" sz="2000" dirty="0"/>
              <a:t>architecture into seven layers which, from top to bottom, are the Application, Presentation, Session, Transport, Network, Data-Link, and Physical Layers. It is therefore often referred to as the </a:t>
            </a:r>
            <a:r>
              <a:rPr lang="en-US" sz="2000" b="1" dirty="0"/>
              <a:t>OSI Seven Layer Model</a:t>
            </a:r>
            <a:r>
              <a:rPr lang="en-US" sz="2000" dirty="0"/>
              <a:t>.</a:t>
            </a:r>
          </a:p>
        </p:txBody>
      </p:sp>
    </p:spTree>
    <p:extLst>
      <p:ext uri="{BB962C8B-B14F-4D97-AF65-F5344CB8AC3E}">
        <p14:creationId xmlns:p14="http://schemas.microsoft.com/office/powerpoint/2010/main" val="95898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92268" y="1251727"/>
            <a:ext cx="7735712" cy="4351338"/>
          </a:xfrm>
          <a:prstGeom prst="rect">
            <a:avLst/>
          </a:prstGeom>
        </p:spPr>
      </p:pic>
    </p:spTree>
    <p:extLst>
      <p:ext uri="{BB962C8B-B14F-4D97-AF65-F5344CB8AC3E}">
        <p14:creationId xmlns:p14="http://schemas.microsoft.com/office/powerpoint/2010/main" val="158821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57980" y="1285298"/>
            <a:ext cx="7735712" cy="4351338"/>
          </a:xfrm>
          <a:prstGeom prst="rect">
            <a:avLst/>
          </a:prstGeom>
        </p:spPr>
      </p:pic>
    </p:spTree>
    <p:extLst>
      <p:ext uri="{BB962C8B-B14F-4D97-AF65-F5344CB8AC3E}">
        <p14:creationId xmlns:p14="http://schemas.microsoft.com/office/powerpoint/2010/main" val="2790916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Model</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l="13947" t="1817" r="12316" b="5169"/>
          <a:stretch/>
        </p:blipFill>
        <p:spPr>
          <a:xfrm>
            <a:off x="954504" y="0"/>
            <a:ext cx="11237496" cy="6930190"/>
          </a:xfrm>
          <a:prstGeom prst="rect">
            <a:avLst/>
          </a:prstGeom>
        </p:spPr>
      </p:pic>
    </p:spTree>
    <p:extLst>
      <p:ext uri="{BB962C8B-B14F-4D97-AF65-F5344CB8AC3E}">
        <p14:creationId xmlns:p14="http://schemas.microsoft.com/office/powerpoint/2010/main" val="390307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a:t>
            </a:r>
          </a:p>
        </p:txBody>
      </p:sp>
      <p:pic>
        <p:nvPicPr>
          <p:cNvPr id="1026" name="Picture 2" descr="Image result for osi model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4155" y="1234838"/>
            <a:ext cx="5725308" cy="467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479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and Media Layer</a:t>
            </a:r>
          </a:p>
        </p:txBody>
      </p:sp>
      <p:pic>
        <p:nvPicPr>
          <p:cNvPr id="4" name="Content Placeholder 3"/>
          <p:cNvPicPr>
            <a:picLocks noGrp="1" noChangeAspect="1"/>
          </p:cNvPicPr>
          <p:nvPr>
            <p:ph idx="1"/>
          </p:nvPr>
        </p:nvPicPr>
        <p:blipFill rotWithShape="1">
          <a:blip r:embed="rId2"/>
          <a:srcRect l="13154" t="12401" r="16629" b="9986"/>
          <a:stretch/>
        </p:blipFill>
        <p:spPr>
          <a:xfrm>
            <a:off x="2081620" y="1662946"/>
            <a:ext cx="8614610" cy="4895326"/>
          </a:xfrm>
          <a:prstGeom prst="rect">
            <a:avLst/>
          </a:prstGeom>
        </p:spPr>
      </p:pic>
    </p:spTree>
    <p:extLst>
      <p:ext uri="{BB962C8B-B14F-4D97-AF65-F5344CB8AC3E}">
        <p14:creationId xmlns:p14="http://schemas.microsoft.com/office/powerpoint/2010/main" val="631304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osi model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6277" y="1468654"/>
            <a:ext cx="6830036" cy="434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37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 of syllabus and class policies</a:t>
            </a:r>
          </a:p>
          <a:p>
            <a:endParaRPr lang="en-US" dirty="0"/>
          </a:p>
          <a:p>
            <a:r>
              <a:rPr lang="en-US" dirty="0"/>
              <a:t>Learning strategies</a:t>
            </a:r>
          </a:p>
          <a:p>
            <a:endParaRPr lang="en-US" dirty="0"/>
          </a:p>
          <a:p>
            <a:r>
              <a:rPr lang="en-US" dirty="0"/>
              <a:t>Review the concepts of OOP and DCN.</a:t>
            </a:r>
          </a:p>
          <a:p>
            <a:pPr marL="0" indent="0">
              <a:buNone/>
            </a:pPr>
            <a:endParaRPr lang="en-US" dirty="0"/>
          </a:p>
          <a:p>
            <a:r>
              <a:rPr lang="en-US" dirty="0"/>
              <a:t>Introduction to web technologies</a:t>
            </a:r>
          </a:p>
          <a:p>
            <a:endParaRPr lang="en-US" dirty="0"/>
          </a:p>
          <a:p>
            <a:endParaRPr lang="en-US" dirty="0"/>
          </a:p>
          <a:p>
            <a:endParaRPr lang="en-US" dirty="0"/>
          </a:p>
        </p:txBody>
      </p:sp>
    </p:spTree>
    <p:extLst>
      <p:ext uri="{BB962C8B-B14F-4D97-AF65-F5344CB8AC3E}">
        <p14:creationId xmlns:p14="http://schemas.microsoft.com/office/powerpoint/2010/main" val="205645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Unicode MS" panose="020B0604020202020204" pitchFamily="34" charset="-128"/>
              </a:rPr>
              <a:t>TCP/IP protocol</a:t>
            </a:r>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a:latin typeface="Arial Unicode MS" panose="020B0604020202020204" pitchFamily="34" charset="-128"/>
              </a:rPr>
              <a:t>The TCP/IP protocol suite was developed prior to the OSI model. Therefore, the layers in the TCP/IP protocol suite do not match exactly with those in the OSI model. The original TCP/IP protocol suite was defined as four software layers built upon the hardware. Today, however, TCP/IP is thought of as a five-layer model with the layers named similarly to the ones in the OSI model.</a:t>
            </a:r>
            <a:endParaRPr lang="en-US" sz="2800" dirty="0"/>
          </a:p>
        </p:txBody>
      </p:sp>
    </p:spTree>
    <p:extLst>
      <p:ext uri="{BB962C8B-B14F-4D97-AF65-F5344CB8AC3E}">
        <p14:creationId xmlns:p14="http://schemas.microsoft.com/office/powerpoint/2010/main" val="2475402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fld id="{F82B8BA9-6FA5-4C40-81AD-1DE4D3D55C8C}" type="slidenum">
              <a:rPr lang="en-US"/>
              <a:pPr/>
              <a:t>31</a:t>
            </a:fld>
            <a:endParaRPr lang="en-US"/>
          </a:p>
        </p:txBody>
      </p:sp>
      <p:sp>
        <p:nvSpPr>
          <p:cNvPr id="267266" name="Rectangle 2"/>
          <p:cNvSpPr>
            <a:spLocks noGrp="1" noChangeArrowheads="1"/>
          </p:cNvSpPr>
          <p:nvPr>
            <p:ph type="title"/>
          </p:nvPr>
        </p:nvSpPr>
        <p:spPr/>
        <p:txBody>
          <a:bodyPr/>
          <a:lstStyle/>
          <a:p>
            <a:r>
              <a:rPr lang="en-US"/>
              <a:t>TCP/IP Protocol Suites</a:t>
            </a:r>
          </a:p>
        </p:txBody>
      </p:sp>
      <p:sp>
        <p:nvSpPr>
          <p:cNvPr id="3" name="Rectangle 2"/>
          <p:cNvSpPr/>
          <p:nvPr/>
        </p:nvSpPr>
        <p:spPr>
          <a:xfrm>
            <a:off x="2004647" y="1905000"/>
            <a:ext cx="7936522" cy="2893100"/>
          </a:xfrm>
          <a:prstGeom prst="rect">
            <a:avLst/>
          </a:prstGeom>
        </p:spPr>
        <p:txBody>
          <a:bodyPr wrap="square">
            <a:spAutoFit/>
          </a:bodyPr>
          <a:lstStyle/>
          <a:p>
            <a:pPr fontAlgn="base"/>
            <a:r>
              <a:rPr lang="en-US" dirty="0"/>
              <a:t>The </a:t>
            </a:r>
            <a:r>
              <a:rPr lang="en-US" b="1" dirty="0"/>
              <a:t>TCP/IP model</a:t>
            </a:r>
            <a:r>
              <a:rPr lang="en-US" dirty="0"/>
              <a:t> is a concise version of the OSI model. It contains four layers, unlike seven layers in the OSI model. The layers are:</a:t>
            </a:r>
          </a:p>
          <a:p>
            <a:pPr marL="285750" indent="-285750" fontAlgn="base">
              <a:buFont typeface="Arial" panose="020B0604020202020204" pitchFamily="34" charset="0"/>
              <a:buChar char="•"/>
            </a:pPr>
            <a:r>
              <a:rPr lang="en-US" sz="3200" dirty="0"/>
              <a:t>Process/Application Layer</a:t>
            </a:r>
          </a:p>
          <a:p>
            <a:pPr marL="285750" indent="-285750" fontAlgn="base">
              <a:buFont typeface="Arial" panose="020B0604020202020204" pitchFamily="34" charset="0"/>
              <a:buChar char="•"/>
            </a:pPr>
            <a:r>
              <a:rPr lang="en-US" sz="3200" dirty="0"/>
              <a:t>Host-to-Host/Transport Layer</a:t>
            </a:r>
          </a:p>
          <a:p>
            <a:pPr marL="285750" indent="-285750" fontAlgn="base">
              <a:buFont typeface="Arial" panose="020B0604020202020204" pitchFamily="34" charset="0"/>
              <a:buChar char="•"/>
            </a:pPr>
            <a:r>
              <a:rPr lang="en-US" sz="3200" dirty="0"/>
              <a:t>Internet Layer</a:t>
            </a:r>
          </a:p>
          <a:p>
            <a:pPr marL="285750" indent="-285750" fontAlgn="base">
              <a:buFont typeface="Arial" panose="020B0604020202020204" pitchFamily="34" charset="0"/>
              <a:buChar char="•"/>
            </a:pPr>
            <a:r>
              <a:rPr lang="en-US" sz="3200" dirty="0"/>
              <a:t>Network Access/Link Layer</a:t>
            </a:r>
          </a:p>
          <a:p>
            <a:endParaRPr lang="en-US" dirty="0"/>
          </a:p>
        </p:txBody>
      </p:sp>
    </p:spTree>
    <p:extLst>
      <p:ext uri="{BB962C8B-B14F-4D97-AF65-F5344CB8AC3E}">
        <p14:creationId xmlns:p14="http://schemas.microsoft.com/office/powerpoint/2010/main" val="4236588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latin typeface="Times New Roman" panose="02020603050405020304" pitchFamily="18" charset="0"/>
              </a:rPr>
              <a:t>TCP/IP and OSI model</a:t>
            </a:r>
            <a:endParaRPr lang="en-US" dirty="0"/>
          </a:p>
        </p:txBody>
      </p:sp>
      <p:pic>
        <p:nvPicPr>
          <p:cNvPr id="4" name="Content Placeholder 3"/>
          <p:cNvPicPr>
            <a:picLocks noGrp="1" noChangeAspect="1"/>
          </p:cNvPicPr>
          <p:nvPr>
            <p:ph idx="1"/>
          </p:nvPr>
        </p:nvPicPr>
        <p:blipFill>
          <a:blip r:embed="rId2"/>
          <a:stretch>
            <a:fillRect/>
          </a:stretch>
        </p:blipFill>
        <p:spPr>
          <a:xfrm>
            <a:off x="2878283" y="2133600"/>
            <a:ext cx="7035932" cy="3778250"/>
          </a:xfrm>
          <a:prstGeom prst="rect">
            <a:avLst/>
          </a:prstGeom>
        </p:spPr>
      </p:pic>
      <p:pic>
        <p:nvPicPr>
          <p:cNvPr id="5" name="Picture 4"/>
          <p:cNvPicPr>
            <a:picLocks noChangeAspect="1"/>
          </p:cNvPicPr>
          <p:nvPr/>
        </p:nvPicPr>
        <p:blipFill>
          <a:blip r:embed="rId3"/>
          <a:stretch>
            <a:fillRect/>
          </a:stretch>
        </p:blipFill>
        <p:spPr>
          <a:xfrm>
            <a:off x="2500312" y="1733549"/>
            <a:ext cx="8861284" cy="4178301"/>
          </a:xfrm>
          <a:prstGeom prst="rect">
            <a:avLst/>
          </a:prstGeom>
        </p:spPr>
      </p:pic>
    </p:spTree>
    <p:extLst>
      <p:ext uri="{BB962C8B-B14F-4D97-AF65-F5344CB8AC3E}">
        <p14:creationId xmlns:p14="http://schemas.microsoft.com/office/powerpoint/2010/main" val="3207457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CLR Environment:</a:t>
            </a:r>
          </a:p>
        </p:txBody>
      </p:sp>
      <p:pic>
        <p:nvPicPr>
          <p:cNvPr id="4" name="Content Placeholder 3"/>
          <p:cNvPicPr>
            <a:picLocks noGrp="1" noChangeAspect="1"/>
          </p:cNvPicPr>
          <p:nvPr>
            <p:ph idx="1"/>
          </p:nvPr>
        </p:nvPicPr>
        <p:blipFill>
          <a:blip r:embed="rId3"/>
          <a:stretch>
            <a:fillRect/>
          </a:stretch>
        </p:blipFill>
        <p:spPr>
          <a:xfrm>
            <a:off x="3006054" y="1905000"/>
            <a:ext cx="5403099" cy="2831645"/>
          </a:xfrm>
          <a:prstGeom prst="rect">
            <a:avLst/>
          </a:prstGeom>
        </p:spPr>
      </p:pic>
    </p:spTree>
    <p:extLst>
      <p:ext uri="{BB962C8B-B14F-4D97-AF65-F5344CB8AC3E}">
        <p14:creationId xmlns:p14="http://schemas.microsoft.com/office/powerpoint/2010/main" val="297135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server model</a:t>
            </a:r>
          </a:p>
        </p:txBody>
      </p:sp>
      <p:sp>
        <p:nvSpPr>
          <p:cNvPr id="3" name="Content Placeholder 2"/>
          <p:cNvSpPr>
            <a:spLocks noGrp="1"/>
          </p:cNvSpPr>
          <p:nvPr>
            <p:ph idx="1"/>
          </p:nvPr>
        </p:nvSpPr>
        <p:spPr/>
        <p:txBody>
          <a:bodyPr>
            <a:noAutofit/>
          </a:bodyPr>
          <a:lstStyle/>
          <a:p>
            <a:pPr marL="0" indent="0" algn="just">
              <a:buNone/>
            </a:pPr>
            <a:r>
              <a:rPr lang="en-US" sz="2800" dirty="0"/>
              <a:t>Suppose a user is browsing the Internet and types ‘yahoo.com' into their browser bar. This results in a request to </a:t>
            </a:r>
            <a:r>
              <a:rPr lang="en-US" sz="2800" u="sng" dirty="0">
                <a:hlinkClick r:id="rId2"/>
              </a:rPr>
              <a:t>DNS</a:t>
            </a:r>
            <a:r>
              <a:rPr lang="en-US" sz="2800" dirty="0"/>
              <a:t> servers for the </a:t>
            </a:r>
            <a:r>
              <a:rPr lang="en-US" sz="2800" u="sng" dirty="0">
                <a:hlinkClick r:id="rId3"/>
              </a:rPr>
              <a:t>IP address</a:t>
            </a:r>
            <a:r>
              <a:rPr lang="en-US" sz="2800" dirty="0"/>
              <a:t> of yahoo.com, and the DNS servers respond to this request by serving the IP address to the browser. Next, the user's browser makes a request to yahoo servers (using the IP address) for the content that appears on the page, and the browser loads the page on the client device</a:t>
            </a:r>
          </a:p>
        </p:txBody>
      </p:sp>
    </p:spTree>
    <p:extLst>
      <p:ext uri="{BB962C8B-B14F-4D97-AF65-F5344CB8AC3E}">
        <p14:creationId xmlns:p14="http://schemas.microsoft.com/office/powerpoint/2010/main" val="3077187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90092" y="826773"/>
            <a:ext cx="6773025" cy="5085077"/>
          </a:xfrm>
          <a:prstGeom prst="rect">
            <a:avLst/>
          </a:prstGeom>
        </p:spPr>
      </p:pic>
    </p:spTree>
    <p:extLst>
      <p:ext uri="{BB962C8B-B14F-4D97-AF65-F5344CB8AC3E}">
        <p14:creationId xmlns:p14="http://schemas.microsoft.com/office/powerpoint/2010/main" val="991127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AutoShape 2"/>
          <p:cNvSpPr>
            <a:spLocks noGrp="1" noChangeArrowheads="1"/>
          </p:cNvSpPr>
          <p:nvPr>
            <p:ph type="title"/>
          </p:nvPr>
        </p:nvSpPr>
        <p:spPr/>
        <p:txBody>
          <a:bodyPr/>
          <a:lstStyle/>
          <a:p>
            <a:r>
              <a:rPr lang="en-US"/>
              <a:t>Client Side vs. Server Side Web</a:t>
            </a:r>
          </a:p>
        </p:txBody>
      </p:sp>
      <p:sp>
        <p:nvSpPr>
          <p:cNvPr id="578563" name="Rectangle 3"/>
          <p:cNvSpPr>
            <a:spLocks noGrp="1" noChangeArrowheads="1"/>
          </p:cNvSpPr>
          <p:nvPr>
            <p:ph type="body" idx="1"/>
          </p:nvPr>
        </p:nvSpPr>
        <p:spPr/>
        <p:txBody>
          <a:bodyPr/>
          <a:lstStyle/>
          <a:p>
            <a:pPr>
              <a:lnSpc>
                <a:spcPct val="80000"/>
              </a:lnSpc>
            </a:pPr>
            <a:r>
              <a:rPr lang="en-US" sz="2000" dirty="0"/>
              <a:t>Simply defined, client-side code executes on the end-user's computer, usually within a web browser.   </a:t>
            </a:r>
          </a:p>
          <a:p>
            <a:pPr>
              <a:lnSpc>
                <a:spcPct val="80000"/>
              </a:lnSpc>
              <a:buFont typeface="Wingdings" panose="05000000000000000000" pitchFamily="2" charset="2"/>
              <a:buNone/>
            </a:pPr>
            <a:endParaRPr lang="en-US" sz="2000" dirty="0"/>
          </a:p>
          <a:p>
            <a:pPr>
              <a:lnSpc>
                <a:spcPct val="80000"/>
              </a:lnSpc>
            </a:pPr>
            <a:r>
              <a:rPr lang="en-US" sz="2000" dirty="0"/>
              <a:t>Server-side code executes on the web server, usually within a web application environment, which in turn generates HTML to be viewed in a browser.</a:t>
            </a:r>
          </a:p>
        </p:txBody>
      </p:sp>
    </p:spTree>
    <p:extLst>
      <p:ext uri="{BB962C8B-B14F-4D97-AF65-F5344CB8AC3E}">
        <p14:creationId xmlns:p14="http://schemas.microsoft.com/office/powerpoint/2010/main" val="2380953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AutoShape 2"/>
          <p:cNvSpPr>
            <a:spLocks noGrp="1" noChangeArrowheads="1"/>
          </p:cNvSpPr>
          <p:nvPr>
            <p:ph type="title"/>
          </p:nvPr>
        </p:nvSpPr>
        <p:spPr/>
        <p:txBody>
          <a:bodyPr/>
          <a:lstStyle/>
          <a:p>
            <a:r>
              <a:rPr lang="en-US"/>
              <a:t>Client Side vs. Server Side Web</a:t>
            </a:r>
          </a:p>
        </p:txBody>
      </p:sp>
      <p:sp>
        <p:nvSpPr>
          <p:cNvPr id="581635" name="Rectangle 3"/>
          <p:cNvSpPr>
            <a:spLocks noGrp="1" noChangeArrowheads="1"/>
          </p:cNvSpPr>
          <p:nvPr>
            <p:ph type="body" idx="1"/>
          </p:nvPr>
        </p:nvSpPr>
        <p:spPr>
          <a:xfrm>
            <a:off x="2362201" y="2133601"/>
            <a:ext cx="7693025" cy="3952875"/>
          </a:xfrm>
        </p:spPr>
        <p:txBody>
          <a:bodyPr>
            <a:normAutofit fontScale="92500" lnSpcReduction="20000"/>
          </a:bodyPr>
          <a:lstStyle/>
          <a:p>
            <a:pPr>
              <a:lnSpc>
                <a:spcPct val="80000"/>
              </a:lnSpc>
            </a:pPr>
            <a:endParaRPr lang="en-US"/>
          </a:p>
          <a:p>
            <a:pPr>
              <a:lnSpc>
                <a:spcPct val="80000"/>
              </a:lnSpc>
            </a:pPr>
            <a:r>
              <a:rPr lang="en-US" sz="2000"/>
              <a:t>Which one to choose? What are the determining factors?</a:t>
            </a:r>
          </a:p>
          <a:p>
            <a:pPr lvl="1">
              <a:lnSpc>
                <a:spcPct val="80000"/>
              </a:lnSpc>
            </a:pPr>
            <a:r>
              <a:rPr lang="en-US" sz="2000"/>
              <a:t>Performance: </a:t>
            </a:r>
          </a:p>
          <a:p>
            <a:pPr lvl="2">
              <a:lnSpc>
                <a:spcPct val="80000"/>
              </a:lnSpc>
            </a:pPr>
            <a:r>
              <a:rPr lang="en-US"/>
              <a:t>Responsiveness, speed, reliability</a:t>
            </a:r>
          </a:p>
          <a:p>
            <a:pPr lvl="2">
              <a:lnSpc>
                <a:spcPct val="80000"/>
              </a:lnSpc>
            </a:pPr>
            <a:r>
              <a:rPr lang="en-US"/>
              <a:t>Ability to handle a large number of simultaneous users</a:t>
            </a:r>
          </a:p>
          <a:p>
            <a:pPr lvl="1">
              <a:lnSpc>
                <a:spcPct val="80000"/>
              </a:lnSpc>
            </a:pPr>
            <a:r>
              <a:rPr lang="en-US" sz="2000"/>
              <a:t>Functionality:</a:t>
            </a:r>
          </a:p>
          <a:p>
            <a:pPr lvl="2">
              <a:lnSpc>
                <a:spcPct val="80000"/>
              </a:lnSpc>
            </a:pPr>
            <a:r>
              <a:rPr lang="en-US"/>
              <a:t>Simplicity of use and maintenance, </a:t>
            </a:r>
          </a:p>
          <a:p>
            <a:pPr lvl="2">
              <a:lnSpc>
                <a:spcPct val="80000"/>
              </a:lnSpc>
            </a:pPr>
            <a:r>
              <a:rPr lang="en-US"/>
              <a:t>Breadth of user options</a:t>
            </a:r>
          </a:p>
          <a:p>
            <a:pPr lvl="2">
              <a:lnSpc>
                <a:spcPct val="80000"/>
              </a:lnSpc>
            </a:pPr>
            <a:r>
              <a:rPr lang="en-US"/>
              <a:t>Ability to handle multiple simultaneous transactions</a:t>
            </a:r>
          </a:p>
          <a:p>
            <a:pPr lvl="1">
              <a:lnSpc>
                <a:spcPct val="80000"/>
              </a:lnSpc>
            </a:pPr>
            <a:r>
              <a:rPr lang="en-US" sz="2000"/>
              <a:t>Security:</a:t>
            </a:r>
          </a:p>
          <a:p>
            <a:pPr lvl="2">
              <a:lnSpc>
                <a:spcPct val="80000"/>
              </a:lnSpc>
            </a:pPr>
            <a:r>
              <a:rPr lang="en-US"/>
              <a:t>Desktop security</a:t>
            </a:r>
          </a:p>
          <a:p>
            <a:pPr lvl="2">
              <a:lnSpc>
                <a:spcPct val="80000"/>
              </a:lnSpc>
            </a:pPr>
            <a:r>
              <a:rPr lang="en-US"/>
              <a:t>Server security</a:t>
            </a:r>
          </a:p>
          <a:p>
            <a:pPr lvl="2">
              <a:lnSpc>
                <a:spcPct val="80000"/>
              </a:lnSpc>
            </a:pPr>
            <a:r>
              <a:rPr lang="en-US"/>
              <a:t>Database security</a:t>
            </a:r>
          </a:p>
          <a:p>
            <a:pPr lvl="2">
              <a:lnSpc>
                <a:spcPct val="80000"/>
              </a:lnSpc>
            </a:pPr>
            <a:r>
              <a:rPr lang="en-US"/>
              <a:t>Network security</a:t>
            </a:r>
          </a:p>
        </p:txBody>
      </p:sp>
    </p:spTree>
    <p:extLst>
      <p:ext uri="{BB962C8B-B14F-4D97-AF65-F5344CB8AC3E}">
        <p14:creationId xmlns:p14="http://schemas.microsoft.com/office/powerpoint/2010/main" val="854811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AutoShape 2"/>
          <p:cNvSpPr>
            <a:spLocks noGrp="1" noChangeArrowheads="1"/>
          </p:cNvSpPr>
          <p:nvPr>
            <p:ph type="title"/>
          </p:nvPr>
        </p:nvSpPr>
        <p:spPr/>
        <p:txBody>
          <a:bodyPr/>
          <a:lstStyle/>
          <a:p>
            <a:r>
              <a:rPr lang="en-US"/>
              <a:t>Client Side Technologies</a:t>
            </a:r>
          </a:p>
        </p:txBody>
      </p:sp>
      <p:sp>
        <p:nvSpPr>
          <p:cNvPr id="579587" name="Rectangle 3"/>
          <p:cNvSpPr>
            <a:spLocks noGrp="1" noChangeArrowheads="1"/>
          </p:cNvSpPr>
          <p:nvPr>
            <p:ph type="body" idx="1"/>
          </p:nvPr>
        </p:nvSpPr>
        <p:spPr/>
        <p:txBody>
          <a:bodyPr/>
          <a:lstStyle/>
          <a:p>
            <a:r>
              <a:rPr lang="en-US" sz="2400" dirty="0"/>
              <a:t>HTML : markup language for display of web content</a:t>
            </a:r>
          </a:p>
          <a:p>
            <a:pPr lvl="1"/>
            <a:r>
              <a:rPr lang="en-US" sz="2000" dirty="0"/>
              <a:t>DHTML extensions for dynamic and interactive control of web page content and display </a:t>
            </a:r>
          </a:p>
          <a:p>
            <a:pPr lvl="1"/>
            <a:r>
              <a:rPr lang="en-US" sz="2000" dirty="0"/>
              <a:t>Tools for writing html documents include : </a:t>
            </a:r>
            <a:r>
              <a:rPr lang="en-US" sz="2000" dirty="0" err="1"/>
              <a:t>Dreamveawer</a:t>
            </a:r>
            <a:r>
              <a:rPr lang="en-US" sz="2000" dirty="0"/>
              <a:t>, FrontPage and any word processor (including Notepad)</a:t>
            </a:r>
          </a:p>
          <a:p>
            <a:r>
              <a:rPr lang="en-US" sz="2400" dirty="0"/>
              <a:t>JavaScript: client side programming language</a:t>
            </a:r>
          </a:p>
          <a:p>
            <a:r>
              <a:rPr lang="en-US" sz="2400" dirty="0"/>
              <a:t>VBScript: client side programming language</a:t>
            </a:r>
          </a:p>
          <a:p>
            <a:endParaRPr lang="en-US" sz="2400" dirty="0"/>
          </a:p>
          <a:p>
            <a:pPr>
              <a:buFont typeface="Wingdings" panose="05000000000000000000" pitchFamily="2" charset="2"/>
              <a:buNone/>
            </a:pPr>
            <a:endParaRPr lang="en-US" sz="2400" dirty="0"/>
          </a:p>
        </p:txBody>
      </p:sp>
    </p:spTree>
    <p:extLst>
      <p:ext uri="{BB962C8B-B14F-4D97-AF65-F5344CB8AC3E}">
        <p14:creationId xmlns:p14="http://schemas.microsoft.com/office/powerpoint/2010/main" val="2664631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AutoShape 2"/>
          <p:cNvSpPr>
            <a:spLocks noGrp="1" noChangeArrowheads="1"/>
          </p:cNvSpPr>
          <p:nvPr>
            <p:ph type="title"/>
          </p:nvPr>
        </p:nvSpPr>
        <p:spPr/>
        <p:txBody>
          <a:bodyPr/>
          <a:lstStyle/>
          <a:p>
            <a:r>
              <a:rPr lang="en-US" sz="3200"/>
              <a:t>Client Side Technologies: summary</a:t>
            </a:r>
          </a:p>
        </p:txBody>
      </p:sp>
      <p:sp>
        <p:nvSpPr>
          <p:cNvPr id="587779" name="Rectangle 3"/>
          <p:cNvSpPr>
            <a:spLocks noGrp="1" noChangeArrowheads="1"/>
          </p:cNvSpPr>
          <p:nvPr>
            <p:ph type="body" idx="1"/>
          </p:nvPr>
        </p:nvSpPr>
        <p:spPr/>
        <p:txBody>
          <a:bodyPr/>
          <a:lstStyle/>
          <a:p>
            <a:r>
              <a:rPr lang="en-US"/>
              <a:t>Client Side technologies have evolved form a simple tools for creating static pages to sophisticated array of technologies turning a browser into a powerful multifunctional client</a:t>
            </a:r>
          </a:p>
          <a:p>
            <a:r>
              <a:rPr lang="en-US"/>
              <a:t>Consequently, we can stop referring to a web client as “thin” client (i.e. limited in size and computational needs)</a:t>
            </a:r>
          </a:p>
        </p:txBody>
      </p:sp>
    </p:spTree>
    <p:extLst>
      <p:ext uri="{BB962C8B-B14F-4D97-AF65-F5344CB8AC3E}">
        <p14:creationId xmlns:p14="http://schemas.microsoft.com/office/powerpoint/2010/main" val="55836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Nw411Summer 2020</a:t>
            </a:r>
          </a:p>
        </p:txBody>
      </p:sp>
      <p:sp>
        <p:nvSpPr>
          <p:cNvPr id="6" name="Content Placeholder 5"/>
          <p:cNvSpPr>
            <a:spLocks noGrp="1"/>
          </p:cNvSpPr>
          <p:nvPr>
            <p:ph idx="1"/>
          </p:nvPr>
        </p:nvSpPr>
        <p:spPr/>
        <p:txBody>
          <a:bodyPr>
            <a:normAutofit fontScale="77500" lnSpcReduction="20000"/>
          </a:bodyPr>
          <a:lstStyle/>
          <a:p>
            <a:endParaRPr lang="en-US" dirty="0"/>
          </a:p>
          <a:p>
            <a:r>
              <a:rPr lang="en-US" b="1" dirty="0"/>
              <a:t>Contact Hours</a:t>
            </a:r>
          </a:p>
          <a:p>
            <a:pPr lvl="1"/>
            <a:r>
              <a:rPr lang="en-US" dirty="0"/>
              <a:t>Monday: (108157) 12:15 pm to 03:15 pm (class breaks as per norm)</a:t>
            </a:r>
          </a:p>
          <a:p>
            <a:pPr lvl="1"/>
            <a:r>
              <a:rPr lang="en-US" dirty="0"/>
              <a:t>Wednesday: (108158) 08:40am to 11:40am (class breaks as per norm)</a:t>
            </a:r>
          </a:p>
          <a:p>
            <a:pPr marL="457200" lvl="1" indent="0">
              <a:buNone/>
            </a:pPr>
            <a:endParaRPr lang="en-US" dirty="0"/>
          </a:p>
          <a:p>
            <a:pPr lvl="1"/>
            <a:endParaRPr lang="en-US" dirty="0"/>
          </a:p>
          <a:p>
            <a:pPr lvl="1"/>
            <a:r>
              <a:rPr lang="en-US" dirty="0"/>
              <a:t>Email:misbahanwer129@gmail.com, misbah@pafkiet.edu.pk</a:t>
            </a:r>
          </a:p>
          <a:p>
            <a:r>
              <a:rPr lang="en-US" dirty="0"/>
              <a:t>  Interactions  : On LMS and Google classroom :</a:t>
            </a:r>
            <a:endParaRPr lang="en-US" b="1" dirty="0"/>
          </a:p>
          <a:p>
            <a:pPr marL="0" indent="0">
              <a:buNone/>
            </a:pPr>
            <a:br>
              <a:rPr lang="en-US" dirty="0"/>
            </a:br>
            <a:r>
              <a:rPr lang="en-US" dirty="0"/>
              <a:t>	</a:t>
            </a:r>
          </a:p>
          <a:p>
            <a:r>
              <a:rPr lang="en-US" b="1" dirty="0"/>
              <a:t>Course Pre-requisites</a:t>
            </a:r>
          </a:p>
          <a:p>
            <a:pPr lvl="1"/>
            <a:r>
              <a:rPr lang="en-US" dirty="0"/>
              <a:t>Object Oriented Programming </a:t>
            </a:r>
          </a:p>
          <a:p>
            <a:pPr lvl="1"/>
            <a:r>
              <a:rPr lang="en-US" dirty="0"/>
              <a:t>Data Communication and Computer Networks. </a:t>
            </a:r>
          </a:p>
          <a:p>
            <a:pPr marL="457200" lvl="1" indent="0">
              <a:buNone/>
            </a:pPr>
            <a:endParaRPr lang="en-US" dirty="0"/>
          </a:p>
        </p:txBody>
      </p:sp>
      <p:sp>
        <p:nvSpPr>
          <p:cNvPr id="4" name="AutoShape 2" descr="Image result for c# network programming 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96781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AutoShape 2"/>
          <p:cNvSpPr>
            <a:spLocks noGrp="1" noChangeArrowheads="1"/>
          </p:cNvSpPr>
          <p:nvPr>
            <p:ph type="title"/>
          </p:nvPr>
        </p:nvSpPr>
        <p:spPr/>
        <p:txBody>
          <a:bodyPr/>
          <a:lstStyle/>
          <a:p>
            <a:r>
              <a:rPr lang="en-US"/>
              <a:t>Server Side Technologies</a:t>
            </a:r>
          </a:p>
        </p:txBody>
      </p:sp>
      <p:sp>
        <p:nvSpPr>
          <p:cNvPr id="583683"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sz="2000" dirty="0"/>
              <a:t>Server-side technologies are quite numerous and diverse. Popular server side web application technologies include:</a:t>
            </a:r>
          </a:p>
          <a:p>
            <a:pPr>
              <a:lnSpc>
                <a:spcPct val="90000"/>
              </a:lnSpc>
              <a:buFont typeface="Wingdings" panose="05000000000000000000" pitchFamily="2" charset="2"/>
              <a:buNone/>
            </a:pPr>
            <a:endParaRPr lang="en-US" sz="2000" dirty="0"/>
          </a:p>
          <a:p>
            <a:pPr>
              <a:lnSpc>
                <a:spcPct val="90000"/>
              </a:lnSpc>
            </a:pPr>
            <a:r>
              <a:rPr lang="en-US" sz="2000" dirty="0"/>
              <a:t>Microsoft ASP/.NET </a:t>
            </a:r>
          </a:p>
          <a:p>
            <a:pPr>
              <a:lnSpc>
                <a:spcPct val="90000"/>
              </a:lnSpc>
            </a:pPr>
            <a:r>
              <a:rPr lang="en-US" sz="2000" dirty="0"/>
              <a:t>Java server technologies such as J2EE, JSP, and servlets </a:t>
            </a:r>
          </a:p>
          <a:p>
            <a:pPr>
              <a:lnSpc>
                <a:spcPct val="90000"/>
              </a:lnSpc>
            </a:pPr>
            <a:r>
              <a:rPr lang="en-US" sz="2000" dirty="0"/>
              <a:t>CGI (common gateway interface)/ Perl</a:t>
            </a:r>
          </a:p>
          <a:p>
            <a:pPr>
              <a:lnSpc>
                <a:spcPct val="90000"/>
              </a:lnSpc>
            </a:pPr>
            <a:r>
              <a:rPr lang="en-US" sz="2000" dirty="0"/>
              <a:t>PHP </a:t>
            </a:r>
          </a:p>
          <a:p>
            <a:pPr>
              <a:lnSpc>
                <a:spcPct val="90000"/>
              </a:lnSpc>
            </a:pPr>
            <a:r>
              <a:rPr lang="en-US" sz="2000" dirty="0"/>
              <a:t>ColdFusion</a:t>
            </a:r>
          </a:p>
          <a:p>
            <a:pPr>
              <a:lnSpc>
                <a:spcPct val="90000"/>
              </a:lnSpc>
              <a:buFont typeface="Wingdings" panose="05000000000000000000" pitchFamily="2" charset="2"/>
              <a:buNone/>
            </a:pPr>
            <a:endParaRPr lang="en-US" sz="2000" dirty="0"/>
          </a:p>
          <a:p>
            <a:pPr>
              <a:lnSpc>
                <a:spcPct val="90000"/>
              </a:lnSpc>
              <a:buFont typeface="Wingdings" panose="05000000000000000000" pitchFamily="2" charset="2"/>
              <a:buNone/>
            </a:pPr>
            <a:r>
              <a:rPr lang="en-US" sz="2000" dirty="0"/>
              <a:t> </a:t>
            </a:r>
          </a:p>
        </p:txBody>
      </p:sp>
    </p:spTree>
    <p:extLst>
      <p:ext uri="{BB962C8B-B14F-4D97-AF65-F5344CB8AC3E}">
        <p14:creationId xmlns:p14="http://schemas.microsoft.com/office/powerpoint/2010/main" val="1597927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AutoShape 2"/>
          <p:cNvSpPr>
            <a:spLocks noGrp="1" noChangeArrowheads="1"/>
          </p:cNvSpPr>
          <p:nvPr>
            <p:ph type="title"/>
          </p:nvPr>
        </p:nvSpPr>
        <p:spPr/>
        <p:txBody>
          <a:bodyPr/>
          <a:lstStyle/>
          <a:p>
            <a:r>
              <a:rPr lang="en-US" sz="3200"/>
              <a:t>Server Side Technologies: ASP/.NET</a:t>
            </a:r>
          </a:p>
        </p:txBody>
      </p:sp>
      <p:sp>
        <p:nvSpPr>
          <p:cNvPr id="591875" name="Rectangle 3"/>
          <p:cNvSpPr>
            <a:spLocks noGrp="1" noChangeArrowheads="1"/>
          </p:cNvSpPr>
          <p:nvPr>
            <p:ph type="body" idx="1"/>
          </p:nvPr>
        </p:nvSpPr>
        <p:spPr>
          <a:xfrm>
            <a:off x="2362201" y="2362200"/>
            <a:ext cx="7693025" cy="4114800"/>
          </a:xfrm>
        </p:spPr>
        <p:txBody>
          <a:bodyPr>
            <a:normAutofit fontScale="92500" lnSpcReduction="10000"/>
          </a:bodyPr>
          <a:lstStyle/>
          <a:p>
            <a:pPr>
              <a:lnSpc>
                <a:spcPct val="80000"/>
              </a:lnSpc>
            </a:pPr>
            <a:r>
              <a:rPr lang="en-US"/>
              <a:t>.NET is Microsoft framework supports many  programming languages such as VB, C++, C#, JScript</a:t>
            </a:r>
          </a:p>
          <a:p>
            <a:pPr lvl="1">
              <a:lnSpc>
                <a:spcPct val="80000"/>
              </a:lnSpc>
            </a:pPr>
            <a:r>
              <a:rPr lang="en-US"/>
              <a:t>One application can have components written in multiple languages</a:t>
            </a:r>
          </a:p>
          <a:p>
            <a:pPr>
              <a:lnSpc>
                <a:spcPct val="80000"/>
              </a:lnSpc>
            </a:pPr>
            <a:r>
              <a:rPr lang="en-US"/>
              <a:t>ASP.NET (Active Server Pages) is an integral part of .NET initiative</a:t>
            </a:r>
          </a:p>
          <a:p>
            <a:pPr lvl="1">
              <a:lnSpc>
                <a:spcPct val="80000"/>
              </a:lnSpc>
            </a:pPr>
            <a:r>
              <a:rPr lang="en-US"/>
              <a:t>It is a technology for creating dynamic web content on the server that appears as HTML on a client’s browser</a:t>
            </a:r>
          </a:p>
          <a:p>
            <a:pPr lvl="1">
              <a:lnSpc>
                <a:spcPct val="80000"/>
              </a:lnSpc>
            </a:pPr>
            <a:r>
              <a:rPr lang="en-US"/>
              <a:t>Developers can use this technology to write scripts in a language of their choice for from processing, interactive web pages, or any other dynamic content</a:t>
            </a:r>
          </a:p>
          <a:p>
            <a:pPr>
              <a:lnSpc>
                <a:spcPct val="80000"/>
              </a:lnSpc>
            </a:pPr>
            <a:r>
              <a:rPr lang="en-US"/>
              <a:t>Every element in an ASP.NET page is treated as an object and run on the server.</a:t>
            </a:r>
          </a:p>
          <a:p>
            <a:pPr>
              <a:lnSpc>
                <a:spcPct val="80000"/>
              </a:lnSpc>
            </a:pPr>
            <a:r>
              <a:rPr lang="en-US"/>
              <a:t>ASP.NET server controls are components that can perform the same work as HTML controls: radio buttons, text boxes, buttons, etc.</a:t>
            </a:r>
          </a:p>
          <a:p>
            <a:pPr>
              <a:lnSpc>
                <a:spcPct val="80000"/>
              </a:lnSpc>
            </a:pPr>
            <a:r>
              <a:rPr lang="en-US"/>
              <a:t>Unlike HTML controls, ASP.NET controls preserve their content if and when this is needed</a:t>
            </a:r>
          </a:p>
          <a:p>
            <a:pPr>
              <a:lnSpc>
                <a:spcPct val="80000"/>
              </a:lnSpc>
              <a:buFont typeface="Wingdings" panose="05000000000000000000" pitchFamily="2" charset="2"/>
              <a:buNone/>
            </a:pPr>
            <a:r>
              <a:rPr lang="en-US"/>
              <a:t> </a:t>
            </a:r>
          </a:p>
        </p:txBody>
      </p:sp>
    </p:spTree>
    <p:extLst>
      <p:ext uri="{BB962C8B-B14F-4D97-AF65-F5344CB8AC3E}">
        <p14:creationId xmlns:p14="http://schemas.microsoft.com/office/powerpoint/2010/main" val="934664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a:t>
            </a:r>
          </a:p>
        </p:txBody>
      </p:sp>
      <p:sp>
        <p:nvSpPr>
          <p:cNvPr id="3" name="Content Placeholder 2"/>
          <p:cNvSpPr>
            <a:spLocks noGrp="1"/>
          </p:cNvSpPr>
          <p:nvPr>
            <p:ph idx="1"/>
          </p:nvPr>
        </p:nvSpPr>
        <p:spPr/>
        <p:txBody>
          <a:bodyPr/>
          <a:lstStyle/>
          <a:p>
            <a:r>
              <a:rPr lang="en-US" dirty="0"/>
              <a:t>Implement 4 pillars</a:t>
            </a:r>
          </a:p>
          <a:p>
            <a:r>
              <a:rPr lang="en-US" dirty="0"/>
              <a:t>Working Button in form</a:t>
            </a:r>
          </a:p>
          <a:p>
            <a:r>
              <a:rPr lang="en-US" dirty="0"/>
              <a:t>Hello world on web (ASP.net)</a:t>
            </a:r>
          </a:p>
        </p:txBody>
      </p:sp>
    </p:spTree>
    <p:extLst>
      <p:ext uri="{BB962C8B-B14F-4D97-AF65-F5344CB8AC3E}">
        <p14:creationId xmlns:p14="http://schemas.microsoft.com/office/powerpoint/2010/main" val="3779282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programming </a:t>
            </a:r>
          </a:p>
        </p:txBody>
      </p:sp>
      <p:pic>
        <p:nvPicPr>
          <p:cNvPr id="3076" name="Picture 4" descr="Image result for socket programming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6968" y="3773975"/>
            <a:ext cx="3886200" cy="2466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62553" y="1588477"/>
            <a:ext cx="8440615" cy="2031325"/>
          </a:xfrm>
          <a:prstGeom prst="rect">
            <a:avLst/>
          </a:prstGeom>
          <a:noFill/>
        </p:spPr>
        <p:txBody>
          <a:bodyPr wrap="square" rtlCol="0">
            <a:spAutoFit/>
          </a:bodyPr>
          <a:lstStyle/>
          <a:p>
            <a:pPr algn="just"/>
            <a:r>
              <a:rPr lang="en-US" dirty="0"/>
              <a:t>Socket programming is a way of connecting two nodes on a network to communicate with each other. Basically, it is a one-way Client and Server setup where a Client connects, sends messages to the server and the server shows them using socket connection. One socket (node) listens on a particular port at an IP, while other socket reaches out to the other to form a connection. Server forms the listener socket while the client reaches out to the server</a:t>
            </a:r>
          </a:p>
        </p:txBody>
      </p:sp>
    </p:spTree>
    <p:extLst>
      <p:ext uri="{BB962C8B-B14F-4D97-AF65-F5344CB8AC3E}">
        <p14:creationId xmlns:p14="http://schemas.microsoft.com/office/powerpoint/2010/main" val="3912287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Server</a:t>
            </a:r>
          </a:p>
        </p:txBody>
      </p:sp>
      <p:sp>
        <p:nvSpPr>
          <p:cNvPr id="3" name="Content Placeholder 2"/>
          <p:cNvSpPr>
            <a:spLocks noGrp="1"/>
          </p:cNvSpPr>
          <p:nvPr>
            <p:ph idx="1"/>
          </p:nvPr>
        </p:nvSpPr>
        <p:spPr/>
        <p:txBody>
          <a:bodyPr>
            <a:normAutofit fontScale="70000" lnSpcReduction="20000"/>
          </a:bodyPr>
          <a:lstStyle/>
          <a:p>
            <a:r>
              <a:rPr lang="en-US" dirty="0"/>
              <a:t> </a:t>
            </a:r>
            <a:r>
              <a:rPr lang="en-US" dirty="0" err="1"/>
              <a:t>IPAddress</a:t>
            </a:r>
            <a:r>
              <a:rPr lang="en-US" dirty="0"/>
              <a:t> </a:t>
            </a:r>
            <a:r>
              <a:rPr lang="en-US" dirty="0" err="1"/>
              <a:t>ip</a:t>
            </a:r>
            <a:r>
              <a:rPr lang="en-US" dirty="0"/>
              <a:t> = </a:t>
            </a:r>
            <a:r>
              <a:rPr lang="en-US" dirty="0" err="1"/>
              <a:t>IPAddress.Any</a:t>
            </a:r>
            <a:r>
              <a:rPr lang="en-US" dirty="0"/>
              <a:t>;</a:t>
            </a:r>
          </a:p>
          <a:p>
            <a:r>
              <a:rPr lang="en-US" dirty="0"/>
              <a:t>            </a:t>
            </a:r>
            <a:r>
              <a:rPr lang="en-US" dirty="0" err="1"/>
              <a:t>IPEndPoint</a:t>
            </a:r>
            <a:r>
              <a:rPr lang="en-US" dirty="0"/>
              <a:t> </a:t>
            </a:r>
            <a:r>
              <a:rPr lang="en-US" dirty="0" err="1"/>
              <a:t>ep</a:t>
            </a:r>
            <a:r>
              <a:rPr lang="en-US" dirty="0"/>
              <a:t> = new </a:t>
            </a:r>
            <a:r>
              <a:rPr lang="en-US" dirty="0" err="1"/>
              <a:t>IPEndPoint</a:t>
            </a:r>
            <a:r>
              <a:rPr lang="en-US" dirty="0"/>
              <a:t>(</a:t>
            </a:r>
            <a:r>
              <a:rPr lang="en-US" dirty="0" err="1"/>
              <a:t>ip</a:t>
            </a:r>
            <a:r>
              <a:rPr lang="en-US" dirty="0"/>
              <a:t>, 2000);</a:t>
            </a:r>
          </a:p>
          <a:p>
            <a:r>
              <a:rPr lang="en-US" dirty="0"/>
              <a:t>            Socket </a:t>
            </a:r>
            <a:r>
              <a:rPr lang="en-US" dirty="0" err="1"/>
              <a:t>sk</a:t>
            </a:r>
            <a:r>
              <a:rPr lang="en-US" dirty="0"/>
              <a:t> = new Socket(</a:t>
            </a:r>
            <a:r>
              <a:rPr lang="en-US" dirty="0" err="1"/>
              <a:t>ip.AddressFamily</a:t>
            </a:r>
            <a:r>
              <a:rPr lang="en-US" dirty="0"/>
              <a:t>, </a:t>
            </a:r>
            <a:r>
              <a:rPr lang="en-US" dirty="0" err="1"/>
              <a:t>SocketType.Stream</a:t>
            </a:r>
            <a:r>
              <a:rPr lang="en-US" dirty="0"/>
              <a:t>, </a:t>
            </a:r>
            <a:r>
              <a:rPr lang="en-US" dirty="0" err="1"/>
              <a:t>ProtocolType.Tcp</a:t>
            </a:r>
            <a:r>
              <a:rPr lang="en-US" dirty="0"/>
              <a:t>);</a:t>
            </a:r>
          </a:p>
          <a:p>
            <a:endParaRPr lang="en-US" dirty="0"/>
          </a:p>
          <a:p>
            <a:endParaRPr lang="en-US" dirty="0"/>
          </a:p>
          <a:p>
            <a:r>
              <a:rPr lang="en-US" dirty="0"/>
              <a:t>            </a:t>
            </a:r>
            <a:r>
              <a:rPr lang="en-US" dirty="0" err="1"/>
              <a:t>sk.Bind</a:t>
            </a:r>
            <a:r>
              <a:rPr lang="en-US" dirty="0"/>
              <a:t>(</a:t>
            </a:r>
            <a:r>
              <a:rPr lang="en-US" dirty="0" err="1"/>
              <a:t>ep</a:t>
            </a:r>
            <a:r>
              <a:rPr lang="en-US" dirty="0"/>
              <a:t>);</a:t>
            </a:r>
          </a:p>
          <a:p>
            <a:r>
              <a:rPr lang="en-US" dirty="0"/>
              <a:t>            </a:t>
            </a:r>
            <a:r>
              <a:rPr lang="en-US" dirty="0" err="1"/>
              <a:t>Console.WriteLine</a:t>
            </a:r>
            <a:r>
              <a:rPr lang="en-US" dirty="0"/>
              <a:t>("server waiting");</a:t>
            </a:r>
          </a:p>
          <a:p>
            <a:endParaRPr lang="en-US" dirty="0"/>
          </a:p>
          <a:p>
            <a:r>
              <a:rPr lang="en-US" dirty="0"/>
              <a:t>            </a:t>
            </a:r>
            <a:r>
              <a:rPr lang="en-US" dirty="0" err="1"/>
              <a:t>sk.Listen</a:t>
            </a:r>
            <a:r>
              <a:rPr lang="en-US" dirty="0"/>
              <a:t>(1);</a:t>
            </a:r>
          </a:p>
          <a:p>
            <a:r>
              <a:rPr lang="en-US" dirty="0"/>
              <a:t>            Socket cl = </a:t>
            </a:r>
            <a:r>
              <a:rPr lang="en-US" dirty="0" err="1"/>
              <a:t>sk.Accept</a:t>
            </a:r>
            <a:r>
              <a:rPr lang="en-US" dirty="0"/>
              <a:t>();</a:t>
            </a:r>
          </a:p>
          <a:p>
            <a:endParaRPr lang="en-US" dirty="0"/>
          </a:p>
          <a:p>
            <a:endParaRPr lang="en-US" dirty="0"/>
          </a:p>
          <a:p>
            <a:r>
              <a:rPr lang="en-US" dirty="0"/>
              <a:t>            </a:t>
            </a:r>
            <a:r>
              <a:rPr lang="en-US" dirty="0" err="1"/>
              <a:t>Console.WriteLine</a:t>
            </a:r>
            <a:r>
              <a:rPr lang="en-US" dirty="0"/>
              <a:t>("connected");</a:t>
            </a:r>
          </a:p>
        </p:txBody>
      </p:sp>
    </p:spTree>
    <p:extLst>
      <p:ext uri="{BB962C8B-B14F-4D97-AF65-F5344CB8AC3E}">
        <p14:creationId xmlns:p14="http://schemas.microsoft.com/office/powerpoint/2010/main" val="336398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criteria</a:t>
            </a:r>
          </a:p>
        </p:txBody>
      </p:sp>
      <p:sp>
        <p:nvSpPr>
          <p:cNvPr id="7" name="Content Placeholder 6"/>
          <p:cNvSpPr>
            <a:spLocks noGrp="1"/>
          </p:cNvSpPr>
          <p:nvPr>
            <p:ph idx="1"/>
          </p:nvPr>
        </p:nvSpPr>
        <p:spPr/>
        <p:txBody>
          <a:bodyPr/>
          <a:lstStyle/>
          <a:p>
            <a:endParaRPr lang="en-US" dirty="0"/>
          </a:p>
          <a:p>
            <a:r>
              <a:rPr lang="en-US" sz="3200" dirty="0"/>
              <a:t>5 Quizzes  (10%)</a:t>
            </a:r>
          </a:p>
          <a:p>
            <a:r>
              <a:rPr lang="en-US" sz="3200" dirty="0"/>
              <a:t>Assignments (10%)</a:t>
            </a:r>
          </a:p>
          <a:p>
            <a:r>
              <a:rPr lang="en-US" sz="3200" dirty="0"/>
              <a:t>Project (10%)</a:t>
            </a:r>
          </a:p>
          <a:p>
            <a:r>
              <a:rPr lang="en-US" sz="3200" dirty="0"/>
              <a:t>Mid Term (30%)</a:t>
            </a:r>
          </a:p>
          <a:p>
            <a:r>
              <a:rPr lang="en-US" sz="3200" dirty="0"/>
              <a:t>Final (40%)</a:t>
            </a:r>
          </a:p>
          <a:p>
            <a:endParaRPr lang="en-US" dirty="0"/>
          </a:p>
        </p:txBody>
      </p:sp>
    </p:spTree>
    <p:extLst>
      <p:ext uri="{BB962C8B-B14F-4D97-AF65-F5344CB8AC3E}">
        <p14:creationId xmlns:p14="http://schemas.microsoft.com/office/powerpoint/2010/main" val="176431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p:txBody>
          <a:bodyPr/>
          <a:lstStyle/>
          <a:p>
            <a:r>
              <a:rPr lang="en-US" sz="2800" dirty="0"/>
              <a:t>Create client and server applications using the "Sockets" API.</a:t>
            </a:r>
          </a:p>
          <a:p>
            <a:r>
              <a:rPr lang="en-US" sz="2800" dirty="0"/>
              <a:t>Be able to compare, contrast, and critique various networking APIs.</a:t>
            </a:r>
          </a:p>
          <a:p>
            <a:r>
              <a:rPr lang="en-US" sz="2800" dirty="0"/>
              <a:t>Implement a library reflecting 'publish/subscribe' communication paradigms.</a:t>
            </a:r>
            <a:r>
              <a:rPr lang="en-US" dirty="0"/>
              <a:t> </a:t>
            </a:r>
          </a:p>
          <a:p>
            <a:endParaRPr lang="en-US" dirty="0"/>
          </a:p>
        </p:txBody>
      </p:sp>
    </p:spTree>
    <p:extLst>
      <p:ext uri="{BB962C8B-B14F-4D97-AF65-F5344CB8AC3E}">
        <p14:creationId xmlns:p14="http://schemas.microsoft.com/office/powerpoint/2010/main" val="171720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Course Outline</a:t>
            </a:r>
          </a:p>
        </p:txBody>
      </p:sp>
      <p:sp>
        <p:nvSpPr>
          <p:cNvPr id="3" name="Content Placeholder 2"/>
          <p:cNvSpPr>
            <a:spLocks noGrp="1"/>
          </p:cNvSpPr>
          <p:nvPr>
            <p:ph idx="1"/>
          </p:nvPr>
        </p:nvSpPr>
        <p:spPr/>
        <p:txBody>
          <a:bodyPr/>
          <a:lstStyle/>
          <a:p>
            <a:pPr lvl="1"/>
            <a:r>
              <a:rPr lang="en-US" dirty="0"/>
              <a:t>Java /c# Programming language</a:t>
            </a:r>
          </a:p>
          <a:p>
            <a:pPr lvl="1"/>
            <a:r>
              <a:rPr lang="en-US" dirty="0"/>
              <a:t>Gain more experience in object oriented programming</a:t>
            </a:r>
          </a:p>
          <a:p>
            <a:pPr lvl="1"/>
            <a:r>
              <a:rPr lang="en-US" dirty="0"/>
              <a:t>Program a large project from start to finish</a:t>
            </a:r>
          </a:p>
          <a:p>
            <a:pPr lvl="1"/>
            <a:r>
              <a:rPr lang="en-US" dirty="0"/>
              <a:t>Learn new concepts such as:</a:t>
            </a:r>
          </a:p>
          <a:p>
            <a:pPr lvl="2"/>
            <a:r>
              <a:rPr lang="en-US" dirty="0"/>
              <a:t>Multithreading</a:t>
            </a:r>
          </a:p>
          <a:p>
            <a:pPr lvl="2"/>
            <a:r>
              <a:rPr lang="en-US" dirty="0"/>
              <a:t>Remote Procedure Calls (RPC)</a:t>
            </a:r>
          </a:p>
          <a:p>
            <a:pPr lvl="2"/>
            <a:r>
              <a:rPr lang="en-US" dirty="0"/>
              <a:t>Exception Handling</a:t>
            </a:r>
          </a:p>
          <a:p>
            <a:pPr lvl="2"/>
            <a:r>
              <a:rPr lang="en-US" dirty="0"/>
              <a:t>Security</a:t>
            </a:r>
          </a:p>
          <a:p>
            <a:pPr lvl="2"/>
            <a:r>
              <a:rPr lang="en-US" dirty="0"/>
              <a:t>Concurrency</a:t>
            </a:r>
          </a:p>
          <a:p>
            <a:endParaRPr lang="en-US" dirty="0"/>
          </a:p>
        </p:txBody>
      </p:sp>
    </p:spTree>
    <p:extLst>
      <p:ext uri="{BB962C8B-B14F-4D97-AF65-F5344CB8AC3E}">
        <p14:creationId xmlns:p14="http://schemas.microsoft.com/office/powerpoint/2010/main" val="193410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Nw411Summer 2020</a:t>
            </a:r>
          </a:p>
        </p:txBody>
      </p:sp>
      <p:sp>
        <p:nvSpPr>
          <p:cNvPr id="3" name="Content Placeholder 2"/>
          <p:cNvSpPr>
            <a:spLocks noGrp="1"/>
          </p:cNvSpPr>
          <p:nvPr>
            <p:ph idx="1"/>
          </p:nvPr>
        </p:nvSpPr>
        <p:spPr/>
        <p:txBody>
          <a:bodyPr>
            <a:normAutofit fontScale="77500" lnSpcReduction="20000"/>
          </a:bodyPr>
          <a:lstStyle/>
          <a:p>
            <a:endParaRPr lang="en-US" dirty="0"/>
          </a:p>
          <a:p>
            <a:pPr marL="0" indent="0">
              <a:buNone/>
            </a:pPr>
            <a:r>
              <a:rPr lang="en-US" sz="3500" b="1" dirty="0"/>
              <a:t>Textbook</a:t>
            </a:r>
          </a:p>
          <a:p>
            <a:pPr marL="0" indent="0">
              <a:buNone/>
            </a:pPr>
            <a:r>
              <a:rPr lang="en-US" sz="3600" dirty="0"/>
              <a:t>C# Network Programming </a:t>
            </a:r>
          </a:p>
          <a:p>
            <a:pPr marL="0" indent="0">
              <a:buNone/>
            </a:pPr>
            <a:r>
              <a:rPr lang="en-US" sz="3600" dirty="0"/>
              <a:t>by </a:t>
            </a:r>
            <a:r>
              <a:rPr lang="en-US" sz="3600" dirty="0" err="1"/>
              <a:t>Ricard</a:t>
            </a:r>
            <a:r>
              <a:rPr lang="en-US" sz="3600" dirty="0"/>
              <a:t> Blum.</a:t>
            </a:r>
          </a:p>
          <a:p>
            <a:pPr marL="0" indent="0">
              <a:buNone/>
            </a:pPr>
            <a:r>
              <a:rPr lang="en-US" sz="3600" dirty="0">
                <a:solidFill>
                  <a:srgbClr val="FF0000"/>
                </a:solidFill>
              </a:rPr>
              <a:t>https://faculty.kfupm.edu.sa/ics/fazzedin/COURSES/CSP2005/Reading/NetworkProgramming.pdf</a:t>
            </a:r>
          </a:p>
          <a:p>
            <a:pPr marL="0" indent="0">
              <a:buNone/>
            </a:pPr>
            <a:r>
              <a:rPr lang="en-US" sz="3600" b="1" dirty="0"/>
              <a:t>Reference Book:</a:t>
            </a:r>
          </a:p>
          <a:p>
            <a:pPr marL="0" indent="0">
              <a:buNone/>
            </a:pPr>
            <a:r>
              <a:rPr lang="en-US" sz="3600" dirty="0"/>
              <a:t>TCP/IP Illustrated, RFC 1180</a:t>
            </a:r>
          </a:p>
          <a:p>
            <a:pPr marL="0" indent="0">
              <a:buNone/>
            </a:pPr>
            <a:endParaRPr lang="en-US" sz="3600" dirty="0"/>
          </a:p>
          <a:p>
            <a:pPr marL="0" indent="0">
              <a:buNone/>
            </a:pPr>
            <a:endParaRPr lang="en-US" sz="2800" dirty="0"/>
          </a:p>
          <a:p>
            <a:pPr marL="0" indent="0">
              <a:buNone/>
            </a:pPr>
            <a:endParaRPr lang="en-US" sz="4000" dirty="0"/>
          </a:p>
          <a:p>
            <a:pPr marL="0" indent="0">
              <a:buNone/>
            </a:pPr>
            <a:endParaRPr lang="en-US" dirty="0"/>
          </a:p>
          <a:p>
            <a:endParaRPr lang="en-US" dirty="0"/>
          </a:p>
        </p:txBody>
      </p:sp>
      <p:pic>
        <p:nvPicPr>
          <p:cNvPr id="4" name="Content Placeholder 4"/>
          <p:cNvPicPr>
            <a:picLocks noChangeAspect="1"/>
          </p:cNvPicPr>
          <p:nvPr/>
        </p:nvPicPr>
        <p:blipFill>
          <a:blip r:embed="rId2"/>
          <a:stretch>
            <a:fillRect/>
          </a:stretch>
        </p:blipFill>
        <p:spPr>
          <a:xfrm>
            <a:off x="9448078" y="1181866"/>
            <a:ext cx="1952625" cy="2343150"/>
          </a:xfrm>
          <a:prstGeom prst="rect">
            <a:avLst/>
          </a:prstGeom>
        </p:spPr>
      </p:pic>
      <p:sp>
        <p:nvSpPr>
          <p:cNvPr id="6" name="TextBox 5"/>
          <p:cNvSpPr txBox="1"/>
          <p:nvPr/>
        </p:nvSpPr>
        <p:spPr>
          <a:xfrm>
            <a:off x="7408718" y="1696135"/>
            <a:ext cx="2402176" cy="369332"/>
          </a:xfrm>
          <a:prstGeom prst="rect">
            <a:avLst/>
          </a:prstGeom>
          <a:noFill/>
        </p:spPr>
        <p:txBody>
          <a:bodyPr wrap="square" rtlCol="0">
            <a:spAutoFit/>
          </a:bodyPr>
          <a:lstStyle/>
          <a:p>
            <a:r>
              <a:rPr lang="en-US" dirty="0"/>
              <a:t>By Richard Blum</a:t>
            </a:r>
          </a:p>
        </p:txBody>
      </p:sp>
    </p:spTree>
    <p:extLst>
      <p:ext uri="{BB962C8B-B14F-4D97-AF65-F5344CB8AC3E}">
        <p14:creationId xmlns:p14="http://schemas.microsoft.com/office/powerpoint/2010/main" val="259003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491" y="2609562"/>
            <a:ext cx="10515600" cy="1325563"/>
          </a:xfrm>
        </p:spPr>
        <p:txBody>
          <a:bodyPr/>
          <a:lstStyle/>
          <a:p>
            <a:pPr algn="ctr"/>
            <a:r>
              <a:rPr lang="en-US" dirty="0"/>
              <a:t>Introductory Topics</a:t>
            </a:r>
          </a:p>
        </p:txBody>
      </p:sp>
    </p:spTree>
    <p:extLst>
      <p:ext uri="{BB962C8B-B14F-4D97-AF65-F5344CB8AC3E}">
        <p14:creationId xmlns:p14="http://schemas.microsoft.com/office/powerpoint/2010/main" val="34833747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3185</TotalTime>
  <Words>2808</Words>
  <Application>Microsoft Office PowerPoint</Application>
  <PresentationFormat>Widescreen</PresentationFormat>
  <Paragraphs>297</Paragraphs>
  <Slides>44</Slides>
  <Notes>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Arial Unicode MS</vt:lpstr>
      <vt:lpstr>Calibri</vt:lpstr>
      <vt:lpstr>Century Gothic</vt:lpstr>
      <vt:lpstr>Consolas</vt:lpstr>
      <vt:lpstr>Times New Roman</vt:lpstr>
      <vt:lpstr>Wingdings</vt:lpstr>
      <vt:lpstr>Wingdings 3</vt:lpstr>
      <vt:lpstr>Wisp</vt:lpstr>
      <vt:lpstr>NW411  Network Programming</vt:lpstr>
      <vt:lpstr>Nw411 Summer 2020</vt:lpstr>
      <vt:lpstr>Outline:</vt:lpstr>
      <vt:lpstr>Nw411Summer 2020</vt:lpstr>
      <vt:lpstr>Evaluation criteria</vt:lpstr>
      <vt:lpstr>Course Objectives</vt:lpstr>
      <vt:lpstr>Tentative Course Outline</vt:lpstr>
      <vt:lpstr>Nw411Summer 2020</vt:lpstr>
      <vt:lpstr>Introductory Topics</vt:lpstr>
      <vt:lpstr>Programming</vt:lpstr>
      <vt:lpstr>Procedural Programming</vt:lpstr>
      <vt:lpstr>Need of OOP</vt:lpstr>
      <vt:lpstr>Pillars of OOP</vt:lpstr>
      <vt:lpstr>Basic Terminologies: </vt:lpstr>
      <vt:lpstr>Abstraction and Encapsulation</vt:lpstr>
      <vt:lpstr>Encapsulation</vt:lpstr>
      <vt:lpstr>Differences</vt:lpstr>
      <vt:lpstr>Computer Networks</vt:lpstr>
      <vt:lpstr>Network Protocol</vt:lpstr>
      <vt:lpstr>How does the Internet Work?</vt:lpstr>
      <vt:lpstr>The Internet Protocol (IP)</vt:lpstr>
      <vt:lpstr>The Transmission Control Protocol (TCP)</vt:lpstr>
      <vt:lpstr>OSI Model</vt:lpstr>
      <vt:lpstr>PowerPoint Presentation</vt:lpstr>
      <vt:lpstr>PowerPoint Presentation</vt:lpstr>
      <vt:lpstr>OSI Model</vt:lpstr>
      <vt:lpstr>OSI</vt:lpstr>
      <vt:lpstr>Host and Media Layer</vt:lpstr>
      <vt:lpstr>PowerPoint Presentation</vt:lpstr>
      <vt:lpstr>TCP/IP protocol</vt:lpstr>
      <vt:lpstr>TCP/IP Protocol Suites</vt:lpstr>
      <vt:lpstr>TCP/IP and OSI model</vt:lpstr>
      <vt:lpstr>CLR Environment:</vt:lpstr>
      <vt:lpstr>Client server model</vt:lpstr>
      <vt:lpstr>PowerPoint Presentation</vt:lpstr>
      <vt:lpstr>Client Side vs. Server Side Web</vt:lpstr>
      <vt:lpstr>Client Side vs. Server Side Web</vt:lpstr>
      <vt:lpstr>Client Side Technologies</vt:lpstr>
      <vt:lpstr>Client Side Technologies: summary</vt:lpstr>
      <vt:lpstr>Server Side Technologies</vt:lpstr>
      <vt:lpstr>Server Side Technologies: ASP/.NET</vt:lpstr>
      <vt:lpstr>Practical</vt:lpstr>
      <vt:lpstr>Socket programming </vt:lpstr>
      <vt:lpstr>Create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NW411 C# Network Programming</dc:title>
  <dc:creator>HP</dc:creator>
  <cp:lastModifiedBy>Misbah</cp:lastModifiedBy>
  <cp:revision>129</cp:revision>
  <dcterms:created xsi:type="dcterms:W3CDTF">2019-08-26T01:25:46Z</dcterms:created>
  <dcterms:modified xsi:type="dcterms:W3CDTF">2021-09-26T11:26:55Z</dcterms:modified>
</cp:coreProperties>
</file>