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84" r:id="rId8"/>
    <p:sldId id="263"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39" autoAdjust="0"/>
    <p:restoredTop sz="94660"/>
  </p:normalViewPr>
  <p:slideViewPr>
    <p:cSldViewPr>
      <p:cViewPr>
        <p:scale>
          <a:sx n="94" d="100"/>
          <a:sy n="94" d="100"/>
        </p:scale>
        <p:origin x="-1626"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2E7883-F790-4697-872F-F5396F61ECE0}" type="datetimeFigureOut">
              <a:rPr lang="en-US" smtClean="0"/>
              <a:t>6/21/2020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3D596A-6323-406F-9364-CB4A53C5843B}" type="slidenum">
              <a:rPr lang="en-US" smtClean="0"/>
              <a:t>‹#›</a:t>
            </a:fld>
            <a:endParaRPr lang="en-US"/>
          </a:p>
        </p:txBody>
      </p:sp>
    </p:spTree>
    <p:extLst>
      <p:ext uri="{BB962C8B-B14F-4D97-AF65-F5344CB8AC3E}">
        <p14:creationId xmlns:p14="http://schemas.microsoft.com/office/powerpoint/2010/main" val="12219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 Figure 2.8, network device A is running two server applications, waiting for incoming packets from remote</a:t>
            </a:r>
          </a:p>
          <a:p>
            <a:pPr eaLnBrk="1" hangingPunct="1">
              <a:spcBef>
                <a:spcPct val="0"/>
              </a:spcBef>
            </a:pPr>
            <a:r>
              <a:rPr lang="en-US" smtClean="0"/>
              <a:t>devices. One application is assigned TCP port 8000 on the device, and the other is assigned port 9000. Networkdevice B is a client that wants to connect to the applications on the server. For a device to send a packet to a remote</a:t>
            </a:r>
          </a:p>
          <a:p>
            <a:pPr eaLnBrk="1" hangingPunct="1">
              <a:spcBef>
                <a:spcPct val="0"/>
              </a:spcBef>
            </a:pPr>
            <a:r>
              <a:rPr lang="en-US" smtClean="0"/>
              <a:t>device, it too must obtain a free TCP port from the operating system, which remains open for the duration of the</a:t>
            </a:r>
          </a:p>
          <a:p>
            <a:pPr eaLnBrk="1" hangingPunct="1">
              <a:spcBef>
                <a:spcPct val="0"/>
              </a:spcBef>
            </a:pPr>
            <a:r>
              <a:rPr lang="en-US" smtClean="0"/>
              <a:t>session. The client TCP port number is usually not important and can be assigned to any available port on the device.</a:t>
            </a:r>
          </a:p>
          <a:p>
            <a:pPr eaLnBrk="1" hangingPunct="1">
              <a:spcBef>
                <a:spcPct val="0"/>
              </a:spcBef>
            </a:pPr>
            <a:r>
              <a:rPr lang="en-US" smtClean="0"/>
              <a:t>The client forwards the packet from an available port on Device B to the application TCP ports on Device A.</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9D28647-6535-42A7-874F-A8A95C32166B}" type="slidenum">
              <a:rPr lang="en-US"/>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C48FED-7E05-4589-8603-1073033ED203}"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245511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C48FED-7E05-4589-8603-1073033ED203}"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316936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C48FED-7E05-4589-8603-1073033ED203}"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98852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C48FED-7E05-4589-8603-1073033ED203}"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275666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C48FED-7E05-4589-8603-1073033ED203}"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179946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C48FED-7E05-4589-8603-1073033ED203}"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414946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C48FED-7E05-4589-8603-1073033ED203}"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364045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C48FED-7E05-4589-8603-1073033ED203}"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21784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48FED-7E05-4589-8603-1073033ED203}"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5119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48FED-7E05-4589-8603-1073033ED203}"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35570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C48FED-7E05-4589-8603-1073033ED203}"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6EF0E-7AF5-4906-8964-1821E79DECB2}" type="slidenum">
              <a:rPr lang="en-US" smtClean="0"/>
              <a:t>‹#›</a:t>
            </a:fld>
            <a:endParaRPr lang="en-US"/>
          </a:p>
        </p:txBody>
      </p:sp>
    </p:spTree>
    <p:extLst>
      <p:ext uri="{BB962C8B-B14F-4D97-AF65-F5344CB8AC3E}">
        <p14:creationId xmlns:p14="http://schemas.microsoft.com/office/powerpoint/2010/main" val="223500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48FED-7E05-4589-8603-1073033ED203}" type="datetimeFigureOut">
              <a:rPr lang="en-US" smtClean="0"/>
              <a:t>6/21/2020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6EF0E-7AF5-4906-8964-1821E79DECB2}" type="slidenum">
              <a:rPr lang="en-US" smtClean="0"/>
              <a:t>‹#›</a:t>
            </a:fld>
            <a:endParaRPr lang="en-US"/>
          </a:p>
        </p:txBody>
      </p:sp>
    </p:spTree>
    <p:extLst>
      <p:ext uri="{BB962C8B-B14F-4D97-AF65-F5344CB8AC3E}">
        <p14:creationId xmlns:p14="http://schemas.microsoft.com/office/powerpoint/2010/main" val="35556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Network Programming</a:t>
            </a:r>
            <a:endParaRPr lang="en-US" dirty="0"/>
          </a:p>
        </p:txBody>
      </p:sp>
      <p:sp>
        <p:nvSpPr>
          <p:cNvPr id="3" name="Subtitle 2"/>
          <p:cNvSpPr>
            <a:spLocks noGrp="1"/>
          </p:cNvSpPr>
          <p:nvPr>
            <p:ph type="subTitle" idx="1"/>
          </p:nvPr>
        </p:nvSpPr>
        <p:spPr/>
        <p:txBody>
          <a:bodyPr/>
          <a:lstStyle/>
          <a:p>
            <a:r>
              <a:rPr lang="en-US" dirty="0" smtClean="0"/>
              <a:t>The C# Language</a:t>
            </a:r>
            <a:endParaRPr lang="en-US" dirty="0"/>
          </a:p>
        </p:txBody>
      </p:sp>
    </p:spTree>
    <p:extLst>
      <p:ext uri="{BB962C8B-B14F-4D97-AF65-F5344CB8AC3E}">
        <p14:creationId xmlns:p14="http://schemas.microsoft.com/office/powerpoint/2010/main" val="74400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rtlCol="0">
            <a:normAutofit fontScale="90000"/>
          </a:bodyPr>
          <a:lstStyle/>
          <a:p>
            <a:pPr eaLnBrk="1" fontAlgn="auto" hangingPunct="1">
              <a:spcAft>
                <a:spcPts val="0"/>
              </a:spcAft>
              <a:defRPr/>
            </a:pPr>
            <a:r>
              <a:rPr lang="en-US" b="1" dirty="0" smtClean="0"/>
              <a:t>Overview</a:t>
            </a:r>
            <a:br>
              <a:rPr lang="en-US" b="1" dirty="0" smtClean="0"/>
            </a:br>
            <a:endParaRPr lang="en-US" dirty="0" smtClean="0"/>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smtClean="0"/>
              <a:t>The Internet Protocol (IP) is at the core of network programming. IP is the vehicle that transports data between systems, whether within a local area network (LAN) environment or a wide area network (WAN) environment.</a:t>
            </a:r>
          </a:p>
          <a:p>
            <a:pPr eaLnBrk="1" hangingPunct="1"/>
            <a:r>
              <a:rPr lang="en-US" smtClean="0"/>
              <a:t>IP provides the most robust technique for sending data between network devices</a:t>
            </a:r>
          </a:p>
          <a:p>
            <a:pPr eaLnBrk="1" hangingPunct="1"/>
            <a:endParaRPr lang="en-US" smtClean="0"/>
          </a:p>
        </p:txBody>
      </p:sp>
    </p:spTree>
    <p:extLst>
      <p:ext uri="{BB962C8B-B14F-4D97-AF65-F5344CB8AC3E}">
        <p14:creationId xmlns:p14="http://schemas.microsoft.com/office/powerpoint/2010/main" val="2869539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b="1" smtClean="0"/>
              <a:t>Overview</a:t>
            </a:r>
            <a:endParaRPr lang="en-US" smtClean="0"/>
          </a:p>
        </p:txBody>
      </p:sp>
      <p:sp>
        <p:nvSpPr>
          <p:cNvPr id="12291" name="Content Placeholder 2"/>
          <p:cNvSpPr>
            <a:spLocks noGrp="1"/>
          </p:cNvSpPr>
          <p:nvPr>
            <p:ph sz="quarter" idx="1"/>
          </p:nvPr>
        </p:nvSpPr>
        <p:spPr>
          <a:xfrm>
            <a:off x="612775" y="1600200"/>
            <a:ext cx="8153400" cy="4495800"/>
          </a:xfrm>
        </p:spPr>
        <p:txBody>
          <a:bodyPr/>
          <a:lstStyle/>
          <a:p>
            <a:pPr eaLnBrk="1" hangingPunct="1"/>
            <a:r>
              <a:rPr lang="en-US" smtClean="0"/>
              <a:t>Programming using IP is often a complicated process.</a:t>
            </a:r>
          </a:p>
          <a:p>
            <a:pPr eaLnBrk="1" hangingPunct="1"/>
            <a:r>
              <a:rPr lang="en-US" smtClean="0"/>
              <a:t>There are many factors to consider concerning how data is sent on the network: </a:t>
            </a:r>
          </a:p>
          <a:p>
            <a:pPr lvl="1" eaLnBrk="1" hangingPunct="1"/>
            <a:r>
              <a:rPr lang="en-US" smtClean="0"/>
              <a:t>Number of client and server devices</a:t>
            </a:r>
          </a:p>
          <a:p>
            <a:pPr lvl="1" eaLnBrk="1" hangingPunct="1"/>
            <a:r>
              <a:rPr lang="en-US" smtClean="0"/>
              <a:t> Type of network</a:t>
            </a:r>
          </a:p>
          <a:p>
            <a:pPr lvl="1" eaLnBrk="1" hangingPunct="1"/>
            <a:r>
              <a:rPr lang="en-US" smtClean="0"/>
              <a:t> Network congestion</a:t>
            </a:r>
          </a:p>
          <a:p>
            <a:pPr lvl="1" eaLnBrk="1" hangingPunct="1"/>
            <a:r>
              <a:rPr lang="en-US" smtClean="0"/>
              <a:t> Error conditions on the network</a:t>
            </a:r>
          </a:p>
          <a:p>
            <a:pPr eaLnBrk="1" hangingPunct="1"/>
            <a:endParaRPr lang="en-US" smtClean="0"/>
          </a:p>
        </p:txBody>
      </p:sp>
    </p:spTree>
    <p:extLst>
      <p:ext uri="{BB962C8B-B14F-4D97-AF65-F5344CB8AC3E}">
        <p14:creationId xmlns:p14="http://schemas.microsoft.com/office/powerpoint/2010/main" val="3660353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r>
              <a:rPr lang="en-US" smtClean="0"/>
              <a:t>Network Packet</a:t>
            </a:r>
          </a:p>
        </p:txBody>
      </p:sp>
      <p:pic>
        <p:nvPicPr>
          <p:cNvPr id="17411"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3400" y="1752600"/>
            <a:ext cx="8153400" cy="3352800"/>
          </a:xfrm>
          <a:noFill/>
        </p:spPr>
      </p:pic>
    </p:spTree>
    <p:extLst>
      <p:ext uri="{BB962C8B-B14F-4D97-AF65-F5344CB8AC3E}">
        <p14:creationId xmlns:p14="http://schemas.microsoft.com/office/powerpoint/2010/main" val="1278103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b="1" smtClean="0"/>
              <a:t>The Ethernet Layer</a:t>
            </a:r>
            <a:endParaRPr lang="en-US" smtClean="0"/>
          </a:p>
        </p:txBody>
      </p:sp>
      <p:sp>
        <p:nvSpPr>
          <p:cNvPr id="18435" name="Content Placeholder 2"/>
          <p:cNvSpPr>
            <a:spLocks noGrp="1"/>
          </p:cNvSpPr>
          <p:nvPr>
            <p:ph sz="quarter" idx="1"/>
          </p:nvPr>
        </p:nvSpPr>
        <p:spPr>
          <a:xfrm>
            <a:off x="612775" y="1600200"/>
            <a:ext cx="8153400" cy="4495800"/>
          </a:xfrm>
        </p:spPr>
        <p:txBody>
          <a:bodyPr/>
          <a:lstStyle/>
          <a:p>
            <a:pPr eaLnBrk="1" hangingPunct="1">
              <a:buFont typeface="Wingdings" pitchFamily="2" charset="2"/>
              <a:buNone/>
            </a:pPr>
            <a:r>
              <a:rPr lang="en-US" smtClean="0"/>
              <a:t>	Each Ethernet packet conforms to a predetermined layout:</a:t>
            </a:r>
          </a:p>
          <a:p>
            <a:pPr eaLnBrk="1" hangingPunct="1"/>
            <a:r>
              <a:rPr lang="en-US" smtClean="0"/>
              <a:t> A 6-byte destination Ethernet (or MAC) address</a:t>
            </a:r>
          </a:p>
          <a:p>
            <a:pPr eaLnBrk="1" hangingPunct="1"/>
            <a:r>
              <a:rPr lang="en-US" smtClean="0"/>
              <a:t> A 6-byte source Ethernet (or MAC) address</a:t>
            </a:r>
          </a:p>
          <a:p>
            <a:pPr eaLnBrk="1" hangingPunct="1"/>
            <a:r>
              <a:rPr lang="en-US" smtClean="0"/>
              <a:t> A 2-byte next-layer protocol identifier</a:t>
            </a:r>
          </a:p>
          <a:p>
            <a:pPr eaLnBrk="1" hangingPunct="1"/>
            <a:r>
              <a:rPr lang="en-US" smtClean="0"/>
              <a:t> A data payload of 46 to 1500 bytes</a:t>
            </a:r>
          </a:p>
          <a:p>
            <a:pPr eaLnBrk="1" hangingPunct="1"/>
            <a:endParaRPr lang="en-US" smtClean="0"/>
          </a:p>
        </p:txBody>
      </p:sp>
    </p:spTree>
    <p:extLst>
      <p:ext uri="{BB962C8B-B14F-4D97-AF65-F5344CB8AC3E}">
        <p14:creationId xmlns:p14="http://schemas.microsoft.com/office/powerpoint/2010/main" val="285352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pPr eaLnBrk="1" hangingPunct="1"/>
            <a:r>
              <a:rPr lang="en-US" b="1" smtClean="0"/>
              <a:t>The TCP Layer</a:t>
            </a:r>
            <a:endParaRPr lang="en-US" smtClean="0"/>
          </a:p>
        </p:txBody>
      </p:sp>
      <p:sp>
        <p:nvSpPr>
          <p:cNvPr id="34819" name="Content Placeholder 2"/>
          <p:cNvSpPr>
            <a:spLocks noGrp="1"/>
          </p:cNvSpPr>
          <p:nvPr>
            <p:ph sz="quarter" idx="1"/>
          </p:nvPr>
        </p:nvSpPr>
        <p:spPr>
          <a:xfrm>
            <a:off x="612775" y="1600200"/>
            <a:ext cx="8153400" cy="4495800"/>
          </a:xfrm>
        </p:spPr>
        <p:txBody>
          <a:bodyPr/>
          <a:lstStyle/>
          <a:p>
            <a:pPr eaLnBrk="1" hangingPunct="1"/>
            <a:r>
              <a:rPr lang="en-US" smtClean="0"/>
              <a:t>Once the connection is established, data can be sent between the devices without the application having to check for lost or out-of-place data.</a:t>
            </a:r>
          </a:p>
          <a:p>
            <a:pPr eaLnBrk="1" hangingPunct="1"/>
            <a:r>
              <a:rPr lang="en-US" smtClean="0"/>
              <a:t>For a network programmer, it is a good idea to have a basic understanding of how TCP works, and especially how it moves data between devices on the network.</a:t>
            </a:r>
          </a:p>
          <a:p>
            <a:pPr eaLnBrk="1" hangingPunct="1"/>
            <a:endParaRPr lang="en-US" smtClean="0"/>
          </a:p>
        </p:txBody>
      </p:sp>
    </p:spTree>
    <p:extLst>
      <p:ext uri="{BB962C8B-B14F-4D97-AF65-F5344CB8AC3E}">
        <p14:creationId xmlns:p14="http://schemas.microsoft.com/office/powerpoint/2010/main" val="4222015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12775" y="228600"/>
            <a:ext cx="8153400" cy="990600"/>
          </a:xfrm>
        </p:spPr>
        <p:txBody>
          <a:bodyPr/>
          <a:lstStyle/>
          <a:p>
            <a:pPr eaLnBrk="1" hangingPunct="1"/>
            <a:r>
              <a:rPr lang="en-US" b="1" smtClean="0"/>
              <a:t>The TCP Layer</a:t>
            </a:r>
            <a:endParaRPr lang="en-US" smtClean="0"/>
          </a:p>
        </p:txBody>
      </p:sp>
      <p:sp>
        <p:nvSpPr>
          <p:cNvPr id="35843" name="Content Placeholder 2"/>
          <p:cNvSpPr>
            <a:spLocks noGrp="1"/>
          </p:cNvSpPr>
          <p:nvPr>
            <p:ph sz="quarter" idx="1"/>
          </p:nvPr>
        </p:nvSpPr>
        <p:spPr>
          <a:xfrm>
            <a:off x="612775" y="1600200"/>
            <a:ext cx="8153400" cy="4495800"/>
          </a:xfrm>
        </p:spPr>
        <p:txBody>
          <a:bodyPr/>
          <a:lstStyle/>
          <a:p>
            <a:pPr eaLnBrk="1" hangingPunct="1"/>
            <a:r>
              <a:rPr lang="en-US" sz="2400" smtClean="0"/>
              <a:t>Each of the many fields in the TCP Header is associated with a particular function in the TCP session. The functions worth looking at are as follows:</a:t>
            </a:r>
          </a:p>
          <a:p>
            <a:pPr lvl="1" eaLnBrk="1" hangingPunct="1"/>
            <a:r>
              <a:rPr lang="en-US" sz="2000" smtClean="0"/>
              <a:t>The tracking of multiple </a:t>
            </a:r>
            <a:r>
              <a:rPr lang="en-US" sz="2000" b="1" smtClean="0"/>
              <a:t>connections between devices </a:t>
            </a:r>
            <a:r>
              <a:rPr lang="en-US" sz="2000" smtClean="0"/>
              <a:t>(source and destination ports)</a:t>
            </a:r>
          </a:p>
          <a:p>
            <a:pPr lvl="1" eaLnBrk="1" hangingPunct="1"/>
            <a:r>
              <a:rPr lang="en-US" sz="2000" smtClean="0"/>
              <a:t> The tracking of </a:t>
            </a:r>
            <a:r>
              <a:rPr lang="en-US" sz="2000" b="1" smtClean="0"/>
              <a:t>packet order and requests for retransmission </a:t>
            </a:r>
            <a:r>
              <a:rPr lang="en-US" sz="2000" smtClean="0"/>
              <a:t>of lost packets (sequence and acknowledgement numbers)</a:t>
            </a:r>
          </a:p>
          <a:p>
            <a:pPr lvl="1" eaLnBrk="1" hangingPunct="1"/>
            <a:r>
              <a:rPr lang="en-US" sz="2000" smtClean="0"/>
              <a:t> The </a:t>
            </a:r>
            <a:r>
              <a:rPr lang="en-US" sz="2000" b="1" smtClean="0"/>
              <a:t>opening and closing of connection</a:t>
            </a:r>
            <a:r>
              <a:rPr lang="en-US" sz="2000" smtClean="0"/>
              <a:t> streams between devices for data transmission (TCP flags)</a:t>
            </a:r>
          </a:p>
          <a:p>
            <a:pPr eaLnBrk="1" hangingPunct="1"/>
            <a:endParaRPr lang="en-US" smtClean="0"/>
          </a:p>
        </p:txBody>
      </p:sp>
    </p:spTree>
    <p:extLst>
      <p:ext uri="{BB962C8B-B14F-4D97-AF65-F5344CB8AC3E}">
        <p14:creationId xmlns:p14="http://schemas.microsoft.com/office/powerpoint/2010/main" val="3601472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12775" y="228600"/>
            <a:ext cx="8153400" cy="990600"/>
          </a:xfrm>
        </p:spPr>
        <p:txBody>
          <a:bodyPr/>
          <a:lstStyle/>
          <a:p>
            <a:pPr eaLnBrk="1" hangingPunct="1"/>
            <a:r>
              <a:rPr lang="en-US" b="1" smtClean="0"/>
              <a:t>TCP Application Ports</a:t>
            </a:r>
            <a:endParaRPr lang="en-US" smtClean="0"/>
          </a:p>
        </p:txBody>
      </p:sp>
      <p:sp>
        <p:nvSpPr>
          <p:cNvPr id="36867" name="Content Placeholder 2"/>
          <p:cNvSpPr>
            <a:spLocks noGrp="1"/>
          </p:cNvSpPr>
          <p:nvPr>
            <p:ph sz="quarter" idx="1"/>
          </p:nvPr>
        </p:nvSpPr>
        <p:spPr>
          <a:xfrm>
            <a:off x="457200" y="1600200"/>
            <a:ext cx="8229600" cy="2971800"/>
          </a:xfrm>
        </p:spPr>
        <p:txBody>
          <a:bodyPr/>
          <a:lstStyle/>
          <a:p>
            <a:pPr eaLnBrk="1" hangingPunct="1"/>
            <a:r>
              <a:rPr lang="en-US" smtClean="0"/>
              <a:t>To communicate with an application on a remote device, you must know two pieces of information:</a:t>
            </a:r>
          </a:p>
          <a:p>
            <a:pPr lvl="1" eaLnBrk="1" hangingPunct="1"/>
            <a:r>
              <a:rPr lang="en-US" smtClean="0"/>
              <a:t> The remote device’s IP address</a:t>
            </a:r>
          </a:p>
          <a:p>
            <a:pPr lvl="1" eaLnBrk="1" hangingPunct="1"/>
            <a:r>
              <a:rPr lang="en-US" smtClean="0"/>
              <a:t>The TCP port assigned to the remote application</a:t>
            </a:r>
          </a:p>
          <a:p>
            <a:pPr eaLnBrk="1" hangingPunct="1"/>
            <a:endParaRPr lang="en-US" smtClean="0"/>
          </a:p>
        </p:txBody>
      </p:sp>
    </p:spTree>
    <p:extLst>
      <p:ext uri="{BB962C8B-B14F-4D97-AF65-F5344CB8AC3E}">
        <p14:creationId xmlns:p14="http://schemas.microsoft.com/office/powerpoint/2010/main" val="3098098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12775" y="228600"/>
            <a:ext cx="8153400" cy="990600"/>
          </a:xfrm>
        </p:spPr>
        <p:txBody>
          <a:bodyPr/>
          <a:lstStyle/>
          <a:p>
            <a:pPr eaLnBrk="1" hangingPunct="1"/>
            <a:r>
              <a:rPr lang="en-US" smtClean="0"/>
              <a:t>Sample TCP Connection</a:t>
            </a:r>
          </a:p>
        </p:txBody>
      </p:sp>
      <p:pic>
        <p:nvPicPr>
          <p:cNvPr id="35843" name="Picture 2"/>
          <p:cNvPicPr>
            <a:picLocks noGrp="1" noChangeAspect="1" noChangeArrowheads="1"/>
          </p:cNvPicPr>
          <p:nvPr>
            <p:ph sz="quarter" idx="1"/>
          </p:nvPr>
        </p:nvPicPr>
        <p:blipFill rotWithShape="1">
          <a:blip r:embed="rId3"/>
          <a:srcRect t="8739"/>
          <a:stretch/>
        </p:blipFill>
        <p:spPr>
          <a:xfrm>
            <a:off x="685800" y="2286000"/>
            <a:ext cx="7467600" cy="3182938"/>
          </a:xfrm>
          <a:ln w="38100" cap="sq">
            <a:solidFill>
              <a:srgbClr val="000000"/>
            </a:solidFill>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1033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12775" y="228600"/>
            <a:ext cx="8153400" cy="990600"/>
          </a:xfrm>
        </p:spPr>
        <p:txBody>
          <a:bodyPr/>
          <a:lstStyle/>
          <a:p>
            <a:pPr eaLnBrk="1" hangingPunct="1"/>
            <a:r>
              <a:rPr lang="en-US" smtClean="0"/>
              <a:t>IP Endpoint</a:t>
            </a:r>
          </a:p>
        </p:txBody>
      </p:sp>
      <p:sp>
        <p:nvSpPr>
          <p:cNvPr id="39939" name="Content Placeholder 2"/>
          <p:cNvSpPr>
            <a:spLocks noGrp="1"/>
          </p:cNvSpPr>
          <p:nvPr>
            <p:ph sz="quarter" idx="1"/>
          </p:nvPr>
        </p:nvSpPr>
        <p:spPr>
          <a:xfrm>
            <a:off x="612775" y="1600200"/>
            <a:ext cx="8153400" cy="4495800"/>
          </a:xfrm>
        </p:spPr>
        <p:txBody>
          <a:bodyPr/>
          <a:lstStyle/>
          <a:p>
            <a:pPr eaLnBrk="1" hangingPunct="1"/>
            <a:r>
              <a:rPr lang="en-US" smtClean="0"/>
              <a:t>The combination of an </a:t>
            </a:r>
            <a:r>
              <a:rPr lang="en-US" b="1" smtClean="0"/>
              <a:t>IP address and a port number defines an </a:t>
            </a:r>
            <a:r>
              <a:rPr lang="en-US" b="1" i="1" smtClean="0"/>
              <a:t>IP endpoint</a:t>
            </a:r>
            <a:r>
              <a:rPr lang="en-US" i="1" smtClean="0"/>
              <a:t>. A TCP session is defined as the combination of </a:t>
            </a:r>
            <a:r>
              <a:rPr lang="en-US" smtClean="0"/>
              <a:t>a local IP endpoint and a remote IP endpoint. Only one session can have both these properties the same. A single network application can use the same local IP endpoint, but each remote connection must have either a separate IP address or remote port number.</a:t>
            </a:r>
          </a:p>
          <a:p>
            <a:pPr eaLnBrk="1" hangingPunct="1"/>
            <a:endParaRPr lang="en-US" smtClean="0"/>
          </a:p>
        </p:txBody>
      </p:sp>
    </p:spTree>
    <p:extLst>
      <p:ext uri="{BB962C8B-B14F-4D97-AF65-F5344CB8AC3E}">
        <p14:creationId xmlns:p14="http://schemas.microsoft.com/office/powerpoint/2010/main" val="676383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12775" y="228600"/>
            <a:ext cx="8153400" cy="990600"/>
          </a:xfrm>
        </p:spPr>
        <p:txBody>
          <a:bodyPr/>
          <a:lstStyle/>
          <a:p>
            <a:pPr eaLnBrk="1" hangingPunct="1"/>
            <a:r>
              <a:rPr lang="en-US" smtClean="0"/>
              <a:t>Well Know Port Numbers</a:t>
            </a:r>
          </a:p>
        </p:txBody>
      </p:sp>
      <p:pic>
        <p:nvPicPr>
          <p:cNvPr id="4096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85800" y="1524000"/>
            <a:ext cx="7696200" cy="4876800"/>
          </a:xfrm>
          <a:noFill/>
        </p:spPr>
      </p:pic>
    </p:spTree>
    <p:extLst>
      <p:ext uri="{BB962C8B-B14F-4D97-AF65-F5344CB8AC3E}">
        <p14:creationId xmlns:p14="http://schemas.microsoft.com/office/powerpoint/2010/main" val="273835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42241"/>
            <a:ext cx="5574030" cy="384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45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b="1" dirty="0" smtClean="0"/>
              <a:t>Ensuring Packet Reliability</a:t>
            </a:r>
            <a:br>
              <a:rPr lang="en-US" b="1" dirty="0" smtClean="0"/>
            </a:br>
            <a:endParaRPr lang="en-US" dirty="0"/>
          </a:p>
        </p:txBody>
      </p:sp>
      <p:sp>
        <p:nvSpPr>
          <p:cNvPr id="41987" name="Content Placeholder 2"/>
          <p:cNvSpPr>
            <a:spLocks noGrp="1"/>
          </p:cNvSpPr>
          <p:nvPr>
            <p:ph sz="quarter" idx="1"/>
          </p:nvPr>
        </p:nvSpPr>
        <p:spPr>
          <a:xfrm>
            <a:off x="612775" y="1600200"/>
            <a:ext cx="8153400" cy="4495800"/>
          </a:xfrm>
        </p:spPr>
        <p:txBody>
          <a:bodyPr/>
          <a:lstStyle/>
          <a:p>
            <a:pPr eaLnBrk="1" hangingPunct="1"/>
            <a:r>
              <a:rPr lang="en-US" smtClean="0"/>
              <a:t>After the ports, the next fields in the TCP header are the sequence and acknowledgement numbers. These values allow TCP to track packets and ensure they are received in the proper order from the network. If any packets are missing, the TCP system can request a retransmission of the missing packets and reassemble the data stream before passing it off to the application.</a:t>
            </a:r>
          </a:p>
          <a:p>
            <a:pPr eaLnBrk="1" hangingPunct="1"/>
            <a:endParaRPr lang="en-US" smtClean="0"/>
          </a:p>
        </p:txBody>
      </p:sp>
    </p:spTree>
    <p:extLst>
      <p:ext uri="{BB962C8B-B14F-4D97-AF65-F5344CB8AC3E}">
        <p14:creationId xmlns:p14="http://schemas.microsoft.com/office/powerpoint/2010/main" val="3436077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pPr eaLnBrk="1" hangingPunct="1"/>
            <a:r>
              <a:rPr lang="en-US" b="1" smtClean="0"/>
              <a:t>Establishing a TCP Session</a:t>
            </a:r>
            <a:endParaRPr lang="en-US" smtClean="0"/>
          </a:p>
        </p:txBody>
      </p:sp>
      <p:sp>
        <p:nvSpPr>
          <p:cNvPr id="45059" name="Content Placeholder 2"/>
          <p:cNvSpPr>
            <a:spLocks noGrp="1"/>
          </p:cNvSpPr>
          <p:nvPr>
            <p:ph sz="quarter" idx="1"/>
          </p:nvPr>
        </p:nvSpPr>
        <p:spPr>
          <a:xfrm>
            <a:off x="612775" y="1600200"/>
            <a:ext cx="8153400" cy="4495800"/>
          </a:xfrm>
        </p:spPr>
        <p:txBody>
          <a:bodyPr>
            <a:normAutofit lnSpcReduction="10000"/>
          </a:bodyPr>
          <a:lstStyle/>
          <a:p>
            <a:pPr eaLnBrk="1" hangingPunct="1"/>
            <a:r>
              <a:rPr lang="en-US" smtClean="0"/>
              <a:t>TCP uses </a:t>
            </a:r>
            <a:r>
              <a:rPr lang="en-US" i="1" smtClean="0"/>
              <a:t>connection states to determine the status of a connection between devices. A specific handshaking protocol is </a:t>
            </a:r>
            <a:r>
              <a:rPr lang="en-US" smtClean="0"/>
              <a:t>used to establish these connections and to monitor the status of the connection during the session. The TCP session has three phases:</a:t>
            </a:r>
          </a:p>
          <a:p>
            <a:pPr lvl="1" eaLnBrk="1" hangingPunct="1"/>
            <a:r>
              <a:rPr lang="en-US" smtClean="0"/>
              <a:t> Opening handshake</a:t>
            </a:r>
          </a:p>
          <a:p>
            <a:pPr lvl="1" eaLnBrk="1" hangingPunct="1"/>
            <a:r>
              <a:rPr lang="en-US" smtClean="0"/>
              <a:t> Session communication</a:t>
            </a:r>
          </a:p>
          <a:p>
            <a:pPr lvl="1" eaLnBrk="1" hangingPunct="1"/>
            <a:r>
              <a:rPr lang="en-US" smtClean="0"/>
              <a:t> Closing handshake</a:t>
            </a:r>
          </a:p>
          <a:p>
            <a:pPr eaLnBrk="1" hangingPunct="1"/>
            <a:endParaRPr lang="en-US" smtClean="0"/>
          </a:p>
        </p:txBody>
      </p:sp>
    </p:spTree>
    <p:extLst>
      <p:ext uri="{BB962C8B-B14F-4D97-AF65-F5344CB8AC3E}">
        <p14:creationId xmlns:p14="http://schemas.microsoft.com/office/powerpoint/2010/main" val="29837032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12775" y="228600"/>
            <a:ext cx="8153400" cy="990600"/>
          </a:xfrm>
        </p:spPr>
        <p:txBody>
          <a:bodyPr/>
          <a:lstStyle/>
          <a:p>
            <a:pPr eaLnBrk="1" hangingPunct="1"/>
            <a:r>
              <a:rPr lang="en-US" b="1" smtClean="0"/>
              <a:t>Establishing a TCP Session</a:t>
            </a:r>
            <a:endParaRPr lang="en-US" smtClean="0"/>
          </a:p>
        </p:txBody>
      </p:sp>
      <p:sp>
        <p:nvSpPr>
          <p:cNvPr id="46083" name="Content Placeholder 2"/>
          <p:cNvSpPr>
            <a:spLocks noGrp="1"/>
          </p:cNvSpPr>
          <p:nvPr>
            <p:ph sz="quarter" idx="1"/>
          </p:nvPr>
        </p:nvSpPr>
        <p:spPr>
          <a:xfrm>
            <a:off x="612775" y="1600200"/>
            <a:ext cx="8153400" cy="4495800"/>
          </a:xfrm>
        </p:spPr>
        <p:txBody>
          <a:bodyPr/>
          <a:lstStyle/>
          <a:p>
            <a:pPr eaLnBrk="1" hangingPunct="1"/>
            <a:r>
              <a:rPr lang="en-US" sz="2400" smtClean="0"/>
              <a:t>Each phase requires the flag bits to be set in a certain order. The opening handshake is often called the </a:t>
            </a:r>
            <a:r>
              <a:rPr lang="en-US" sz="2400" i="1" smtClean="0"/>
              <a:t>three-way handshake </a:t>
            </a:r>
            <a:r>
              <a:rPr lang="en-US" sz="2400" smtClean="0"/>
              <a:t>and requires three steps to establish the connection:</a:t>
            </a:r>
          </a:p>
          <a:p>
            <a:pPr eaLnBrk="1" hangingPunct="1">
              <a:buFont typeface="Wingdings" pitchFamily="2" charset="2"/>
              <a:buNone/>
            </a:pPr>
            <a:r>
              <a:rPr lang="en-US" sz="2400" smtClean="0"/>
              <a:t>1. The originating host sends a SYN flag to indicate the start of a session.</a:t>
            </a:r>
          </a:p>
          <a:p>
            <a:pPr eaLnBrk="1" hangingPunct="1">
              <a:buFont typeface="Wingdings" pitchFamily="2" charset="2"/>
              <a:buNone/>
            </a:pPr>
            <a:r>
              <a:rPr lang="en-US" sz="2400" smtClean="0"/>
              <a:t>2. The receiving host sends a both a SYN flag and an ACK flag in the same packet to indicate it accepts the start of the session.</a:t>
            </a:r>
          </a:p>
          <a:p>
            <a:pPr eaLnBrk="1" hangingPunct="1">
              <a:buFont typeface="Wingdings" pitchFamily="2" charset="2"/>
              <a:buNone/>
            </a:pPr>
            <a:r>
              <a:rPr lang="en-US" sz="2400" smtClean="0"/>
              <a:t>3. The originating host sends an ACK flag to indicate the session is open and ready for packets.</a:t>
            </a:r>
          </a:p>
          <a:p>
            <a:pPr eaLnBrk="1" hangingPunct="1"/>
            <a:endParaRPr lang="en-US" smtClean="0"/>
          </a:p>
        </p:txBody>
      </p:sp>
    </p:spTree>
    <p:extLst>
      <p:ext uri="{BB962C8B-B14F-4D97-AF65-F5344CB8AC3E}">
        <p14:creationId xmlns:p14="http://schemas.microsoft.com/office/powerpoint/2010/main" val="3607930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12775" y="228600"/>
            <a:ext cx="8153400" cy="990600"/>
          </a:xfrm>
        </p:spPr>
        <p:txBody>
          <a:bodyPr/>
          <a:lstStyle/>
          <a:p>
            <a:pPr eaLnBrk="1" hangingPunct="1"/>
            <a:r>
              <a:rPr lang="en-US" smtClean="0"/>
              <a:t>Example of TCP Session</a:t>
            </a:r>
          </a:p>
        </p:txBody>
      </p:sp>
      <p:pic>
        <p:nvPicPr>
          <p:cNvPr id="4710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143000" y="1676400"/>
            <a:ext cx="6705600" cy="4648200"/>
          </a:xfrm>
          <a:noFill/>
        </p:spPr>
      </p:pic>
    </p:spTree>
    <p:extLst>
      <p:ext uri="{BB962C8B-B14F-4D97-AF65-F5344CB8AC3E}">
        <p14:creationId xmlns:p14="http://schemas.microsoft.com/office/powerpoint/2010/main" val="37454512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2775" y="228600"/>
            <a:ext cx="8153400" cy="990600"/>
          </a:xfrm>
        </p:spPr>
        <p:txBody>
          <a:bodyPr>
            <a:normAutofit fontScale="90000"/>
          </a:bodyPr>
          <a:lstStyle/>
          <a:p>
            <a:pPr eaLnBrk="1" hangingPunct="1"/>
            <a:r>
              <a:rPr lang="en-US" b="1" smtClean="0"/>
              <a:t>Programming with TCP and UDP</a:t>
            </a:r>
            <a:br>
              <a:rPr lang="en-US" b="1" smtClean="0"/>
            </a:br>
            <a:endParaRPr lang="en-US" smtClean="0"/>
          </a:p>
        </p:txBody>
      </p:sp>
      <p:sp>
        <p:nvSpPr>
          <p:cNvPr id="51203" name="Content Placeholder 2"/>
          <p:cNvSpPr>
            <a:spLocks noGrp="1"/>
          </p:cNvSpPr>
          <p:nvPr>
            <p:ph sz="quarter" idx="1"/>
          </p:nvPr>
        </p:nvSpPr>
        <p:spPr>
          <a:xfrm>
            <a:off x="612775" y="1600200"/>
            <a:ext cx="8153400" cy="1447800"/>
          </a:xfrm>
        </p:spPr>
        <p:txBody>
          <a:bodyPr/>
          <a:lstStyle/>
          <a:p>
            <a:pPr eaLnBrk="1" hangingPunct="1"/>
            <a:r>
              <a:rPr lang="en-US" sz="2000" b="1" smtClean="0"/>
              <a:t>TCP Programming Features</a:t>
            </a:r>
          </a:p>
          <a:p>
            <a:pPr eaLnBrk="1" hangingPunct="1">
              <a:buFont typeface="Wingdings" pitchFamily="2" charset="2"/>
              <a:buNone/>
            </a:pPr>
            <a:r>
              <a:rPr lang="en-US" sz="2000" smtClean="0"/>
              <a:t>   	Because of the separate TCP buffer, data moving between your program and the destination program on the remote host is handled somewhat differently than what you might expect.</a:t>
            </a:r>
          </a:p>
          <a:p>
            <a:pPr eaLnBrk="1" hangingPunct="1"/>
            <a:endParaRPr 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2971800"/>
            <a:ext cx="63039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973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8153400" cy="990600"/>
          </a:xfrm>
        </p:spPr>
        <p:txBody>
          <a:bodyPr/>
          <a:lstStyle/>
          <a:p>
            <a:pPr eaLnBrk="1" hangingPunct="1"/>
            <a:r>
              <a:rPr lang="en-US" smtClean="0"/>
              <a:t>Problem with TCP</a:t>
            </a:r>
          </a:p>
        </p:txBody>
      </p:sp>
      <p:sp>
        <p:nvSpPr>
          <p:cNvPr id="52227" name="Content Placeholder 2"/>
          <p:cNvSpPr>
            <a:spLocks noGrp="1"/>
          </p:cNvSpPr>
          <p:nvPr>
            <p:ph sz="quarter" idx="1"/>
          </p:nvPr>
        </p:nvSpPr>
        <p:spPr>
          <a:xfrm>
            <a:off x="612775" y="1600200"/>
            <a:ext cx="8153400" cy="4495800"/>
          </a:xfrm>
        </p:spPr>
        <p:txBody>
          <a:bodyPr>
            <a:normAutofit lnSpcReduction="10000"/>
          </a:bodyPr>
          <a:lstStyle/>
          <a:p>
            <a:pPr eaLnBrk="1" hangingPunct="1"/>
            <a:r>
              <a:rPr lang="en-US" smtClean="0"/>
              <a:t>Because TCP does not preserve data message boundaries, you must compensate for that in your network programs. There are two ways to handle this:</a:t>
            </a:r>
          </a:p>
          <a:p>
            <a:pPr lvl="1" eaLnBrk="1" hangingPunct="1"/>
            <a:r>
              <a:rPr lang="en-US" smtClean="0"/>
              <a:t> Create a protocol that requires a one-for-one response to each data message sent from the host</a:t>
            </a:r>
          </a:p>
          <a:p>
            <a:pPr lvl="1" eaLnBrk="1" hangingPunct="1"/>
            <a:r>
              <a:rPr lang="en-US" smtClean="0"/>
              <a:t> Design a data message marker system to distinguish data message boundaries within the data stream</a:t>
            </a:r>
          </a:p>
          <a:p>
            <a:pPr eaLnBrk="1" hangingPunct="1"/>
            <a:endParaRPr lang="en-US" smtClean="0"/>
          </a:p>
        </p:txBody>
      </p:sp>
    </p:spTree>
    <p:extLst>
      <p:ext uri="{BB962C8B-B14F-4D97-AF65-F5344CB8AC3E}">
        <p14:creationId xmlns:p14="http://schemas.microsoft.com/office/powerpoint/2010/main" val="3652220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612775" y="228600"/>
            <a:ext cx="8153400" cy="990600"/>
          </a:xfrm>
        </p:spPr>
        <p:txBody>
          <a:bodyPr/>
          <a:lstStyle/>
          <a:p>
            <a:pPr eaLnBrk="1" hangingPunct="1"/>
            <a:r>
              <a:rPr lang="en-US" smtClean="0"/>
              <a:t>Programming with UDP</a:t>
            </a:r>
          </a:p>
        </p:txBody>
      </p:sp>
      <p:pic>
        <p:nvPicPr>
          <p:cNvPr id="53251"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57200" y="1676400"/>
            <a:ext cx="7620000" cy="4191000"/>
          </a:xfrm>
          <a:noFill/>
        </p:spPr>
      </p:pic>
    </p:spTree>
    <p:extLst>
      <p:ext uri="{BB962C8B-B14F-4D97-AF65-F5344CB8AC3E}">
        <p14:creationId xmlns:p14="http://schemas.microsoft.com/office/powerpoint/2010/main" val="1027043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12775" y="228600"/>
            <a:ext cx="8153400" cy="990600"/>
          </a:xfrm>
        </p:spPr>
        <p:txBody>
          <a:bodyPr/>
          <a:lstStyle/>
          <a:p>
            <a:pPr eaLnBrk="1" hangingPunct="1"/>
            <a:r>
              <a:rPr lang="en-US" smtClean="0"/>
              <a:t>UDP Problem</a:t>
            </a:r>
          </a:p>
        </p:txBody>
      </p:sp>
      <p:sp>
        <p:nvSpPr>
          <p:cNvPr id="54275" name="Content Placeholder 2"/>
          <p:cNvSpPr>
            <a:spLocks noGrp="1"/>
          </p:cNvSpPr>
          <p:nvPr>
            <p:ph sz="quarter" idx="1"/>
          </p:nvPr>
        </p:nvSpPr>
        <p:spPr>
          <a:xfrm>
            <a:off x="612775" y="1600200"/>
            <a:ext cx="8153400" cy="4495800"/>
          </a:xfrm>
        </p:spPr>
        <p:txBody>
          <a:bodyPr/>
          <a:lstStyle/>
          <a:p>
            <a:pPr eaLnBrk="1" hangingPunct="1"/>
            <a:r>
              <a:rPr lang="en-US" sz="2000" smtClean="0"/>
              <a:t>You must ensure that your program can deal with missing data packets. This makes sending data via UDP a four-step process:</a:t>
            </a:r>
          </a:p>
          <a:p>
            <a:pPr eaLnBrk="1" hangingPunct="1"/>
            <a:r>
              <a:rPr lang="en-US" sz="2000" smtClean="0"/>
              <a:t>1. Send data to the remote device.</a:t>
            </a:r>
          </a:p>
          <a:p>
            <a:pPr eaLnBrk="1" hangingPunct="1"/>
            <a:r>
              <a:rPr lang="en-US" sz="2000" smtClean="0"/>
              <a:t>2. Start a timer, set for a predetermined period of time.</a:t>
            </a:r>
          </a:p>
          <a:p>
            <a:pPr eaLnBrk="1" hangingPunct="1"/>
            <a:r>
              <a:rPr lang="en-US" sz="2000" smtClean="0"/>
              <a:t>3. Wait for a response from the remote device. When it arrives, stop the timer and go on with your program.</a:t>
            </a:r>
          </a:p>
          <a:p>
            <a:pPr eaLnBrk="1" hangingPunct="1"/>
            <a:r>
              <a:rPr lang="en-US" sz="2000" smtClean="0"/>
              <a:t>4. If the timer expires before you receive a response, go back and repeat step 1. After you have repeated step 1 a set number of times (the </a:t>
            </a:r>
            <a:r>
              <a:rPr lang="en-US" sz="2000" i="1" smtClean="0"/>
              <a:t>retry count) without an answer, assume that you cannot communicate with the remote host.</a:t>
            </a:r>
          </a:p>
          <a:p>
            <a:pPr eaLnBrk="1" hangingPunct="1">
              <a:buFont typeface="Wingdings" pitchFamily="2" charset="2"/>
              <a:buNone/>
            </a:pPr>
            <a:r>
              <a:rPr lang="en-US" sz="2000" smtClean="0"/>
              <a:t>	</a:t>
            </a:r>
            <a:r>
              <a:rPr lang="en-US" sz="2000" b="1" i="1" smtClean="0"/>
              <a:t>Although sending data using UDP is somewhat easier as far as message boundaries go, it is a lot more complicated than TCP because you need to do your own checking for lost data packets.</a:t>
            </a:r>
          </a:p>
          <a:p>
            <a:pPr eaLnBrk="1" hangingPunct="1"/>
            <a:endParaRPr lang="en-US" smtClean="0"/>
          </a:p>
        </p:txBody>
      </p:sp>
    </p:spTree>
    <p:extLst>
      <p:ext uri="{BB962C8B-B14F-4D97-AF65-F5344CB8AC3E}">
        <p14:creationId xmlns:p14="http://schemas.microsoft.com/office/powerpoint/2010/main" val="3038826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t>
            </a:r>
            <a:r>
              <a:rPr lang="en-US" dirty="0" smtClean="0"/>
              <a:t> addresses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800" dirty="0" err="1"/>
              <a:t>IPAddress</a:t>
            </a:r>
            <a:r>
              <a:rPr lang="en-US" sz="1800" dirty="0"/>
              <a:t> test1 = </a:t>
            </a:r>
            <a:r>
              <a:rPr lang="en-US" sz="1800" dirty="0" err="1"/>
              <a:t>IPAddress.Parse</a:t>
            </a:r>
            <a:r>
              <a:rPr lang="en-US" sz="1800"/>
              <a:t>("</a:t>
            </a:r>
            <a:r>
              <a:rPr lang="en-US" sz="1800" smtClean="0"/>
              <a:t>192.168.1.104");</a:t>
            </a:r>
            <a:endParaRPr lang="en-US" sz="1800" dirty="0"/>
          </a:p>
          <a:p>
            <a:pPr marL="0" indent="0">
              <a:buNone/>
            </a:pPr>
            <a:r>
              <a:rPr lang="en-US" sz="1800" dirty="0"/>
              <a:t>                </a:t>
            </a:r>
            <a:r>
              <a:rPr lang="en-US" sz="1800" dirty="0" err="1"/>
              <a:t>IPAddress</a:t>
            </a:r>
            <a:r>
              <a:rPr lang="en-US" sz="1800" dirty="0"/>
              <a:t> test2 = </a:t>
            </a:r>
            <a:r>
              <a:rPr lang="en-US" sz="1800" dirty="0" err="1"/>
              <a:t>IPAddress.Loopback</a:t>
            </a:r>
            <a:r>
              <a:rPr lang="en-US" sz="1800" dirty="0"/>
              <a:t>;</a:t>
            </a:r>
          </a:p>
          <a:p>
            <a:pPr marL="0" indent="0">
              <a:buNone/>
            </a:pPr>
            <a:r>
              <a:rPr lang="en-US" sz="1800" dirty="0"/>
              <a:t>                </a:t>
            </a:r>
            <a:r>
              <a:rPr lang="en-US" sz="1800" dirty="0" err="1"/>
              <a:t>IPAddress</a:t>
            </a:r>
            <a:r>
              <a:rPr lang="en-US" sz="1800" dirty="0"/>
              <a:t> test3 = </a:t>
            </a:r>
            <a:r>
              <a:rPr lang="en-US" sz="1800" dirty="0" err="1"/>
              <a:t>IPAddress.Broadcast</a:t>
            </a:r>
            <a:r>
              <a:rPr lang="en-US" sz="1800" dirty="0"/>
              <a:t>;</a:t>
            </a:r>
          </a:p>
          <a:p>
            <a:pPr marL="0" indent="0">
              <a:buNone/>
            </a:pPr>
            <a:r>
              <a:rPr lang="en-US" sz="1800" dirty="0"/>
              <a:t>                </a:t>
            </a:r>
            <a:r>
              <a:rPr lang="en-US" sz="1800" dirty="0" err="1"/>
              <a:t>IPAddress</a:t>
            </a:r>
            <a:r>
              <a:rPr lang="en-US" sz="1800" dirty="0"/>
              <a:t> test4 = </a:t>
            </a:r>
            <a:r>
              <a:rPr lang="en-US" sz="1800" dirty="0" err="1"/>
              <a:t>IPAddress.Any</a:t>
            </a:r>
            <a:r>
              <a:rPr lang="en-US" sz="1800" dirty="0"/>
              <a:t>;</a:t>
            </a:r>
          </a:p>
          <a:p>
            <a:pPr marL="0" indent="0">
              <a:buNone/>
            </a:pPr>
            <a:r>
              <a:rPr lang="en-US" sz="1800" dirty="0"/>
              <a:t>                </a:t>
            </a:r>
            <a:r>
              <a:rPr lang="en-US" sz="1800" dirty="0" err="1"/>
              <a:t>IPAddress</a:t>
            </a:r>
            <a:r>
              <a:rPr lang="en-US" sz="1800" dirty="0"/>
              <a:t> test5 = </a:t>
            </a:r>
            <a:r>
              <a:rPr lang="en-US" sz="1800" dirty="0" err="1"/>
              <a:t>IPAddress.None</a:t>
            </a:r>
            <a:r>
              <a:rPr lang="en-US" sz="3600" dirty="0" smtClean="0"/>
              <a:t>;</a:t>
            </a:r>
          </a:p>
          <a:p>
            <a:r>
              <a:rPr lang="en-US" sz="2000" dirty="0" err="1"/>
              <a:t>Console.WriteLine</a:t>
            </a:r>
            <a:r>
              <a:rPr lang="en-US" sz="2000" dirty="0"/>
              <a:t>("Broadcast address: {0}",</a:t>
            </a:r>
          </a:p>
          <a:p>
            <a:r>
              <a:rPr lang="en-US" sz="2000" dirty="0"/>
              <a:t>                test3.ToString());</a:t>
            </a:r>
          </a:p>
          <a:p>
            <a:r>
              <a:rPr lang="en-US" sz="2000" dirty="0"/>
              <a:t>                </a:t>
            </a:r>
            <a:r>
              <a:rPr lang="en-US" sz="2000" dirty="0" err="1"/>
              <a:t>Console.WriteLine</a:t>
            </a:r>
            <a:r>
              <a:rPr lang="en-US" sz="2000" dirty="0"/>
              <a:t>("The ANY address is: {0}",</a:t>
            </a:r>
          </a:p>
          <a:p>
            <a:r>
              <a:rPr lang="en-US" sz="2000" dirty="0"/>
              <a:t>                test4.ToString());</a:t>
            </a:r>
          </a:p>
          <a:p>
            <a:r>
              <a:rPr lang="en-US" sz="2000" dirty="0"/>
              <a:t>                </a:t>
            </a:r>
            <a:r>
              <a:rPr lang="en-US" sz="2000" dirty="0" err="1"/>
              <a:t>Console.WriteLine</a:t>
            </a:r>
            <a:r>
              <a:rPr lang="en-US" sz="2000" dirty="0"/>
              <a:t>("The NONE address is: {0}",</a:t>
            </a:r>
          </a:p>
          <a:p>
            <a:r>
              <a:rPr lang="en-US" sz="2000" dirty="0"/>
              <a:t>                test5.ToString());</a:t>
            </a:r>
          </a:p>
          <a:p>
            <a:r>
              <a:rPr lang="en-US" sz="2000" dirty="0"/>
              <a:t>                </a:t>
            </a:r>
            <a:r>
              <a:rPr lang="en-US" sz="2000" dirty="0" err="1"/>
              <a:t>Console.ReadLine</a:t>
            </a:r>
            <a:r>
              <a:rPr lang="en-US" sz="2000" dirty="0"/>
              <a:t>();</a:t>
            </a:r>
          </a:p>
        </p:txBody>
      </p:sp>
    </p:spTree>
    <p:extLst>
      <p:ext uri="{BB962C8B-B14F-4D97-AF65-F5344CB8AC3E}">
        <p14:creationId xmlns:p14="http://schemas.microsoft.com/office/powerpoint/2010/main" val="75043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using system;  </a:t>
            </a:r>
          </a:p>
          <a:p>
            <a:r>
              <a:rPr lang="en-US" b="1" dirty="0"/>
              <a:t>public</a:t>
            </a:r>
            <a:r>
              <a:rPr lang="en-US" dirty="0"/>
              <a:t> </a:t>
            </a:r>
            <a:r>
              <a:rPr lang="en-US" b="1" dirty="0"/>
              <a:t>class</a:t>
            </a:r>
            <a:r>
              <a:rPr lang="en-US" dirty="0"/>
              <a:t> Department {  </a:t>
            </a:r>
          </a:p>
          <a:p>
            <a:r>
              <a:rPr lang="en-US" dirty="0"/>
              <a:t>    </a:t>
            </a:r>
            <a:r>
              <a:rPr lang="en-US" b="1" dirty="0"/>
              <a:t>private</a:t>
            </a:r>
            <a:r>
              <a:rPr lang="en-US" dirty="0"/>
              <a:t> string </a:t>
            </a:r>
            <a:r>
              <a:rPr lang="en-US" dirty="0" err="1"/>
              <a:t>departname</a:t>
            </a:r>
            <a:r>
              <a:rPr lang="en-US" dirty="0"/>
              <a:t>;.......  </a:t>
            </a:r>
          </a:p>
          <a:p>
            <a:r>
              <a:rPr lang="en-US" dirty="0"/>
              <a:t>    // </a:t>
            </a:r>
            <a:r>
              <a:rPr lang="en-US" dirty="0" err="1"/>
              <a:t>Accessor</a:t>
            </a:r>
            <a:r>
              <a:rPr lang="en-US" dirty="0"/>
              <a:t>.  </a:t>
            </a:r>
          </a:p>
          <a:p>
            <a:r>
              <a:rPr lang="en-US" dirty="0"/>
              <a:t>    </a:t>
            </a:r>
            <a:r>
              <a:rPr lang="en-US" b="1" dirty="0"/>
              <a:t>public</a:t>
            </a:r>
            <a:r>
              <a:rPr lang="en-US" dirty="0"/>
              <a:t> string </a:t>
            </a:r>
            <a:r>
              <a:rPr lang="en-US" dirty="0" err="1"/>
              <a:t>GetDepartname</a:t>
            </a:r>
            <a:r>
              <a:rPr lang="en-US" dirty="0"/>
              <a:t>() {  </a:t>
            </a:r>
          </a:p>
          <a:p>
            <a:r>
              <a:rPr lang="en-US" dirty="0"/>
              <a:t>        </a:t>
            </a:r>
            <a:r>
              <a:rPr lang="en-US" b="1" dirty="0"/>
              <a:t>return</a:t>
            </a:r>
            <a:r>
              <a:rPr lang="en-US" dirty="0"/>
              <a:t> </a:t>
            </a:r>
            <a:r>
              <a:rPr lang="en-US" dirty="0" err="1"/>
              <a:t>departname</a:t>
            </a:r>
            <a:r>
              <a:rPr lang="en-US" dirty="0"/>
              <a:t>;  </a:t>
            </a:r>
          </a:p>
          <a:p>
            <a:r>
              <a:rPr lang="en-US" dirty="0"/>
              <a:t>    }  </a:t>
            </a:r>
          </a:p>
          <a:p>
            <a:r>
              <a:rPr lang="en-US" dirty="0"/>
              <a:t>    // </a:t>
            </a:r>
            <a:r>
              <a:rPr lang="en-US" dirty="0" err="1"/>
              <a:t>Mutator</a:t>
            </a:r>
            <a:r>
              <a:rPr lang="en-US" dirty="0"/>
              <a:t>.  </a:t>
            </a:r>
          </a:p>
          <a:p>
            <a:r>
              <a:rPr lang="en-US" dirty="0"/>
              <a:t>    </a:t>
            </a:r>
            <a:r>
              <a:rPr lang="en-US" b="1" dirty="0"/>
              <a:t>public</a:t>
            </a:r>
            <a:r>
              <a:rPr lang="en-US" dirty="0"/>
              <a:t> </a:t>
            </a:r>
            <a:r>
              <a:rPr lang="en-US" b="1" dirty="0"/>
              <a:t>void</a:t>
            </a:r>
            <a:r>
              <a:rPr lang="en-US" dirty="0"/>
              <a:t> </a:t>
            </a:r>
            <a:r>
              <a:rPr lang="en-US" dirty="0" err="1"/>
              <a:t>SetDepartname</a:t>
            </a:r>
            <a:r>
              <a:rPr lang="en-US" dirty="0"/>
              <a:t>(string a) {  </a:t>
            </a:r>
          </a:p>
          <a:p>
            <a:r>
              <a:rPr lang="en-US" dirty="0"/>
              <a:t>        </a:t>
            </a:r>
            <a:r>
              <a:rPr lang="en-US" dirty="0" err="1"/>
              <a:t>departname</a:t>
            </a:r>
            <a:r>
              <a:rPr lang="en-US" dirty="0"/>
              <a:t> = a;  </a:t>
            </a:r>
          </a:p>
          <a:p>
            <a:r>
              <a:rPr lang="en-US" dirty="0"/>
              <a:t>    }  </a:t>
            </a:r>
          </a:p>
          <a:p>
            <a:r>
              <a:rPr lang="en-US" dirty="0"/>
              <a:t>}  </a:t>
            </a:r>
          </a:p>
          <a:p>
            <a:endParaRPr lang="en-US" dirty="0"/>
          </a:p>
        </p:txBody>
      </p:sp>
    </p:spTree>
    <p:extLst>
      <p:ext uri="{BB962C8B-B14F-4D97-AF65-F5344CB8AC3E}">
        <p14:creationId xmlns:p14="http://schemas.microsoft.com/office/powerpoint/2010/main" val="2930865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Namespaces</a:t>
            </a:r>
            <a:endParaRPr lang="en-US" dirty="0"/>
          </a:p>
        </p:txBody>
      </p:sp>
      <p:sp>
        <p:nvSpPr>
          <p:cNvPr id="3" name="Content Placeholder 2"/>
          <p:cNvSpPr>
            <a:spLocks noGrp="1"/>
          </p:cNvSpPr>
          <p:nvPr>
            <p:ph idx="1"/>
          </p:nvPr>
        </p:nvSpPr>
        <p:spPr/>
        <p:txBody>
          <a:bodyPr>
            <a:normAutofit lnSpcReduction="10000"/>
          </a:bodyPr>
          <a:lstStyle/>
          <a:p>
            <a:r>
              <a:rPr lang="en-US" dirty="0" smtClean="0"/>
              <a:t>System: Base .NET classes that define commonly used data types and data conversions</a:t>
            </a:r>
          </a:p>
          <a:p>
            <a:r>
              <a:rPr lang="en-US" dirty="0" smtClean="0"/>
              <a:t>System.IO: Allows reading and writing on data streams and files</a:t>
            </a:r>
          </a:p>
          <a:p>
            <a:r>
              <a:rPr lang="en-US" dirty="0" err="1" smtClean="0"/>
              <a:t>System.Net</a:t>
            </a:r>
            <a:r>
              <a:rPr lang="en-US" dirty="0" smtClean="0"/>
              <a:t>: Provides access to the Windows network functions </a:t>
            </a:r>
          </a:p>
          <a:p>
            <a:r>
              <a:rPr lang="en-US" dirty="0" err="1" smtClean="0"/>
              <a:t>System.Net.Sockets</a:t>
            </a:r>
            <a:r>
              <a:rPr lang="en-US" dirty="0" smtClean="0"/>
              <a:t>: Provides access to the Windows sockets (Winsock) interface </a:t>
            </a:r>
            <a:endParaRPr lang="en-US" dirty="0"/>
          </a:p>
        </p:txBody>
      </p:sp>
    </p:spTree>
    <p:extLst>
      <p:ext uri="{BB962C8B-B14F-4D97-AF65-F5344CB8AC3E}">
        <p14:creationId xmlns:p14="http://schemas.microsoft.com/office/powerpoint/2010/main" val="215933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Methods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 public static void Main ()</a:t>
            </a:r>
          </a:p>
          <a:p>
            <a:pPr marL="0" indent="0">
              <a:buNone/>
            </a:pPr>
            <a:r>
              <a:rPr lang="en-US" dirty="0" smtClean="0"/>
              <a:t> {</a:t>
            </a:r>
          </a:p>
          <a:p>
            <a:pPr marL="0" indent="0">
              <a:buNone/>
            </a:pPr>
            <a:r>
              <a:rPr lang="en-US" dirty="0" smtClean="0"/>
              <a:t> string test1 = "This is a test string";</a:t>
            </a:r>
          </a:p>
          <a:p>
            <a:pPr marL="0" indent="0">
              <a:buNone/>
            </a:pPr>
            <a:r>
              <a:rPr lang="en-US" dirty="0" smtClean="0"/>
              <a:t> string test2, test3;</a:t>
            </a:r>
          </a:p>
          <a:p>
            <a:pPr marL="0" indent="0">
              <a:buNone/>
            </a:pPr>
            <a:r>
              <a:rPr lang="en-US" dirty="0" smtClean="0"/>
              <a:t> test2 = test1.Insert(15, "application ");</a:t>
            </a:r>
          </a:p>
          <a:p>
            <a:pPr marL="0" indent="0">
              <a:buNone/>
            </a:pPr>
            <a:r>
              <a:rPr lang="en-US" dirty="0" smtClean="0"/>
              <a:t> test3 = test1.ToUpper();</a:t>
            </a:r>
          </a:p>
          <a:p>
            <a:pPr marL="0" indent="0">
              <a:buNone/>
            </a:pPr>
            <a:r>
              <a:rPr lang="en-US" dirty="0" smtClean="0"/>
              <a:t> </a:t>
            </a:r>
            <a:r>
              <a:rPr lang="en-US" dirty="0" err="1" smtClean="0"/>
              <a:t>Console.WriteLine</a:t>
            </a:r>
            <a:r>
              <a:rPr lang="en-US" dirty="0" smtClean="0"/>
              <a:t>("test1: '{0}'", test1);</a:t>
            </a:r>
          </a:p>
          <a:p>
            <a:pPr marL="0" indent="0">
              <a:buNone/>
            </a:pPr>
            <a:r>
              <a:rPr lang="en-US" dirty="0" err="1" smtClean="0"/>
              <a:t>Console.WriteLine</a:t>
            </a:r>
            <a:r>
              <a:rPr lang="en-US" dirty="0" smtClean="0"/>
              <a:t>("test2: '{0}'", test2);</a:t>
            </a:r>
          </a:p>
          <a:p>
            <a:pPr marL="0" indent="0">
              <a:buNone/>
            </a:pPr>
            <a:r>
              <a:rPr lang="en-US" dirty="0" smtClean="0"/>
              <a:t> </a:t>
            </a:r>
            <a:r>
              <a:rPr lang="en-US" dirty="0" err="1" smtClean="0"/>
              <a:t>Console.WriteLine</a:t>
            </a:r>
            <a:r>
              <a:rPr lang="en-US" dirty="0" smtClean="0"/>
              <a:t>("test3: '{0}'", test3);</a:t>
            </a:r>
          </a:p>
          <a:p>
            <a:pPr marL="0" indent="0">
              <a:buNone/>
            </a:pPr>
            <a:r>
              <a:rPr lang="en-US" dirty="0" smtClean="0"/>
              <a:t> if (test1 == test3)</a:t>
            </a:r>
          </a:p>
          <a:p>
            <a:pPr marL="0" indent="0">
              <a:buNone/>
            </a:pPr>
            <a:r>
              <a:rPr lang="en-US" dirty="0" smtClean="0"/>
              <a:t> </a:t>
            </a:r>
            <a:r>
              <a:rPr lang="en-US" dirty="0" err="1" smtClean="0"/>
              <a:t>Console.WriteLine</a:t>
            </a:r>
            <a:r>
              <a:rPr lang="en-US" dirty="0" smtClean="0"/>
              <a:t>("test1 is equal to test3");</a:t>
            </a:r>
          </a:p>
          <a:p>
            <a:pPr marL="0" indent="0">
              <a:buNone/>
            </a:pPr>
            <a:r>
              <a:rPr lang="en-US" dirty="0" smtClean="0"/>
              <a:t> else</a:t>
            </a:r>
          </a:p>
          <a:p>
            <a:pPr marL="0" indent="0">
              <a:buNone/>
            </a:pPr>
            <a:r>
              <a:rPr lang="en-US" dirty="0" smtClean="0"/>
              <a:t> </a:t>
            </a:r>
            <a:r>
              <a:rPr lang="en-US" dirty="0" err="1" smtClean="0"/>
              <a:t>Console.WriteLine</a:t>
            </a:r>
            <a:r>
              <a:rPr lang="en-US" dirty="0" smtClean="0"/>
              <a:t>("test1 is not equal to test3");</a:t>
            </a:r>
          </a:p>
          <a:p>
            <a:pPr marL="0" indent="0">
              <a:buNone/>
            </a:pPr>
            <a:endParaRPr lang="en-US" dirty="0" smtClean="0"/>
          </a:p>
          <a:p>
            <a:pPr marL="0" indent="0">
              <a:buNone/>
            </a:pPr>
            <a:r>
              <a:rPr lang="en-US" dirty="0" smtClean="0"/>
              <a:t> test2 = test1.Replace("test", "sample");</a:t>
            </a:r>
          </a:p>
          <a:p>
            <a:pPr marL="0" indent="0">
              <a:buNone/>
            </a:pPr>
            <a:r>
              <a:rPr lang="en-US" dirty="0" smtClean="0"/>
              <a:t> </a:t>
            </a:r>
            <a:r>
              <a:rPr lang="en-US" dirty="0" err="1" smtClean="0"/>
              <a:t>Console.WriteLine</a:t>
            </a:r>
            <a:r>
              <a:rPr lang="en-US" dirty="0" smtClean="0"/>
              <a:t>("the new test2: '{0}'", test2);</a:t>
            </a:r>
          </a:p>
          <a:p>
            <a:pPr marL="0" indent="0">
              <a:buNone/>
            </a:pPr>
            <a:r>
              <a:rPr lang="en-US" dirty="0" smtClean="0"/>
              <a:t> }</a:t>
            </a:r>
          </a:p>
          <a:p>
            <a:pPr marL="0" indent="0">
              <a:buNone/>
            </a:pPr>
            <a:r>
              <a:rPr lang="en-US" dirty="0" smtClean="0"/>
              <a:t>}</a:t>
            </a:r>
            <a:endParaRPr lang="en-US" dirty="0"/>
          </a:p>
        </p:txBody>
      </p:sp>
    </p:spTree>
    <p:extLst>
      <p:ext uri="{BB962C8B-B14F-4D97-AF65-F5344CB8AC3E}">
        <p14:creationId xmlns:p14="http://schemas.microsoft.com/office/powerpoint/2010/main" val="51383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try</a:t>
            </a:r>
          </a:p>
          <a:p>
            <a:r>
              <a:rPr lang="en-US" dirty="0" smtClean="0"/>
              <a:t>{</a:t>
            </a:r>
          </a:p>
          <a:p>
            <a:r>
              <a:rPr lang="en-US" dirty="0" smtClean="0"/>
              <a:t> // one or more lines of code</a:t>
            </a:r>
          </a:p>
          <a:p>
            <a:r>
              <a:rPr lang="en-US" dirty="0" smtClean="0"/>
              <a:t>}</a:t>
            </a:r>
          </a:p>
          <a:p>
            <a:r>
              <a:rPr lang="en-US" dirty="0" smtClean="0"/>
              <a:t>catch ()</a:t>
            </a:r>
          </a:p>
          <a:p>
            <a:r>
              <a:rPr lang="en-US" dirty="0" smtClean="0"/>
              <a:t>{</a:t>
            </a:r>
          </a:p>
          <a:p>
            <a:r>
              <a:rPr lang="en-US" dirty="0" smtClean="0"/>
              <a:t> // one or more lines of code to execute if an error</a:t>
            </a:r>
          </a:p>
          <a:p>
            <a:r>
              <a:rPr lang="en-US" dirty="0" smtClean="0"/>
              <a:t>}</a:t>
            </a:r>
          </a:p>
          <a:p>
            <a:r>
              <a:rPr lang="en-US" dirty="0" smtClean="0"/>
              <a:t>finally</a:t>
            </a:r>
          </a:p>
          <a:p>
            <a:r>
              <a:rPr lang="en-US" dirty="0" smtClean="0"/>
              <a:t>{</a:t>
            </a:r>
          </a:p>
          <a:p>
            <a:r>
              <a:rPr lang="en-US" dirty="0" smtClean="0"/>
              <a:t> // one or more lines of code to execute at all times</a:t>
            </a:r>
          </a:p>
          <a:p>
            <a:r>
              <a:rPr lang="en-US" dirty="0" smtClean="0"/>
              <a:t>}</a:t>
            </a:r>
            <a:endParaRPr lang="en-US" dirty="0"/>
          </a:p>
        </p:txBody>
      </p:sp>
    </p:spTree>
    <p:extLst>
      <p:ext uri="{BB962C8B-B14F-4D97-AF65-F5344CB8AC3E}">
        <p14:creationId xmlns:p14="http://schemas.microsoft.com/office/powerpoint/2010/main" val="211271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a:t>
            </a:r>
            <a:endParaRPr lang="en-US" dirty="0"/>
          </a:p>
        </p:txBody>
      </p:sp>
      <p:sp>
        <p:nvSpPr>
          <p:cNvPr id="3" name="Content Placeholder 2"/>
          <p:cNvSpPr>
            <a:spLocks noGrp="1"/>
          </p:cNvSpPr>
          <p:nvPr>
            <p:ph idx="1"/>
          </p:nvPr>
        </p:nvSpPr>
        <p:spPr/>
        <p:txBody>
          <a:bodyPr/>
          <a:lstStyle/>
          <a:p>
            <a:r>
              <a:rPr lang="en-US" dirty="0" smtClean="0"/>
              <a:t>All pillars</a:t>
            </a:r>
          </a:p>
          <a:p>
            <a:r>
              <a:rPr lang="en-US" dirty="0" err="1" smtClean="0"/>
              <a:t>Ch</a:t>
            </a:r>
            <a:r>
              <a:rPr lang="en-US" dirty="0" smtClean="0"/>
              <a:t> # 1 all listings ( string method, exception handling)</a:t>
            </a:r>
          </a:p>
          <a:p>
            <a:r>
              <a:rPr lang="en-US" dirty="0" err="1" smtClean="0"/>
              <a:t>Ch</a:t>
            </a:r>
            <a:r>
              <a:rPr lang="en-US" dirty="0" smtClean="0"/>
              <a:t> # 2: All listing (IP addresses, DNS, endpoints)</a:t>
            </a:r>
          </a:p>
          <a:p>
            <a:r>
              <a:rPr lang="en-US" dirty="0" smtClean="0"/>
              <a:t>Project Idea</a:t>
            </a:r>
          </a:p>
          <a:p>
            <a:r>
              <a:rPr lang="en-US" dirty="0" smtClean="0"/>
              <a:t>First client server connection</a:t>
            </a:r>
            <a:endParaRPr lang="en-US" dirty="0"/>
          </a:p>
        </p:txBody>
      </p:sp>
    </p:spTree>
    <p:extLst>
      <p:ext uri="{BB962C8B-B14F-4D97-AF65-F5344CB8AC3E}">
        <p14:creationId xmlns:p14="http://schemas.microsoft.com/office/powerpoint/2010/main" val="283151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smtClean="0"/>
              <a:t>: IP Programming</a:t>
            </a:r>
            <a:br>
              <a:rPr lang="en-US" dirty="0" smtClean="0"/>
            </a:br>
            <a:r>
              <a:rPr lang="en-US" dirty="0" smtClean="0"/>
              <a:t>Basics</a:t>
            </a:r>
            <a:endParaRPr lang="en-US" dirty="0"/>
          </a:p>
        </p:txBody>
      </p:sp>
    </p:spTree>
    <p:extLst>
      <p:ext uri="{BB962C8B-B14F-4D97-AF65-F5344CB8AC3E}">
        <p14:creationId xmlns:p14="http://schemas.microsoft.com/office/powerpoint/2010/main" val="45040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protocol</a:t>
            </a:r>
            <a:endParaRPr lang="en-US" dirty="0"/>
          </a:p>
        </p:txBody>
      </p:sp>
      <p:sp>
        <p:nvSpPr>
          <p:cNvPr id="3" name="Content Placeholder 2"/>
          <p:cNvSpPr>
            <a:spLocks noGrp="1"/>
          </p:cNvSpPr>
          <p:nvPr>
            <p:ph idx="1"/>
          </p:nvPr>
        </p:nvSpPr>
        <p:spPr/>
        <p:txBody>
          <a:bodyPr/>
          <a:lstStyle/>
          <a:p>
            <a:r>
              <a:rPr lang="en-US" dirty="0" smtClean="0"/>
              <a:t>The Internet Protocol (IP) is at the core of network programming. IP is the vehicle that transports data between systems, whether within a local area network (LAN) environment or a wide area network (WAN) environment.</a:t>
            </a:r>
            <a:endParaRPr lang="en-US" dirty="0"/>
          </a:p>
        </p:txBody>
      </p:sp>
    </p:spTree>
    <p:extLst>
      <p:ext uri="{BB962C8B-B14F-4D97-AF65-F5344CB8AC3E}">
        <p14:creationId xmlns:p14="http://schemas.microsoft.com/office/powerpoint/2010/main" val="352498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1317</Words>
  <Application>Microsoft Office PowerPoint</Application>
  <PresentationFormat>On-screen Show (4:3)</PresentationFormat>
  <Paragraphs>143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C# Network Programming</vt:lpstr>
      <vt:lpstr>CLR</vt:lpstr>
      <vt:lpstr>Encapsulation</vt:lpstr>
      <vt:lpstr>Class Namespaces</vt:lpstr>
      <vt:lpstr>String Methods</vt:lpstr>
      <vt:lpstr>Exception Handling</vt:lpstr>
      <vt:lpstr>Checklist </vt:lpstr>
      <vt:lpstr>Chapter 2</vt:lpstr>
      <vt:lpstr>IP protocol</vt:lpstr>
      <vt:lpstr>Overview </vt:lpstr>
      <vt:lpstr>Overview</vt:lpstr>
      <vt:lpstr>Network Packet</vt:lpstr>
      <vt:lpstr>The Ethernet Layer</vt:lpstr>
      <vt:lpstr>The TCP Layer</vt:lpstr>
      <vt:lpstr>The TCP Layer</vt:lpstr>
      <vt:lpstr>TCP Application Ports</vt:lpstr>
      <vt:lpstr>Sample TCP Connection</vt:lpstr>
      <vt:lpstr>IP Endpoint</vt:lpstr>
      <vt:lpstr>Well Know Port Numbers</vt:lpstr>
      <vt:lpstr>Ensuring Packet Reliability </vt:lpstr>
      <vt:lpstr>Establishing a TCP Session</vt:lpstr>
      <vt:lpstr>Establishing a TCP Session</vt:lpstr>
      <vt:lpstr>Example of TCP Session</vt:lpstr>
      <vt:lpstr>Programming with TCP and UDP </vt:lpstr>
      <vt:lpstr>Problem with TCP</vt:lpstr>
      <vt:lpstr>Programming with UDP</vt:lpstr>
      <vt:lpstr>UDP Problem</vt:lpstr>
      <vt:lpstr>Ip addresses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Network Programming</dc:title>
  <dc:creator>Misbah</dc:creator>
  <cp:lastModifiedBy>Makabi Computers</cp:lastModifiedBy>
  <cp:revision>19</cp:revision>
  <dcterms:created xsi:type="dcterms:W3CDTF">2020-01-20T04:41:40Z</dcterms:created>
  <dcterms:modified xsi:type="dcterms:W3CDTF">2020-06-21T10:30:52Z</dcterms:modified>
</cp:coreProperties>
</file>