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1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61050" y="3809972"/>
            <a:ext cx="4044950" cy="91440"/>
          </a:xfrm>
          <a:custGeom>
            <a:avLst/>
            <a:gdLst/>
            <a:ahLst/>
            <a:cxnLst/>
            <a:rect l="l" t="t" r="r" b="b"/>
            <a:pathLst>
              <a:path w="4044950" h="91439">
                <a:moveTo>
                  <a:pt x="4044950" y="0"/>
                </a:moveTo>
                <a:lnTo>
                  <a:pt x="0" y="0"/>
                </a:lnTo>
                <a:lnTo>
                  <a:pt x="0" y="91086"/>
                </a:lnTo>
                <a:lnTo>
                  <a:pt x="4044950" y="91086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61050" y="3896995"/>
            <a:ext cx="4044950" cy="192405"/>
          </a:xfrm>
          <a:custGeom>
            <a:avLst/>
            <a:gdLst/>
            <a:ahLst/>
            <a:cxnLst/>
            <a:rect l="l" t="t" r="r" b="b"/>
            <a:pathLst>
              <a:path w="4044950" h="192404">
                <a:moveTo>
                  <a:pt x="4044950" y="0"/>
                </a:moveTo>
                <a:lnTo>
                  <a:pt x="0" y="0"/>
                </a:lnTo>
                <a:lnTo>
                  <a:pt x="0" y="192023"/>
                </a:lnTo>
                <a:lnTo>
                  <a:pt x="4044950" y="192023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61050" y="4115180"/>
            <a:ext cx="4044950" cy="9525"/>
          </a:xfrm>
          <a:custGeom>
            <a:avLst/>
            <a:gdLst/>
            <a:ahLst/>
            <a:cxnLst/>
            <a:rect l="l" t="t" r="r" b="b"/>
            <a:pathLst>
              <a:path w="4044950" h="9525">
                <a:moveTo>
                  <a:pt x="4044950" y="0"/>
                </a:moveTo>
                <a:lnTo>
                  <a:pt x="0" y="0"/>
                </a:lnTo>
                <a:lnTo>
                  <a:pt x="0" y="9144"/>
                </a:lnTo>
                <a:lnTo>
                  <a:pt x="4044950" y="9144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61050" y="4164457"/>
            <a:ext cx="2129790" cy="18415"/>
          </a:xfrm>
          <a:custGeom>
            <a:avLst/>
            <a:gdLst/>
            <a:ahLst/>
            <a:cxnLst/>
            <a:rect l="l" t="t" r="r" b="b"/>
            <a:pathLst>
              <a:path w="2129790" h="18414">
                <a:moveTo>
                  <a:pt x="2129790" y="0"/>
                </a:moveTo>
                <a:lnTo>
                  <a:pt x="0" y="0"/>
                </a:lnTo>
                <a:lnTo>
                  <a:pt x="0" y="18288"/>
                </a:lnTo>
                <a:lnTo>
                  <a:pt x="2129790" y="18288"/>
                </a:lnTo>
                <a:lnTo>
                  <a:pt x="2129790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61050" y="4199509"/>
            <a:ext cx="2129790" cy="9525"/>
          </a:xfrm>
          <a:custGeom>
            <a:avLst/>
            <a:gdLst/>
            <a:ahLst/>
            <a:cxnLst/>
            <a:rect l="l" t="t" r="r" b="b"/>
            <a:pathLst>
              <a:path w="2129790" h="9525">
                <a:moveTo>
                  <a:pt x="2129790" y="0"/>
                </a:moveTo>
                <a:lnTo>
                  <a:pt x="0" y="0"/>
                </a:lnTo>
                <a:lnTo>
                  <a:pt x="0" y="9144"/>
                </a:lnTo>
                <a:lnTo>
                  <a:pt x="2129790" y="9144"/>
                </a:lnTo>
                <a:lnTo>
                  <a:pt x="212979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61050" y="3962400"/>
            <a:ext cx="3863975" cy="135255"/>
          </a:xfrm>
          <a:custGeom>
            <a:avLst/>
            <a:gdLst/>
            <a:ahLst/>
            <a:cxnLst/>
            <a:rect l="l" t="t" r="r" b="b"/>
            <a:pathLst>
              <a:path w="3863975" h="135254">
                <a:moveTo>
                  <a:pt x="3318510" y="2032"/>
                </a:moveTo>
                <a:lnTo>
                  <a:pt x="331647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316478" y="27432"/>
                </a:lnTo>
                <a:lnTo>
                  <a:pt x="3318510" y="25400"/>
                </a:lnTo>
                <a:lnTo>
                  <a:pt x="3318510" y="2032"/>
                </a:lnTo>
                <a:close/>
              </a:path>
              <a:path w="3863975" h="135254">
                <a:moveTo>
                  <a:pt x="3863721" y="101346"/>
                </a:moveTo>
                <a:lnTo>
                  <a:pt x="3860927" y="98552"/>
                </a:lnTo>
                <a:lnTo>
                  <a:pt x="2132838" y="98552"/>
                </a:lnTo>
                <a:lnTo>
                  <a:pt x="2130171" y="101346"/>
                </a:lnTo>
                <a:lnTo>
                  <a:pt x="2130171" y="104648"/>
                </a:lnTo>
                <a:lnTo>
                  <a:pt x="2130171" y="132461"/>
                </a:lnTo>
                <a:lnTo>
                  <a:pt x="2132838" y="135128"/>
                </a:lnTo>
                <a:lnTo>
                  <a:pt x="3860927" y="135128"/>
                </a:lnTo>
                <a:lnTo>
                  <a:pt x="3863721" y="132461"/>
                </a:lnTo>
                <a:lnTo>
                  <a:pt x="386372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906000" cy="78105"/>
          </a:xfrm>
          <a:custGeom>
            <a:avLst/>
            <a:gdLst/>
            <a:ahLst/>
            <a:cxnLst/>
            <a:rect l="l" t="t" r="r" b="b"/>
            <a:pathLst>
              <a:path w="9906000" h="78104">
                <a:moveTo>
                  <a:pt x="0" y="77596"/>
                </a:moveTo>
                <a:lnTo>
                  <a:pt x="9906000" y="77596"/>
                </a:lnTo>
                <a:lnTo>
                  <a:pt x="9906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906000" cy="189865"/>
          </a:xfrm>
          <a:custGeom>
            <a:avLst/>
            <a:gdLst/>
            <a:ahLst/>
            <a:cxnLst/>
            <a:rect l="l" t="t" r="r" b="b"/>
            <a:pathLst>
              <a:path w="9906000" h="189864">
                <a:moveTo>
                  <a:pt x="9906000" y="0"/>
                </a:moveTo>
                <a:lnTo>
                  <a:pt x="6948551" y="0"/>
                </a:lnTo>
                <a:lnTo>
                  <a:pt x="0" y="0"/>
                </a:lnTo>
                <a:lnTo>
                  <a:pt x="0" y="114554"/>
                </a:lnTo>
                <a:lnTo>
                  <a:pt x="6948551" y="114554"/>
                </a:lnTo>
                <a:lnTo>
                  <a:pt x="6948551" y="189865"/>
                </a:lnTo>
                <a:lnTo>
                  <a:pt x="9906000" y="189865"/>
                </a:lnTo>
                <a:lnTo>
                  <a:pt x="9906000" y="114554"/>
                </a:lnTo>
                <a:lnTo>
                  <a:pt x="9906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9906000" cy="3702050"/>
          </a:xfrm>
          <a:custGeom>
            <a:avLst/>
            <a:gdLst/>
            <a:ahLst/>
            <a:cxnLst/>
            <a:rect l="l" t="t" r="r" b="b"/>
            <a:pathLst>
              <a:path w="9906000" h="3702050">
                <a:moveTo>
                  <a:pt x="9906000" y="0"/>
                </a:moveTo>
                <a:lnTo>
                  <a:pt x="0" y="0"/>
                </a:lnTo>
                <a:lnTo>
                  <a:pt x="0" y="3701669"/>
                </a:lnTo>
                <a:lnTo>
                  <a:pt x="9906000" y="3701669"/>
                </a:lnTo>
                <a:lnTo>
                  <a:pt x="9906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386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6000" y="0"/>
                </a:lnTo>
              </a:path>
            </a:pathLst>
          </a:custGeom>
          <a:ln w="50800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347" y="2345562"/>
            <a:ext cx="9163304" cy="1078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861050" cy="52069"/>
          </a:xfrm>
          <a:custGeom>
            <a:avLst/>
            <a:gdLst/>
            <a:ahLst/>
            <a:cxnLst/>
            <a:rect l="l" t="t" r="r" b="b"/>
            <a:pathLst>
              <a:path w="5861050" h="52070">
                <a:moveTo>
                  <a:pt x="0" y="51561"/>
                </a:moveTo>
                <a:lnTo>
                  <a:pt x="5861049" y="51561"/>
                </a:lnTo>
                <a:lnTo>
                  <a:pt x="586104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906000" cy="311150"/>
          </a:xfrm>
          <a:custGeom>
            <a:avLst/>
            <a:gdLst/>
            <a:ahLst/>
            <a:cxnLst/>
            <a:rect l="l" t="t" r="r" b="b"/>
            <a:pathLst>
              <a:path w="9906000" h="311150">
                <a:moveTo>
                  <a:pt x="9906000" y="0"/>
                </a:moveTo>
                <a:lnTo>
                  <a:pt x="0" y="0"/>
                </a:lnTo>
                <a:lnTo>
                  <a:pt x="0" y="310667"/>
                </a:lnTo>
                <a:lnTo>
                  <a:pt x="9906000" y="310667"/>
                </a:lnTo>
                <a:lnTo>
                  <a:pt x="9906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906000" cy="143510"/>
          </a:xfrm>
          <a:custGeom>
            <a:avLst/>
            <a:gdLst/>
            <a:ahLst/>
            <a:cxnLst/>
            <a:rect l="l" t="t" r="r" b="b"/>
            <a:pathLst>
              <a:path w="9906000" h="143509">
                <a:moveTo>
                  <a:pt x="9906000" y="0"/>
                </a:moveTo>
                <a:lnTo>
                  <a:pt x="0" y="0"/>
                </a:lnTo>
                <a:lnTo>
                  <a:pt x="0" y="91440"/>
                </a:lnTo>
                <a:lnTo>
                  <a:pt x="5861050" y="91440"/>
                </a:lnTo>
                <a:lnTo>
                  <a:pt x="5861050" y="143129"/>
                </a:lnTo>
                <a:lnTo>
                  <a:pt x="9906000" y="143129"/>
                </a:lnTo>
                <a:lnTo>
                  <a:pt x="9906000" y="91440"/>
                </a:lnTo>
                <a:lnTo>
                  <a:pt x="9906000" y="52044"/>
                </a:lnTo>
                <a:lnTo>
                  <a:pt x="9906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61050" y="440105"/>
            <a:ext cx="4044950" cy="180340"/>
          </a:xfrm>
          <a:custGeom>
            <a:avLst/>
            <a:gdLst/>
            <a:ahLst/>
            <a:cxnLst/>
            <a:rect l="l" t="t" r="r" b="b"/>
            <a:pathLst>
              <a:path w="4044950" h="180340">
                <a:moveTo>
                  <a:pt x="4044950" y="0"/>
                </a:moveTo>
                <a:lnTo>
                  <a:pt x="0" y="0"/>
                </a:lnTo>
                <a:lnTo>
                  <a:pt x="0" y="180035"/>
                </a:lnTo>
                <a:lnTo>
                  <a:pt x="4044950" y="180035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58002" y="497458"/>
            <a:ext cx="3863975" cy="128270"/>
          </a:xfrm>
          <a:custGeom>
            <a:avLst/>
            <a:gdLst/>
            <a:ahLst/>
            <a:cxnLst/>
            <a:rect l="l" t="t" r="r" b="b"/>
            <a:pathLst>
              <a:path w="3863975" h="128270">
                <a:moveTo>
                  <a:pt x="3318510" y="2032"/>
                </a:moveTo>
                <a:lnTo>
                  <a:pt x="3316351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316351" y="27432"/>
                </a:lnTo>
                <a:lnTo>
                  <a:pt x="3318510" y="25400"/>
                </a:lnTo>
                <a:lnTo>
                  <a:pt x="3318510" y="2032"/>
                </a:lnTo>
                <a:close/>
              </a:path>
              <a:path w="3863975" h="128270">
                <a:moveTo>
                  <a:pt x="3863721" y="94234"/>
                </a:moveTo>
                <a:lnTo>
                  <a:pt x="3860927" y="91440"/>
                </a:lnTo>
                <a:lnTo>
                  <a:pt x="2132838" y="91440"/>
                </a:lnTo>
                <a:lnTo>
                  <a:pt x="2130171" y="94234"/>
                </a:lnTo>
                <a:lnTo>
                  <a:pt x="2130171" y="97536"/>
                </a:lnTo>
                <a:lnTo>
                  <a:pt x="2130171" y="125349"/>
                </a:lnTo>
                <a:lnTo>
                  <a:pt x="2132838" y="128016"/>
                </a:lnTo>
                <a:lnTo>
                  <a:pt x="3860927" y="128016"/>
                </a:lnTo>
                <a:lnTo>
                  <a:pt x="3863721" y="125349"/>
                </a:lnTo>
                <a:lnTo>
                  <a:pt x="386372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798177" y="0"/>
            <a:ext cx="106680" cy="622300"/>
          </a:xfrm>
          <a:custGeom>
            <a:avLst/>
            <a:gdLst/>
            <a:ahLst/>
            <a:cxnLst/>
            <a:rect l="l" t="t" r="r" b="b"/>
            <a:pathLst>
              <a:path w="106679" h="622300">
                <a:moveTo>
                  <a:pt x="29718" y="0"/>
                </a:moveTo>
                <a:lnTo>
                  <a:pt x="0" y="0"/>
                </a:lnTo>
                <a:lnTo>
                  <a:pt x="0" y="621792"/>
                </a:lnTo>
                <a:lnTo>
                  <a:pt x="29718" y="621792"/>
                </a:lnTo>
                <a:lnTo>
                  <a:pt x="29718" y="0"/>
                </a:lnTo>
                <a:close/>
              </a:path>
              <a:path w="106679" h="622300">
                <a:moveTo>
                  <a:pt x="106235" y="0"/>
                </a:moveTo>
                <a:lnTo>
                  <a:pt x="43815" y="0"/>
                </a:lnTo>
                <a:lnTo>
                  <a:pt x="43815" y="621792"/>
                </a:lnTo>
                <a:lnTo>
                  <a:pt x="106235" y="621792"/>
                </a:lnTo>
                <a:lnTo>
                  <a:pt x="106235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777603" y="0"/>
            <a:ext cx="10160" cy="622300"/>
          </a:xfrm>
          <a:custGeom>
            <a:avLst/>
            <a:gdLst/>
            <a:ahLst/>
            <a:cxnLst/>
            <a:rect l="l" t="t" r="r" b="b"/>
            <a:pathLst>
              <a:path w="10159" h="622300">
                <a:moveTo>
                  <a:pt x="9905" y="0"/>
                </a:moveTo>
                <a:lnTo>
                  <a:pt x="0" y="0"/>
                </a:lnTo>
                <a:lnTo>
                  <a:pt x="0" y="621791"/>
                </a:lnTo>
                <a:lnTo>
                  <a:pt x="9905" y="621791"/>
                </a:lnTo>
                <a:lnTo>
                  <a:pt x="9905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723373" y="0"/>
            <a:ext cx="29845" cy="622300"/>
          </a:xfrm>
          <a:custGeom>
            <a:avLst/>
            <a:gdLst/>
            <a:ahLst/>
            <a:cxnLst/>
            <a:rect l="l" t="t" r="r" b="b"/>
            <a:pathLst>
              <a:path w="29845" h="622300">
                <a:moveTo>
                  <a:pt x="29718" y="0"/>
                </a:moveTo>
                <a:lnTo>
                  <a:pt x="0" y="0"/>
                </a:lnTo>
                <a:lnTo>
                  <a:pt x="0" y="621791"/>
                </a:lnTo>
                <a:lnTo>
                  <a:pt x="29718" y="621791"/>
                </a:lnTo>
                <a:lnTo>
                  <a:pt x="2971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658604" y="381"/>
            <a:ext cx="59690" cy="585470"/>
          </a:xfrm>
          <a:custGeom>
            <a:avLst/>
            <a:gdLst/>
            <a:ahLst/>
            <a:cxnLst/>
            <a:rect l="l" t="t" r="r" b="b"/>
            <a:pathLst>
              <a:path w="59690" h="585470">
                <a:moveTo>
                  <a:pt x="59435" y="0"/>
                </a:moveTo>
                <a:lnTo>
                  <a:pt x="0" y="0"/>
                </a:lnTo>
                <a:lnTo>
                  <a:pt x="0" y="585216"/>
                </a:lnTo>
                <a:lnTo>
                  <a:pt x="59435" y="585216"/>
                </a:lnTo>
                <a:lnTo>
                  <a:pt x="5943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612883" y="381"/>
            <a:ext cx="10160" cy="585470"/>
          </a:xfrm>
          <a:custGeom>
            <a:avLst/>
            <a:gdLst/>
            <a:ahLst/>
            <a:cxnLst/>
            <a:rect l="l" t="t" r="r" b="b"/>
            <a:pathLst>
              <a:path w="10159" h="585470">
                <a:moveTo>
                  <a:pt x="9905" y="0"/>
                </a:moveTo>
                <a:lnTo>
                  <a:pt x="0" y="0"/>
                </a:lnTo>
                <a:lnTo>
                  <a:pt x="0" y="585216"/>
                </a:lnTo>
                <a:lnTo>
                  <a:pt x="9905" y="585216"/>
                </a:lnTo>
                <a:lnTo>
                  <a:pt x="990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660857"/>
            <a:ext cx="8529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076" y="1470405"/>
            <a:ext cx="8673846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quest_for_proposal" TargetMode="External"/><Relationship Id="rId2" Type="http://schemas.openxmlformats.org/officeDocument/2006/relationships/hyperlink" Target="http://forum.onestoptesting.com/forum_posts.asp?TID=27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Kickoff_meeting" TargetMode="External"/><Relationship Id="rId5" Type="http://schemas.openxmlformats.org/officeDocument/2006/relationships/hyperlink" Target="http://en.wikipedia.org/wiki/Contract_management" TargetMode="External"/><Relationship Id="rId4" Type="http://schemas.openxmlformats.org/officeDocument/2006/relationships/hyperlink" Target="http://en.wikipedia.org/wiki/Statement_of_work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347" y="2345562"/>
            <a:ext cx="4506595" cy="1078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ts val="3850"/>
              </a:lnSpc>
              <a:spcBef>
                <a:spcPts val="715"/>
              </a:spcBef>
            </a:pPr>
            <a:r>
              <a:rPr sz="3700" spc="-10" dirty="0">
                <a:solidFill>
                  <a:srgbClr val="FFFFFF"/>
                </a:solidFill>
                <a:latin typeface="Georgia"/>
                <a:cs typeface="Georgia"/>
              </a:rPr>
              <a:t>Software Engineering </a:t>
            </a:r>
            <a:r>
              <a:rPr sz="3700" spc="-8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37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Georgia"/>
                <a:cs typeface="Georgia"/>
              </a:rPr>
              <a:t>#</a:t>
            </a:r>
            <a:r>
              <a:rPr sz="37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3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812037"/>
            <a:ext cx="8375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Why are </a:t>
            </a:r>
            <a:r>
              <a:rPr spc="-20" dirty="0"/>
              <a:t>Requirements</a:t>
            </a:r>
            <a:r>
              <a:rPr spc="20" dirty="0"/>
              <a:t> </a:t>
            </a:r>
            <a:r>
              <a:rPr spc="-5" dirty="0"/>
              <a:t>so</a:t>
            </a:r>
            <a:r>
              <a:rPr spc="-10" dirty="0"/>
              <a:t> 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1076" y="27813"/>
            <a:ext cx="22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209" y="1752663"/>
            <a:ext cx="6731697" cy="4706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237"/>
            <a:ext cx="3138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733598"/>
            <a:ext cx="8644890" cy="3002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Characteristics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&amp; Issues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Conflict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interest:</a:t>
            </a:r>
            <a:r>
              <a:rPr sz="2600" spc="-5" dirty="0">
                <a:latin typeface="Georgia"/>
                <a:cs typeface="Georgia"/>
              </a:rPr>
              <a:t> developer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vs.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customer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Potential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tug-of-war:</a:t>
            </a:r>
            <a:endParaRPr sz="2600">
              <a:latin typeface="Georgia"/>
              <a:cs typeface="Georgia"/>
            </a:endParaRPr>
          </a:p>
          <a:p>
            <a:pPr marL="826769" marR="5080" indent="-219710">
              <a:lnSpc>
                <a:spcPct val="100000"/>
              </a:lnSpc>
              <a:spcBef>
                <a:spcPts val="305"/>
              </a:spcBef>
            </a:pPr>
            <a:r>
              <a:rPr sz="2400" spc="-450" dirty="0">
                <a:solidFill>
                  <a:srgbClr val="525389"/>
                </a:solidFill>
                <a:latin typeface="Microsoft Sans Serif"/>
                <a:cs typeface="Microsoft Sans Serif"/>
              </a:rPr>
              <a:t>🞄</a:t>
            </a:r>
            <a:r>
              <a:rPr sz="2400" spc="-445" dirty="0">
                <a:solidFill>
                  <a:srgbClr val="52538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Georgia"/>
                <a:cs typeface="Georgia"/>
              </a:rPr>
              <a:t>Disagreement on Features </a:t>
            </a:r>
            <a:r>
              <a:rPr sz="2400" dirty="0">
                <a:latin typeface="Georgia"/>
                <a:cs typeface="Georgia"/>
              </a:rPr>
              <a:t>&amp; </a:t>
            </a:r>
            <a:r>
              <a:rPr sz="2400" spc="-5" dirty="0">
                <a:latin typeface="Georgia"/>
                <a:cs typeface="Georgia"/>
              </a:rPr>
              <a:t>Estimates especially </a:t>
            </a:r>
            <a:r>
              <a:rPr sz="2400" dirty="0">
                <a:latin typeface="Georgia"/>
                <a:cs typeface="Georgia"/>
              </a:rPr>
              <a:t>in fixed-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price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contracts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5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Frequent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requirements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changes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Achieving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sign-off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40637"/>
            <a:ext cx="4326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Requirement</a:t>
            </a:r>
            <a:r>
              <a:rPr spc="-155" dirty="0"/>
              <a:t> </a:t>
            </a:r>
            <a:r>
              <a:rPr spc="-10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2200783"/>
            <a:ext cx="8412480" cy="409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277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Functional</a:t>
            </a:r>
            <a:r>
              <a:rPr sz="2400" b="1" spc="-2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(behavioral)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390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Features</a:t>
            </a:r>
            <a:r>
              <a:rPr sz="2200" spc="-5" dirty="0">
                <a:latin typeface="Georgia"/>
                <a:cs typeface="Georgia"/>
              </a:rPr>
              <a:t> and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capabilities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ts val="263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Non-functional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(a.k.a.</a:t>
            </a:r>
            <a:r>
              <a:rPr sz="2400" b="1" spc="-1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“technical”) (everything</a:t>
            </a:r>
            <a:r>
              <a:rPr sz="2400" b="1" spc="3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else)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415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Usability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5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latin typeface="Georgia"/>
                <a:cs typeface="Georgia"/>
              </a:rPr>
              <a:t>Human</a:t>
            </a:r>
            <a:r>
              <a:rPr sz="2200" spc="-10" dirty="0">
                <a:latin typeface="Georgia"/>
                <a:cs typeface="Georgia"/>
              </a:rPr>
              <a:t> factors,</a:t>
            </a:r>
            <a:r>
              <a:rPr sz="2200" spc="-5" dirty="0">
                <a:latin typeface="Georgia"/>
                <a:cs typeface="Georgia"/>
              </a:rPr>
              <a:t> help, </a:t>
            </a:r>
            <a:r>
              <a:rPr sz="2200" spc="-10" dirty="0">
                <a:latin typeface="Georgia"/>
                <a:cs typeface="Georgia"/>
              </a:rPr>
              <a:t>documentation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5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latin typeface="Georgia"/>
                <a:cs typeface="Georgia"/>
              </a:rPr>
              <a:t>Reliability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0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Failure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rates, recoverability,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availability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0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latin typeface="Georgia"/>
                <a:cs typeface="Georgia"/>
              </a:rPr>
              <a:t>Performance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0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latin typeface="Georgia"/>
                <a:cs typeface="Georgia"/>
              </a:rPr>
              <a:t>Response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times,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throughput,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resource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usage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5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latin typeface="Georgia"/>
                <a:cs typeface="Georgia"/>
              </a:rPr>
              <a:t>Supportability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5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latin typeface="Georgia"/>
                <a:cs typeface="Georgia"/>
              </a:rPr>
              <a:t>Maintainability,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portability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410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Operations: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systems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management,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installation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525"/>
              </a:lnSpc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Interface: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integration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with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other</a:t>
            </a:r>
            <a:r>
              <a:rPr sz="2200" spc="-10" dirty="0">
                <a:latin typeface="Georgia"/>
                <a:cs typeface="Georgia"/>
              </a:rPr>
              <a:t> systems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16837"/>
            <a:ext cx="3138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2230847"/>
            <a:ext cx="7658734" cy="35953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Backward-looking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vs. Forward-looking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Backward: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address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issues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with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previous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version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Forward: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Anticipating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future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needs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of </a:t>
            </a:r>
            <a:r>
              <a:rPr sz="2600" dirty="0">
                <a:latin typeface="Georgia"/>
                <a:cs typeface="Georgia"/>
              </a:rPr>
              <a:t>customers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Must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prioritized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Must-have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Should-have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Could-have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(Nice-to-have: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NTH)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Must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approved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964437"/>
            <a:ext cx="3960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&amp;</a:t>
            </a:r>
            <a:r>
              <a:rPr spc="-20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2237359"/>
            <a:ext cx="8020050" cy="423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“How”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Phases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a.k.a.</a:t>
            </a:r>
            <a:r>
              <a:rPr sz="2400" spc="-5" dirty="0">
                <a:latin typeface="Georgia"/>
                <a:cs typeface="Georgia"/>
              </a:rPr>
              <a:t> Top-level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design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detailed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design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Inputs: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Requirements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Document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Outputs: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latin typeface="Georgia"/>
                <a:cs typeface="Georgia"/>
              </a:rPr>
              <a:t>Functional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Specification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(Abstract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level</a:t>
            </a:r>
            <a:r>
              <a:rPr sz="2200" spc="-10" dirty="0">
                <a:latin typeface="Georgia"/>
                <a:cs typeface="Georgia"/>
              </a:rPr>
              <a:t> design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specification)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E-R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Diagrams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Data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Flow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Diagrams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Detailed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Design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Document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Object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Diagrams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Data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Model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latin typeface="Georgia"/>
                <a:cs typeface="Georgia"/>
              </a:rPr>
              <a:t>Updated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Plan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(improved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estimates;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new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baseline)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Approval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Sign-off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64437"/>
            <a:ext cx="302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887982"/>
            <a:ext cx="6621780" cy="4206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3115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The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“Do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It”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phase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Coding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&amp;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Unit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testing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Often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overlaps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Design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&amp;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Integration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phases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To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shorten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overall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schedule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Other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concurrent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activities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Design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completion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Integration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begins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5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Unit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individual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components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Test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bed setup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(environment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tools)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5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Project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plans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updated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Scope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Risk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Management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conducted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3116960"/>
            <a:ext cx="2705100" cy="27694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116837"/>
            <a:ext cx="302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468" y="2496022"/>
            <a:ext cx="6676390" cy="22320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Characteristics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&amp; Issues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Pressure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increases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Last-minute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changes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Team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coordination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(esp.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-5" dirty="0">
                <a:latin typeface="Georgia"/>
                <a:cs typeface="Georgia"/>
              </a:rPr>
              <a:t> large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projects)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Communication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overhead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990600"/>
            <a:ext cx="3208348" cy="20871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237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Integration</a:t>
            </a:r>
            <a:r>
              <a:rPr spc="-30" dirty="0"/>
              <a:t> </a:t>
            </a:r>
            <a:r>
              <a:rPr spc="-5" dirty="0"/>
              <a:t>&amp;</a:t>
            </a:r>
            <a:r>
              <a:rPr spc="-95" dirty="0"/>
              <a:t> </a:t>
            </a:r>
            <a:r>
              <a:rPr spc="-13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2233701"/>
            <a:ext cx="6684009" cy="32797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Evolves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from </a:t>
            </a:r>
            <a:r>
              <a:rPr sz="2800" spc="-5" dirty="0">
                <a:latin typeface="Georgia"/>
                <a:cs typeface="Georgia"/>
              </a:rPr>
              <a:t>Development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Often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done as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2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parallel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phases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Partial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integration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&amp;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initial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test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Starts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with integration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modules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Progressively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add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more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components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Integration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primarily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programmer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task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Test </a:t>
            </a:r>
            <a:r>
              <a:rPr sz="2800" spc="-10" dirty="0">
                <a:latin typeface="Georgia"/>
                <a:cs typeface="Georgia"/>
              </a:rPr>
              <a:t>primarily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 QA team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task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2909282"/>
            <a:ext cx="2181225" cy="18379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4437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Integration</a:t>
            </a:r>
            <a:r>
              <a:rPr spc="-30" dirty="0"/>
              <a:t> </a:t>
            </a:r>
            <a:r>
              <a:rPr spc="-5" dirty="0"/>
              <a:t>&amp;</a:t>
            </a:r>
            <a:r>
              <a:rPr spc="-95" dirty="0"/>
              <a:t> </a:t>
            </a:r>
            <a:r>
              <a:rPr spc="-13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2232787"/>
            <a:ext cx="7468234" cy="408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Integration:</a:t>
            </a:r>
            <a:endParaRPr sz="2600">
              <a:latin typeface="Georgia"/>
              <a:cs typeface="Georgia"/>
            </a:endParaRPr>
          </a:p>
          <a:p>
            <a:pPr marL="561340" marR="5080" indent="-247015">
              <a:lnSpc>
                <a:spcPts val="2590"/>
              </a:lnSpc>
              <a:spcBef>
                <a:spcPts val="345"/>
              </a:spcBef>
              <a:tabLst>
                <a:tab pos="561340" algn="l"/>
                <a:tab pos="3400425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Top-down: Core functionality first, empty shells for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incomplete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routines	</a:t>
            </a:r>
            <a:r>
              <a:rPr sz="2400" spc="-10" dirty="0">
                <a:latin typeface="Georgia"/>
                <a:cs typeface="Georgia"/>
              </a:rPr>
              <a:t>(stubs)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85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Bottom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up: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gradually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bind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low-level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modules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870"/>
              </a:lnSpc>
              <a:spcBef>
                <a:spcPts val="15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Prefer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top-down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generally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Tests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Integration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Black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White-box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5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Load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Stress testing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5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Alpha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Beta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Acceptance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583" y="4267504"/>
            <a:ext cx="2518533" cy="25904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237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Integration</a:t>
            </a:r>
            <a:r>
              <a:rPr spc="-30" dirty="0"/>
              <a:t> </a:t>
            </a:r>
            <a:r>
              <a:rPr spc="-5" dirty="0"/>
              <a:t>&amp;</a:t>
            </a:r>
            <a:r>
              <a:rPr spc="-95" dirty="0"/>
              <a:t> </a:t>
            </a:r>
            <a:r>
              <a:rPr spc="-13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1815408"/>
            <a:ext cx="4976495" cy="2769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Characteristics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&amp;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Issues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dirty="0">
                <a:latin typeface="Georgia"/>
                <a:cs typeface="Georgia"/>
              </a:rPr>
              <a:t>Increased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pressure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Overtime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Customer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conflicts over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features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Frustration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over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last-minute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failures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dirty="0">
                <a:latin typeface="Georgia"/>
                <a:cs typeface="Georgia"/>
              </a:rPr>
              <a:t>Budget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overruns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Motivation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problems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(such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as </a:t>
            </a:r>
            <a:r>
              <a:rPr sz="2000" spc="-5" dirty="0">
                <a:latin typeface="Georgia"/>
                <a:cs typeface="Georgia"/>
              </a:rPr>
              <a:t>burnout)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dirty="0">
                <a:latin typeface="Georgia"/>
                <a:cs typeface="Georgia"/>
              </a:rPr>
              <a:t>Difficulty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customer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4876800"/>
            <a:ext cx="2238375" cy="1724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4343463"/>
            <a:ext cx="3429000" cy="22509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7400" y="1386586"/>
            <a:ext cx="3371850" cy="26996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9906000" cy="6458585"/>
          </a:xfrm>
          <a:custGeom>
            <a:avLst/>
            <a:gdLst/>
            <a:ahLst/>
            <a:cxnLst/>
            <a:rect l="l" t="t" r="r" b="b"/>
            <a:pathLst>
              <a:path w="9906000" h="6458584">
                <a:moveTo>
                  <a:pt x="0" y="6458330"/>
                </a:moveTo>
                <a:lnTo>
                  <a:pt x="9906000" y="6458330"/>
                </a:lnTo>
                <a:lnTo>
                  <a:pt x="9906000" y="0"/>
                </a:lnTo>
                <a:lnTo>
                  <a:pt x="0" y="0"/>
                </a:lnTo>
                <a:lnTo>
                  <a:pt x="0" y="6458330"/>
                </a:lnTo>
                <a:close/>
              </a:path>
            </a:pathLst>
          </a:custGeom>
          <a:solidFill>
            <a:srgbClr val="3033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9668"/>
            <a:ext cx="5861050" cy="52069"/>
          </a:xfrm>
          <a:custGeom>
            <a:avLst/>
            <a:gdLst/>
            <a:ahLst/>
            <a:cxnLst/>
            <a:rect l="l" t="t" r="r" b="b"/>
            <a:pathLst>
              <a:path w="5861050" h="52070">
                <a:moveTo>
                  <a:pt x="0" y="51561"/>
                </a:moveTo>
                <a:lnTo>
                  <a:pt x="5861049" y="51561"/>
                </a:lnTo>
                <a:lnTo>
                  <a:pt x="586104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906000" cy="628015"/>
            <a:chOff x="0" y="0"/>
            <a:chExt cx="9906000" cy="62801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906000" cy="311150"/>
            </a:xfrm>
            <a:custGeom>
              <a:avLst/>
              <a:gdLst/>
              <a:ahLst/>
              <a:cxnLst/>
              <a:rect l="l" t="t" r="r" b="b"/>
              <a:pathLst>
                <a:path w="9906000" h="311150">
                  <a:moveTo>
                    <a:pt x="9906000" y="0"/>
                  </a:moveTo>
                  <a:lnTo>
                    <a:pt x="0" y="0"/>
                  </a:lnTo>
                  <a:lnTo>
                    <a:pt x="0" y="310667"/>
                  </a:lnTo>
                  <a:lnTo>
                    <a:pt x="9906000" y="310667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8228"/>
              <a:ext cx="9906000" cy="143510"/>
            </a:xfrm>
            <a:custGeom>
              <a:avLst/>
              <a:gdLst/>
              <a:ahLst/>
              <a:cxnLst/>
              <a:rect l="l" t="t" r="r" b="b"/>
              <a:pathLst>
                <a:path w="9906000" h="143509">
                  <a:moveTo>
                    <a:pt x="9906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861050" y="91440"/>
                  </a:lnTo>
                  <a:lnTo>
                    <a:pt x="5861050" y="143129"/>
                  </a:lnTo>
                  <a:lnTo>
                    <a:pt x="9906000" y="143129"/>
                  </a:lnTo>
                  <a:lnTo>
                    <a:pt x="9906000" y="91440"/>
                  </a:lnTo>
                  <a:lnTo>
                    <a:pt x="9906000" y="52044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1050" y="440105"/>
              <a:ext cx="4044950" cy="180340"/>
            </a:xfrm>
            <a:custGeom>
              <a:avLst/>
              <a:gdLst/>
              <a:ahLst/>
              <a:cxnLst/>
              <a:rect l="l" t="t" r="r" b="b"/>
              <a:pathLst>
                <a:path w="4044950" h="180340">
                  <a:moveTo>
                    <a:pt x="4044950" y="0"/>
                  </a:moveTo>
                  <a:lnTo>
                    <a:pt x="0" y="0"/>
                  </a:lnTo>
                  <a:lnTo>
                    <a:pt x="0" y="180035"/>
                  </a:lnTo>
                  <a:lnTo>
                    <a:pt x="4044950" y="180035"/>
                  </a:lnTo>
                  <a:lnTo>
                    <a:pt x="404495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8002" y="497458"/>
              <a:ext cx="3863975" cy="128270"/>
            </a:xfrm>
            <a:custGeom>
              <a:avLst/>
              <a:gdLst/>
              <a:ahLst/>
              <a:cxnLst/>
              <a:rect l="l" t="t" r="r" b="b"/>
              <a:pathLst>
                <a:path w="3863975" h="128270">
                  <a:moveTo>
                    <a:pt x="3318510" y="2032"/>
                  </a:moveTo>
                  <a:lnTo>
                    <a:pt x="3316351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316351" y="27432"/>
                  </a:lnTo>
                  <a:lnTo>
                    <a:pt x="3318510" y="25400"/>
                  </a:lnTo>
                  <a:lnTo>
                    <a:pt x="3318510" y="2032"/>
                  </a:lnTo>
                  <a:close/>
                </a:path>
                <a:path w="3863975" h="128270">
                  <a:moveTo>
                    <a:pt x="3863721" y="94234"/>
                  </a:moveTo>
                  <a:lnTo>
                    <a:pt x="3860927" y="91440"/>
                  </a:lnTo>
                  <a:lnTo>
                    <a:pt x="2132838" y="91440"/>
                  </a:lnTo>
                  <a:lnTo>
                    <a:pt x="2130171" y="94234"/>
                  </a:lnTo>
                  <a:lnTo>
                    <a:pt x="2130171" y="97536"/>
                  </a:lnTo>
                  <a:lnTo>
                    <a:pt x="2130171" y="125349"/>
                  </a:lnTo>
                  <a:lnTo>
                    <a:pt x="2132838" y="128016"/>
                  </a:lnTo>
                  <a:lnTo>
                    <a:pt x="3860927" y="128016"/>
                  </a:lnTo>
                  <a:lnTo>
                    <a:pt x="3863721" y="125349"/>
                  </a:lnTo>
                  <a:lnTo>
                    <a:pt x="3863721" y="94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98177" y="0"/>
              <a:ext cx="106680" cy="622300"/>
            </a:xfrm>
            <a:custGeom>
              <a:avLst/>
              <a:gdLst/>
              <a:ahLst/>
              <a:cxnLst/>
              <a:rect l="l" t="t" r="r" b="b"/>
              <a:pathLst>
                <a:path w="106679" h="622300">
                  <a:moveTo>
                    <a:pt x="29718" y="0"/>
                  </a:moveTo>
                  <a:lnTo>
                    <a:pt x="0" y="0"/>
                  </a:lnTo>
                  <a:lnTo>
                    <a:pt x="0" y="621792"/>
                  </a:lnTo>
                  <a:lnTo>
                    <a:pt x="29718" y="621792"/>
                  </a:lnTo>
                  <a:lnTo>
                    <a:pt x="29718" y="0"/>
                  </a:lnTo>
                  <a:close/>
                </a:path>
                <a:path w="106679" h="622300">
                  <a:moveTo>
                    <a:pt x="106235" y="0"/>
                  </a:moveTo>
                  <a:lnTo>
                    <a:pt x="43815" y="0"/>
                  </a:lnTo>
                  <a:lnTo>
                    <a:pt x="43815" y="621792"/>
                  </a:lnTo>
                  <a:lnTo>
                    <a:pt x="106235" y="621792"/>
                  </a:lnTo>
                  <a:lnTo>
                    <a:pt x="106235" y="0"/>
                  </a:lnTo>
                  <a:close/>
                </a:path>
              </a:pathLst>
            </a:custGeom>
            <a:solidFill>
              <a:srgbClr val="FFFFFF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77603" y="0"/>
              <a:ext cx="10160" cy="622300"/>
            </a:xfrm>
            <a:custGeom>
              <a:avLst/>
              <a:gdLst/>
              <a:ahLst/>
              <a:cxnLst/>
              <a:rect l="l" t="t" r="r" b="b"/>
              <a:pathLst>
                <a:path w="10159" h="622300">
                  <a:moveTo>
                    <a:pt x="9905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9905" y="621791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23373" y="0"/>
              <a:ext cx="29845" cy="622300"/>
            </a:xfrm>
            <a:custGeom>
              <a:avLst/>
              <a:gdLst/>
              <a:ahLst/>
              <a:cxnLst/>
              <a:rect l="l" t="t" r="r" b="b"/>
              <a:pathLst>
                <a:path w="29845" h="622300">
                  <a:moveTo>
                    <a:pt x="29718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9718" y="621791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58604" y="381"/>
              <a:ext cx="59690" cy="585470"/>
            </a:xfrm>
            <a:custGeom>
              <a:avLst/>
              <a:gdLst/>
              <a:ahLst/>
              <a:cxnLst/>
              <a:rect l="l" t="t" r="r" b="b"/>
              <a:pathLst>
                <a:path w="59690" h="585470">
                  <a:moveTo>
                    <a:pt x="59435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9435" y="585216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12883" y="381"/>
              <a:ext cx="10160" cy="585470"/>
            </a:xfrm>
            <a:custGeom>
              <a:avLst/>
              <a:gdLst/>
              <a:ahLst/>
              <a:cxnLst/>
              <a:rect l="l" t="t" r="r" b="b"/>
              <a:pathLst>
                <a:path w="10159" h="585470">
                  <a:moveTo>
                    <a:pt x="9905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9905" y="585216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9740" y="1040637"/>
            <a:ext cx="852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Software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Development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Fundamentals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6468" y="2232787"/>
            <a:ext cx="6259195" cy="3783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indent="-256540">
              <a:lnSpc>
                <a:spcPts val="3115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56540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SDLC</a:t>
            </a:r>
            <a:r>
              <a:rPr sz="26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(Software Development</a:t>
            </a:r>
            <a:r>
              <a:rPr sz="26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Life</a:t>
            </a:r>
            <a:r>
              <a:rPr sz="2600" spc="-5" dirty="0">
                <a:solidFill>
                  <a:srgbClr val="FFFFFF"/>
                </a:solidFill>
                <a:latin typeface="Georgia"/>
                <a:cs typeface="Georgia"/>
              </a:rPr>
              <a:t> Cycle)</a:t>
            </a:r>
            <a:endParaRPr sz="2600">
              <a:latin typeface="Georgia"/>
              <a:cs typeface="Georgia"/>
            </a:endParaRPr>
          </a:p>
          <a:p>
            <a:pPr marL="255904" indent="-256540">
              <a:lnSpc>
                <a:spcPts val="3115"/>
              </a:lnSpc>
              <a:buClr>
                <a:srgbClr val="9F4DA2"/>
              </a:buClr>
              <a:buChar char="•"/>
              <a:tabLst>
                <a:tab pos="256540" algn="l"/>
              </a:tabLst>
            </a:pPr>
            <a:r>
              <a:rPr sz="2600" spc="-5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r>
              <a:rPr sz="26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Development</a:t>
            </a:r>
            <a:r>
              <a:rPr sz="26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Phases</a:t>
            </a:r>
            <a:endParaRPr sz="2600">
              <a:latin typeface="Georgia"/>
              <a:cs typeface="Georgia"/>
            </a:endParaRPr>
          </a:p>
          <a:p>
            <a:pPr marL="301625">
              <a:lnSpc>
                <a:spcPct val="100000"/>
              </a:lnSpc>
              <a:spcBef>
                <a:spcPts val="15"/>
              </a:spcBef>
              <a:tabLst>
                <a:tab pos="5486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Concept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Elaboration</a:t>
            </a:r>
            <a:endParaRPr sz="2400">
              <a:latin typeface="Georgia"/>
              <a:cs typeface="Georgia"/>
            </a:endParaRPr>
          </a:p>
          <a:p>
            <a:pPr marL="301625">
              <a:lnSpc>
                <a:spcPct val="100000"/>
              </a:lnSpc>
              <a:spcBef>
                <a:spcPts val="15"/>
              </a:spcBef>
              <a:tabLst>
                <a:tab pos="5486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Requirements</a:t>
            </a:r>
            <a:endParaRPr sz="2400">
              <a:latin typeface="Georgia"/>
              <a:cs typeface="Georgia"/>
            </a:endParaRPr>
          </a:p>
          <a:p>
            <a:pPr marL="301625">
              <a:lnSpc>
                <a:spcPct val="100000"/>
              </a:lnSpc>
              <a:spcBef>
                <a:spcPts val="15"/>
              </a:spcBef>
              <a:tabLst>
                <a:tab pos="5486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2400">
              <a:latin typeface="Georgia"/>
              <a:cs typeface="Georgia"/>
            </a:endParaRPr>
          </a:p>
          <a:p>
            <a:pPr marL="301625">
              <a:lnSpc>
                <a:spcPct val="100000"/>
              </a:lnSpc>
              <a:spcBef>
                <a:spcPts val="10"/>
              </a:spcBef>
              <a:tabLst>
                <a:tab pos="5486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Development</a:t>
            </a:r>
            <a:endParaRPr sz="2400">
              <a:latin typeface="Georgia"/>
              <a:cs typeface="Georgia"/>
            </a:endParaRPr>
          </a:p>
          <a:p>
            <a:pPr marL="301625">
              <a:lnSpc>
                <a:spcPct val="100000"/>
              </a:lnSpc>
              <a:spcBef>
                <a:spcPts val="15"/>
              </a:spcBef>
              <a:tabLst>
                <a:tab pos="5486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Integration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&amp;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 marL="301625">
              <a:lnSpc>
                <a:spcPct val="100000"/>
              </a:lnSpc>
              <a:spcBef>
                <a:spcPts val="10"/>
              </a:spcBef>
              <a:tabLst>
                <a:tab pos="5486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Deployment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&amp;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Maintenance</a:t>
            </a:r>
            <a:endParaRPr sz="2400">
              <a:latin typeface="Georgia"/>
              <a:cs typeface="Georgia"/>
            </a:endParaRPr>
          </a:p>
          <a:p>
            <a:pPr marL="301625">
              <a:lnSpc>
                <a:spcPts val="2870"/>
              </a:lnSpc>
              <a:spcBef>
                <a:spcPts val="15"/>
              </a:spcBef>
              <a:tabLst>
                <a:tab pos="5486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Tracking</a:t>
            </a:r>
            <a:endParaRPr sz="2400">
              <a:latin typeface="Georgia"/>
              <a:cs typeface="Georgia"/>
            </a:endParaRPr>
          </a:p>
          <a:p>
            <a:pPr>
              <a:lnSpc>
                <a:spcPts val="3110"/>
              </a:lnSpc>
            </a:pPr>
            <a:r>
              <a:rPr sz="2600" dirty="0">
                <a:solidFill>
                  <a:srgbClr val="9F4DA2"/>
                </a:solidFill>
                <a:latin typeface="Georgia"/>
                <a:cs typeface="Georgia"/>
              </a:rPr>
              <a:t>•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12037"/>
            <a:ext cx="6285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Deployment</a:t>
            </a:r>
            <a:r>
              <a:rPr dirty="0"/>
              <a:t> </a:t>
            </a:r>
            <a:r>
              <a:rPr spc="-5" dirty="0"/>
              <a:t>&amp;</a:t>
            </a:r>
            <a:r>
              <a:rPr spc="-10" dirty="0"/>
              <a:t> 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1966418"/>
            <a:ext cx="8383270" cy="42405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Installation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depends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system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type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Maintenance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9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Fix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defects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Add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new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features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Improve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performance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Configuration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control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very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important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here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Documents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 be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maintained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also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Sometimes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single</a:t>
            </a:r>
            <a:r>
              <a:rPr sz="2600" spc="-5" dirty="0">
                <a:latin typeface="Georgia"/>
                <a:cs typeface="Georgia"/>
              </a:rPr>
              <a:t> team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maintains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multiple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products</a:t>
            </a:r>
            <a:endParaRPr sz="26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Deployment typically </a:t>
            </a:r>
            <a:r>
              <a:rPr sz="2600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your project plan, </a:t>
            </a:r>
            <a:r>
              <a:rPr sz="2600" dirty="0">
                <a:latin typeface="Georgia"/>
                <a:cs typeface="Georgia"/>
              </a:rPr>
              <a:t>maintenance </a:t>
            </a:r>
            <a:r>
              <a:rPr sz="2600" spc="-6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not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1828800"/>
            <a:ext cx="2581275" cy="23868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44093"/>
            <a:ext cx="5662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Deployment</a:t>
            </a:r>
            <a:r>
              <a:rPr sz="3600" spc="-50" dirty="0"/>
              <a:t> </a:t>
            </a:r>
            <a:r>
              <a:rPr sz="3600" dirty="0"/>
              <a:t>&amp;</a:t>
            </a:r>
            <a:r>
              <a:rPr sz="3600" spc="-30" dirty="0"/>
              <a:t> </a:t>
            </a:r>
            <a:r>
              <a:rPr sz="3600" spc="-5" dirty="0"/>
              <a:t>Maintenance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668" y="1657398"/>
            <a:ext cx="4660900" cy="3101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Characteristics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&amp; Issues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Lack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enthusiasm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Pressure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quick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fixes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Insufficient</a:t>
            </a:r>
            <a:r>
              <a:rPr sz="2600" spc="-9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budget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Too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many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patches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Personnel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turnover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Regression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testing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critical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4724400"/>
            <a:ext cx="1704975" cy="18954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3964432"/>
            <a:ext cx="2590800" cy="25792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1295400"/>
            <a:ext cx="3333750" cy="26226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35837"/>
            <a:ext cx="1911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5" dirty="0"/>
              <a:t>T</a:t>
            </a:r>
            <a:r>
              <a:rPr spc="-5" dirty="0"/>
              <a:t>racking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1733598"/>
            <a:ext cx="5415915" cy="3101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Management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Level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Tasks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Lists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Status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meetings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Reports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Milestones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Reviews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Budget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Reports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Management by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Walking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Around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630349"/>
            <a:ext cx="2009775" cy="1074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2590800"/>
            <a:ext cx="1764919" cy="15144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534" y="4245609"/>
            <a:ext cx="1433014" cy="23243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904" y="867917"/>
            <a:ext cx="3916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Umbrella</a:t>
            </a:r>
            <a:r>
              <a:rPr sz="3600" spc="-265" dirty="0"/>
              <a:t> </a:t>
            </a:r>
            <a:r>
              <a:rPr sz="3600" dirty="0"/>
              <a:t>Activities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9468" y="1967328"/>
            <a:ext cx="5497830" cy="28530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Software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project tracking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control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Formal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technical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reviews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(FTR)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Software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quality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assurance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(SQA)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Software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configuration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management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Document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preparation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production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Reusability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management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Risk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management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59333"/>
            <a:ext cx="3319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Rule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120" dirty="0"/>
              <a:t> </a:t>
            </a:r>
            <a:r>
              <a:rPr spc="-5" dirty="0"/>
              <a:t>Thumb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01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375285" algn="l"/>
                <a:tab pos="1343025" algn="l"/>
                <a:tab pos="1722120" algn="l"/>
                <a:tab pos="1863725" algn="l"/>
                <a:tab pos="2488565" algn="l"/>
                <a:tab pos="2531745" algn="l"/>
                <a:tab pos="2856230" algn="l"/>
                <a:tab pos="4154804" algn="l"/>
                <a:tab pos="4281170" algn="l"/>
                <a:tab pos="4591050" algn="l"/>
                <a:tab pos="5361305" algn="l"/>
                <a:tab pos="6240145" algn="l"/>
                <a:tab pos="6353810" algn="l"/>
                <a:tab pos="6978650" algn="l"/>
                <a:tab pos="7087870" algn="l"/>
                <a:tab pos="7388859" algn="l"/>
                <a:tab pos="8131809" algn="l"/>
              </a:tabLst>
            </a:pPr>
            <a:r>
              <a:rPr spc="-5" dirty="0"/>
              <a:t>Most	</a:t>
            </a:r>
            <a:r>
              <a:rPr spc="-10" dirty="0"/>
              <a:t>software	projects		</a:t>
            </a:r>
            <a:r>
              <a:rPr spc="-5" dirty="0"/>
              <a:t>(something	</a:t>
            </a:r>
            <a:r>
              <a:rPr spc="-10" dirty="0"/>
              <a:t>like	80 </a:t>
            </a:r>
            <a:r>
              <a:rPr spc="-5" dirty="0"/>
              <a:t> percent)		</a:t>
            </a:r>
            <a:r>
              <a:rPr spc="-10" dirty="0"/>
              <a:t>are		</a:t>
            </a:r>
            <a:r>
              <a:rPr spc="-5" dirty="0"/>
              <a:t>delivered	</a:t>
            </a:r>
            <a:r>
              <a:rPr spc="-10" dirty="0"/>
              <a:t>late,</a:t>
            </a:r>
            <a:r>
              <a:rPr spc="65" dirty="0"/>
              <a:t> </a:t>
            </a:r>
            <a:r>
              <a:rPr spc="-10" dirty="0"/>
              <a:t>substantially		</a:t>
            </a:r>
            <a:r>
              <a:rPr spc="-5" dirty="0"/>
              <a:t>over </a:t>
            </a:r>
            <a:r>
              <a:rPr dirty="0"/>
              <a:t> </a:t>
            </a:r>
            <a:r>
              <a:rPr spc="-10" dirty="0"/>
              <a:t>budget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and</a:t>
            </a:r>
            <a:r>
              <a:rPr dirty="0"/>
              <a:t>	</a:t>
            </a:r>
            <a:r>
              <a:rPr spc="-5" dirty="0"/>
              <a:t>incomp</a:t>
            </a:r>
            <a:r>
              <a:rPr dirty="0"/>
              <a:t>l</a:t>
            </a:r>
            <a:r>
              <a:rPr spc="-10" dirty="0"/>
              <a:t>et</a:t>
            </a:r>
            <a:r>
              <a:rPr spc="-5" dirty="0"/>
              <a:t>e .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more</a:t>
            </a:r>
            <a:r>
              <a:rPr dirty="0"/>
              <a:t>		e</a:t>
            </a:r>
            <a:r>
              <a:rPr spc="-10" dirty="0"/>
              <a:t>ff</a:t>
            </a:r>
            <a:r>
              <a:rPr dirty="0"/>
              <a:t>o</a:t>
            </a:r>
            <a:r>
              <a:rPr spc="-5" dirty="0"/>
              <a:t>rt</a:t>
            </a:r>
            <a:r>
              <a:rPr dirty="0"/>
              <a:t>	</a:t>
            </a:r>
            <a:r>
              <a:rPr spc="-10" dirty="0"/>
              <a:t>yo</a:t>
            </a:r>
            <a:r>
              <a:rPr spc="-5" dirty="0"/>
              <a:t>u</a:t>
            </a:r>
            <a:r>
              <a:rPr dirty="0"/>
              <a:t>	</a:t>
            </a:r>
            <a:r>
              <a:rPr spc="-10" dirty="0"/>
              <a:t>put  </a:t>
            </a:r>
            <a:r>
              <a:rPr spc="-5" dirty="0"/>
              <a:t>into</a:t>
            </a:r>
            <a:r>
              <a:rPr spc="-10" dirty="0"/>
              <a:t> </a:t>
            </a:r>
            <a:r>
              <a:rPr spc="-5" dirty="0"/>
              <a:t>managing</a:t>
            </a:r>
            <a:r>
              <a:rPr spc="15" dirty="0"/>
              <a:t> </a:t>
            </a:r>
            <a:r>
              <a:rPr spc="-5" dirty="0"/>
              <a:t>your project, </a:t>
            </a:r>
            <a:r>
              <a:rPr spc="-10" dirty="0"/>
              <a:t>the </a:t>
            </a:r>
            <a:r>
              <a:rPr spc="-5" dirty="0"/>
              <a:t>more</a:t>
            </a:r>
            <a:r>
              <a:rPr spc="5" dirty="0"/>
              <a:t> </a:t>
            </a:r>
            <a:r>
              <a:rPr spc="-5" dirty="0"/>
              <a:t>you increase </a:t>
            </a:r>
            <a:r>
              <a:rPr dirty="0"/>
              <a:t> </a:t>
            </a:r>
            <a:r>
              <a:rPr spc="-5" dirty="0"/>
              <a:t>your</a:t>
            </a:r>
            <a:r>
              <a:rPr spc="-10" dirty="0"/>
              <a:t> chances</a:t>
            </a:r>
            <a:r>
              <a:rPr spc="5" dirty="0"/>
              <a:t> </a:t>
            </a:r>
            <a:r>
              <a:rPr spc="-5" dirty="0"/>
              <a:t>of success.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3581400"/>
            <a:ext cx="30289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237"/>
            <a:ext cx="252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891608"/>
            <a:ext cx="7526655" cy="2769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Georgia"/>
                <a:cs typeface="Georgia"/>
              </a:rPr>
              <a:t>Software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Engineering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by</a:t>
            </a:r>
            <a:r>
              <a:rPr sz="2000" dirty="0">
                <a:latin typeface="Georgia"/>
                <a:cs typeface="Georgia"/>
              </a:rPr>
              <a:t> Roger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Pressman</a:t>
            </a:r>
            <a:endParaRPr sz="20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Georgia"/>
                <a:cs typeface="Georgia"/>
              </a:rPr>
              <a:t>Software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Engineering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Ian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Sommerville</a:t>
            </a:r>
            <a:endParaRPr sz="20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Georgia"/>
                <a:cs typeface="Georgia"/>
              </a:rPr>
              <a:t>Accumulated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Notes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(Engr.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Ali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Javed,</a:t>
            </a:r>
            <a:r>
              <a:rPr sz="2000" spc="-5" dirty="0">
                <a:latin typeface="Georgia"/>
                <a:cs typeface="Georgia"/>
              </a:rPr>
              <a:t> UET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Taxila)</a:t>
            </a:r>
            <a:endParaRPr sz="20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http://forum.onestoptesting.com/forum_posts.asp?TID=2766</a:t>
            </a:r>
            <a:endParaRPr sz="20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http://en.wikipedia.org/wiki/Request_for_proposal</a:t>
            </a:r>
            <a:endParaRPr sz="20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4"/>
              </a:rPr>
              <a:t>http://en.wikipedia.org/wiki/Statement_of_work</a:t>
            </a:r>
            <a:endParaRPr sz="20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5"/>
              </a:rPr>
              <a:t>http://en.wikipedia.org/wiki/Contract_management</a:t>
            </a:r>
            <a:endParaRPr sz="2000">
              <a:latin typeface="Georgia"/>
              <a:cs typeface="Georgia"/>
            </a:endParaRPr>
          </a:p>
          <a:p>
            <a:pPr marL="530860" indent="-51879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530860" algn="l"/>
                <a:tab pos="531495" algn="l"/>
              </a:tabLst>
            </a:pPr>
            <a:r>
              <a:rPr sz="20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6"/>
              </a:rPr>
              <a:t>http://en.wikipedia.org/wiki/Kickoff_meeting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60857"/>
            <a:ext cx="695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any</a:t>
            </a:r>
            <a:r>
              <a:rPr dirty="0"/>
              <a:t> </a:t>
            </a:r>
            <a:r>
              <a:rPr spc="-5" dirty="0"/>
              <a:t>query </a:t>
            </a:r>
            <a:r>
              <a:rPr dirty="0"/>
              <a:t>Feel</a:t>
            </a:r>
            <a:r>
              <a:rPr spc="-10" dirty="0"/>
              <a:t> </a:t>
            </a:r>
            <a:r>
              <a:rPr spc="-5" dirty="0"/>
              <a:t>Free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385824"/>
            <a:ext cx="5105400" cy="4443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5837"/>
            <a:ext cx="7399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Software</a:t>
            </a:r>
            <a:r>
              <a:rPr dirty="0"/>
              <a:t> </a:t>
            </a:r>
            <a:r>
              <a:rPr spc="-10" dirty="0"/>
              <a:t>Development</a:t>
            </a:r>
            <a:r>
              <a:rPr spc="35" dirty="0"/>
              <a:t> </a:t>
            </a:r>
            <a:r>
              <a:rPr spc="-10"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775205"/>
            <a:ext cx="8943340" cy="440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25222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  <a:tab pos="1826895" algn="l"/>
                <a:tab pos="1936114" algn="l"/>
                <a:tab pos="2646680" algn="l"/>
                <a:tab pos="4128135" algn="l"/>
                <a:tab pos="4883150" algn="l"/>
                <a:tab pos="5624195" algn="l"/>
                <a:tab pos="6576695" algn="l"/>
              </a:tabLst>
            </a:pPr>
            <a:r>
              <a:rPr sz="2800" spc="-10" dirty="0">
                <a:latin typeface="Georgia"/>
                <a:cs typeface="Georgia"/>
              </a:rPr>
              <a:t>Software	</a:t>
            </a:r>
            <a:r>
              <a:rPr sz="2800" spc="-5" dirty="0">
                <a:latin typeface="Georgia"/>
                <a:cs typeface="Georgia"/>
              </a:rPr>
              <a:t>development,	just	like	most	other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activities,		has	a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beginning,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middle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-10" dirty="0">
                <a:latin typeface="Georgia"/>
                <a:cs typeface="Georgia"/>
              </a:rPr>
              <a:t> an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end.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  <a:tab pos="1038860" algn="l"/>
                <a:tab pos="1794510" algn="l"/>
                <a:tab pos="1948814" algn="l"/>
                <a:tab pos="2272665" algn="l"/>
                <a:tab pos="2475230" algn="l"/>
                <a:tab pos="3017520" algn="l"/>
                <a:tab pos="3403600" algn="l"/>
                <a:tab pos="4055745" algn="l"/>
                <a:tab pos="4558030" algn="l"/>
                <a:tab pos="4927600" algn="l"/>
                <a:tab pos="5043170" algn="l"/>
                <a:tab pos="5224145" algn="l"/>
                <a:tab pos="5692775" algn="l"/>
                <a:tab pos="5714365" algn="l"/>
                <a:tab pos="6343650" algn="l"/>
                <a:tab pos="6542405" algn="l"/>
                <a:tab pos="6694170" algn="l"/>
                <a:tab pos="6971665" algn="l"/>
                <a:tab pos="7456170" algn="l"/>
                <a:tab pos="7636509" algn="l"/>
                <a:tab pos="7934325" algn="l"/>
                <a:tab pos="8286115" algn="l"/>
              </a:tabLst>
            </a:pPr>
            <a:r>
              <a:rPr sz="2800" spc="-5" dirty="0">
                <a:latin typeface="Georgia"/>
                <a:cs typeface="Georgia"/>
              </a:rPr>
              <a:t>The	</a:t>
            </a:r>
            <a:r>
              <a:rPr sz="2800" spc="-10" dirty="0">
                <a:latin typeface="Georgia"/>
                <a:cs typeface="Georgia"/>
              </a:rPr>
              <a:t>end	</a:t>
            </a:r>
            <a:r>
              <a:rPr sz="2800" spc="-5" dirty="0">
                <a:latin typeface="Georgia"/>
                <a:cs typeface="Georgia"/>
              </a:rPr>
              <a:t>of	</a:t>
            </a:r>
            <a:r>
              <a:rPr sz="2800" dirty="0">
                <a:latin typeface="Georgia"/>
                <a:cs typeface="Georgia"/>
              </a:rPr>
              <a:t>one	</a:t>
            </a:r>
            <a:r>
              <a:rPr sz="2800" spc="-5" dirty="0">
                <a:latin typeface="Georgia"/>
                <a:cs typeface="Georgia"/>
              </a:rPr>
              <a:t>development	activity	is	</a:t>
            </a:r>
            <a:r>
              <a:rPr sz="2800" spc="-10" dirty="0">
                <a:latin typeface="Georgia"/>
                <a:cs typeface="Georgia"/>
              </a:rPr>
              <a:t>sometimes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perceiv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d</a:t>
            </a:r>
            <a:r>
              <a:rPr sz="2800" dirty="0">
                <a:latin typeface="Georgia"/>
                <a:cs typeface="Georgia"/>
              </a:rPr>
              <a:t>		</a:t>
            </a:r>
            <a:r>
              <a:rPr sz="2800" spc="-5" dirty="0">
                <a:latin typeface="Georgia"/>
                <a:cs typeface="Georgia"/>
              </a:rPr>
              <a:t>as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bein</a:t>
            </a:r>
            <a:r>
              <a:rPr sz="2800" spc="-5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link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d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		</a:t>
            </a:r>
            <a:r>
              <a:rPr sz="2800" spc="-10" dirty="0">
                <a:latin typeface="Georgia"/>
                <a:cs typeface="Georgia"/>
              </a:rPr>
              <a:t>th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		</a:t>
            </a:r>
            <a:r>
              <a:rPr sz="2800" spc="-10" dirty="0">
                <a:latin typeface="Georgia"/>
                <a:cs typeface="Georgia"/>
              </a:rPr>
              <a:t>beginnin</a:t>
            </a:r>
            <a:r>
              <a:rPr sz="2800" spc="-5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w  development	activity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thus	</a:t>
            </a:r>
            <a:r>
              <a:rPr sz="2800" spc="-5" dirty="0">
                <a:latin typeface="Georgia"/>
                <a:cs typeface="Georgia"/>
              </a:rPr>
              <a:t>producing	a		cycle	</a:t>
            </a:r>
            <a:r>
              <a:rPr sz="2800" spc="-10" dirty="0">
                <a:latin typeface="Georgia"/>
                <a:cs typeface="Georgia"/>
              </a:rPr>
              <a:t>of </a:t>
            </a:r>
            <a:r>
              <a:rPr sz="2800" spc="-5" dirty="0">
                <a:latin typeface="Georgia"/>
                <a:cs typeface="Georgia"/>
              </a:rPr>
              <a:t> beginning-middle-end,	</a:t>
            </a:r>
            <a:r>
              <a:rPr sz="2800" spc="-10" dirty="0">
                <a:latin typeface="Georgia"/>
                <a:cs typeface="Georgia"/>
              </a:rPr>
              <a:t>link,	</a:t>
            </a:r>
            <a:r>
              <a:rPr sz="2800" spc="-5" dirty="0">
                <a:latin typeface="Georgia"/>
                <a:cs typeface="Georgia"/>
              </a:rPr>
              <a:t>and	so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forth.</a:t>
            </a:r>
            <a:endParaRPr sz="2800">
              <a:latin typeface="Georgia"/>
              <a:cs typeface="Georgia"/>
            </a:endParaRPr>
          </a:p>
          <a:p>
            <a:pPr marL="268605" marR="35052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2381250" algn="l"/>
                <a:tab pos="3318510" algn="l"/>
                <a:tab pos="3990340" algn="l"/>
                <a:tab pos="5714365" algn="l"/>
                <a:tab pos="6799580" algn="l"/>
                <a:tab pos="7466965" algn="l"/>
              </a:tabLst>
            </a:pP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liv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r</a:t>
            </a:r>
            <a:r>
              <a:rPr sz="2800" spc="-2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ble</a:t>
            </a:r>
            <a:r>
              <a:rPr sz="2800" spc="-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fro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th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prece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ing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phas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usually  </a:t>
            </a:r>
            <a:r>
              <a:rPr sz="2800" spc="-5" dirty="0">
                <a:latin typeface="Georgia"/>
                <a:cs typeface="Georgia"/>
              </a:rPr>
              <a:t>approved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before</a:t>
            </a:r>
            <a:r>
              <a:rPr sz="2800" spc="-5" dirty="0">
                <a:latin typeface="Georgia"/>
                <a:cs typeface="Georgia"/>
              </a:rPr>
              <a:t> work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starts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next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phase.</a:t>
            </a:r>
            <a:endParaRPr sz="2800">
              <a:latin typeface="Georgia"/>
              <a:cs typeface="Georgia"/>
            </a:endParaRPr>
          </a:p>
          <a:p>
            <a:pPr marL="268605" marR="29209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1125220" algn="l"/>
                <a:tab pos="2011680" algn="l"/>
                <a:tab pos="2489835" algn="l"/>
                <a:tab pos="4004310" algn="l"/>
                <a:tab pos="6211570" algn="l"/>
                <a:tab pos="6640830" algn="l"/>
                <a:tab pos="8087995" algn="l"/>
                <a:tab pos="8573135" algn="l"/>
              </a:tabLst>
            </a:pPr>
            <a:r>
              <a:rPr sz="2800" spc="-5" dirty="0">
                <a:latin typeface="Georgia"/>
                <a:cs typeface="Georgia"/>
              </a:rPr>
              <a:t>This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v</a:t>
            </a:r>
            <a:r>
              <a:rPr sz="2800" spc="-1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w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softwa</a:t>
            </a:r>
            <a:r>
              <a:rPr sz="2800" spc="-15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dev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lopmen</a:t>
            </a:r>
            <a:r>
              <a:rPr sz="2800" spc="-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referred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as 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software</a:t>
            </a:r>
            <a:r>
              <a:rPr sz="2800" b="1" spc="-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development</a:t>
            </a:r>
            <a:r>
              <a:rPr sz="2800" b="1" spc="3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life</a:t>
            </a:r>
            <a:r>
              <a:rPr sz="2800" b="1" spc="-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cycle.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812037"/>
            <a:ext cx="41516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Lifecycle</a:t>
            </a:r>
            <a:r>
              <a:rPr spc="-40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888515"/>
            <a:ext cx="8324850" cy="36696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a.k.a.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Lifecycle Management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SDLC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Greatly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influences your chance </a:t>
            </a:r>
            <a:r>
              <a:rPr sz="2800" dirty="0">
                <a:latin typeface="Georgia"/>
                <a:cs typeface="Georgia"/>
              </a:rPr>
              <a:t>of </a:t>
            </a:r>
            <a:r>
              <a:rPr sz="2800" spc="-5" dirty="0">
                <a:latin typeface="Georgia"/>
                <a:cs typeface="Georgia"/>
              </a:rPr>
              <a:t>success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Not </a:t>
            </a:r>
            <a:r>
              <a:rPr sz="2800" spc="-10" dirty="0">
                <a:latin typeface="Georgia"/>
                <a:cs typeface="Georgia"/>
              </a:rPr>
              <a:t>choosing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 lifecycle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 </a:t>
            </a:r>
            <a:r>
              <a:rPr sz="2800" spc="-10" dirty="0">
                <a:latin typeface="Georgia"/>
                <a:cs typeface="Georgia"/>
              </a:rPr>
              <a:t>bad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option</a:t>
            </a:r>
            <a:endParaRPr sz="2800">
              <a:latin typeface="Georgia"/>
              <a:cs typeface="Georgia"/>
            </a:endParaRPr>
          </a:p>
          <a:p>
            <a:pPr marL="268605" marR="9671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4674235" algn="l"/>
                <a:tab pos="5987415" algn="l"/>
              </a:tabLst>
            </a:pPr>
            <a:r>
              <a:rPr sz="2800" spc="-10" dirty="0">
                <a:latin typeface="Georgia"/>
                <a:cs typeface="Georgia"/>
              </a:rPr>
              <a:t>Dif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eren</a:t>
            </a:r>
            <a:r>
              <a:rPr sz="2800" spc="-5" dirty="0">
                <a:latin typeface="Georgia"/>
                <a:cs typeface="Georgia"/>
              </a:rPr>
              <a:t>t </a:t>
            </a:r>
            <a:r>
              <a:rPr sz="2800" spc="-10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ftwa</a:t>
            </a:r>
            <a:r>
              <a:rPr sz="2800" spc="-15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project</a:t>
            </a:r>
            <a:r>
              <a:rPr sz="2800" spc="-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re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ui</a:t>
            </a:r>
            <a:r>
              <a:rPr sz="2800" spc="-15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diff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rent  approaches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You</a:t>
            </a:r>
            <a:r>
              <a:rPr sz="2800" spc="-5" dirty="0">
                <a:latin typeface="Georgia"/>
                <a:cs typeface="Georgia"/>
              </a:rPr>
              <a:t> do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 need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know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all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models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by </a:t>
            </a:r>
            <a:r>
              <a:rPr sz="2800" spc="-10" dirty="0">
                <a:latin typeface="Georgia"/>
                <a:cs typeface="Georgia"/>
              </a:rPr>
              <a:t>name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1054735" algn="l"/>
                <a:tab pos="1757045" algn="l"/>
                <a:tab pos="2287905" algn="l"/>
                <a:tab pos="2698115" algn="l"/>
                <a:tab pos="3313429" algn="l"/>
                <a:tab pos="3482340" algn="l"/>
                <a:tab pos="3964940" algn="l"/>
                <a:tab pos="4144645" algn="l"/>
                <a:tab pos="4946015" algn="l"/>
                <a:tab pos="5422900" algn="l"/>
                <a:tab pos="6436995" algn="l"/>
                <a:tab pos="6787515" algn="l"/>
              </a:tabLst>
            </a:pPr>
            <a:r>
              <a:rPr sz="2800" spc="-10" dirty="0">
                <a:latin typeface="Georgia"/>
                <a:cs typeface="Georgia"/>
              </a:rPr>
              <a:t>You	</a:t>
            </a:r>
            <a:r>
              <a:rPr sz="2800" spc="-5" dirty="0">
                <a:latin typeface="Georgia"/>
                <a:cs typeface="Georgia"/>
              </a:rPr>
              <a:t>should	know	how	</a:t>
            </a:r>
            <a:r>
              <a:rPr sz="2800" spc="-10" dirty="0">
                <a:latin typeface="Georgia"/>
                <a:cs typeface="Georgia"/>
              </a:rPr>
              <a:t>that	</a:t>
            </a:r>
            <a:r>
              <a:rPr sz="2800" spc="-5" dirty="0">
                <a:latin typeface="Georgia"/>
                <a:cs typeface="Georgia"/>
              </a:rPr>
              <a:t>if	</a:t>
            </a:r>
            <a:r>
              <a:rPr sz="2800" spc="-10" dirty="0">
                <a:latin typeface="Georgia"/>
                <a:cs typeface="Georgia"/>
              </a:rPr>
              <a:t>given	</a:t>
            </a:r>
            <a:r>
              <a:rPr sz="2800" spc="-5" dirty="0">
                <a:latin typeface="Georgia"/>
                <a:cs typeface="Georgia"/>
              </a:rPr>
              <a:t>a	</a:t>
            </a:r>
            <a:r>
              <a:rPr sz="2800" spc="-10" dirty="0">
                <a:latin typeface="Georgia"/>
                <a:cs typeface="Georgia"/>
              </a:rPr>
              <a:t>certain </a:t>
            </a:r>
            <a:r>
              <a:rPr sz="2800" spc="-5" dirty="0">
                <a:latin typeface="Georgia"/>
                <a:cs typeface="Georgia"/>
              </a:rPr>
              <a:t> scenario	what	sort		of	SDLC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would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appropriate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5837"/>
            <a:ext cx="1957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468" y="1851405"/>
            <a:ext cx="6250940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Characteristics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leads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Poor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Planning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Inexperienced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management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Ineffective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change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control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Political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Pressures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Unrealistic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Deadlines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3733800"/>
            <a:ext cx="1838325" cy="1638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861092"/>
            <a:ext cx="3053588" cy="17976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2128" y="3733800"/>
            <a:ext cx="2347859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737361"/>
            <a:ext cx="6845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Software</a:t>
            </a:r>
            <a:r>
              <a:rPr spc="-20" dirty="0"/>
              <a:t> </a:t>
            </a:r>
            <a:r>
              <a:rPr spc="-5" dirty="0"/>
              <a:t>Development</a:t>
            </a:r>
            <a:r>
              <a:rPr spc="20" dirty="0"/>
              <a:t> </a:t>
            </a:r>
            <a:r>
              <a:rPr spc="-40"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030" y="1611494"/>
            <a:ext cx="7098169" cy="4876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796797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</a:t>
            </a:r>
            <a:r>
              <a:rPr sz="3600" spc="-85" dirty="0"/>
              <a:t> </a:t>
            </a:r>
            <a:r>
              <a:rPr sz="3600" dirty="0"/>
              <a:t>Elaboration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21868" y="1965200"/>
            <a:ext cx="6581775" cy="32188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“Why”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 </a:t>
            </a:r>
            <a:r>
              <a:rPr sz="2800" spc="-10" dirty="0">
                <a:latin typeface="Georgia"/>
                <a:cs typeface="Georgia"/>
              </a:rPr>
              <a:t>“mandatory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formal”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Sometimes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called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“pre-project”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phase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Collecting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project </a:t>
            </a:r>
            <a:r>
              <a:rPr sz="2800" spc="-5" dirty="0">
                <a:latin typeface="Georgia"/>
                <a:cs typeface="Georgia"/>
              </a:rPr>
              <a:t>ideas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Then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“funneling”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process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Project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Justification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Initially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rough </a:t>
            </a:r>
            <a:r>
              <a:rPr sz="2800" spc="-10" dirty="0">
                <a:latin typeface="Georgia"/>
                <a:cs typeface="Georgia"/>
              </a:rPr>
              <a:t>Estimations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40637"/>
            <a:ext cx="4647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Concept</a:t>
            </a:r>
            <a:r>
              <a:rPr spc="-75" dirty="0"/>
              <a:t> </a:t>
            </a:r>
            <a:r>
              <a:rPr spc="-5" dirty="0"/>
              <a:t>Elaboration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2230847"/>
            <a:ext cx="8507095" cy="3871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Possibly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includes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Procurement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Management: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latin typeface="Georgia"/>
                <a:cs typeface="Georgia"/>
              </a:rPr>
              <a:t>Request</a:t>
            </a:r>
            <a:r>
              <a:rPr sz="2600" b="1" spc="-25" dirty="0">
                <a:latin typeface="Georgia"/>
                <a:cs typeface="Georgia"/>
              </a:rPr>
              <a:t> </a:t>
            </a:r>
            <a:r>
              <a:rPr sz="2600" b="1" spc="-5" dirty="0">
                <a:latin typeface="Georgia"/>
                <a:cs typeface="Georgia"/>
              </a:rPr>
              <a:t>for Proposal</a:t>
            </a:r>
            <a:r>
              <a:rPr sz="2600" b="1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RFP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Process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[4]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Vendor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selection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Contract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management[6]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Gathering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initial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team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Primary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contact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approval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 </a:t>
            </a:r>
            <a:r>
              <a:rPr sz="2600" spc="-5" dirty="0">
                <a:latin typeface="Georgia"/>
                <a:cs typeface="Georgia"/>
              </a:rPr>
              <a:t>decision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making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Potential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Phase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Outputs: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10"/>
              </a:spcBef>
            </a:pPr>
            <a:r>
              <a:rPr sz="2400" spc="-1535" dirty="0">
                <a:solidFill>
                  <a:srgbClr val="525389"/>
                </a:solidFill>
                <a:latin typeface="Microsoft Sans Serif"/>
                <a:cs typeface="Microsoft Sans Serif"/>
              </a:rPr>
              <a:t>🞄</a:t>
            </a:r>
            <a:r>
              <a:rPr sz="2400" spc="220" dirty="0">
                <a:solidFill>
                  <a:srgbClr val="52538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Georgia"/>
                <a:cs typeface="Georgia"/>
              </a:rPr>
              <a:t>Co</a:t>
            </a:r>
            <a:r>
              <a:rPr sz="2400" spc="-10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cep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Document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Product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Description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Project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harter</a:t>
            </a:r>
            <a:endParaRPr sz="240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,SOW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(Statement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work)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[5]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4437"/>
            <a:ext cx="3138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368" y="2229738"/>
            <a:ext cx="8162925" cy="394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indent="-256540">
              <a:lnSpc>
                <a:spcPts val="334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94640" algn="l"/>
              </a:tabLst>
            </a:pP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“What” phase</a:t>
            </a:r>
            <a:endParaRPr sz="2800">
              <a:latin typeface="Georgia"/>
              <a:cs typeface="Georgia"/>
            </a:endParaRPr>
          </a:p>
          <a:p>
            <a:pPr marL="294005" indent="-256540">
              <a:lnSpc>
                <a:spcPts val="3325"/>
              </a:lnSpc>
              <a:buClr>
                <a:srgbClr val="9F4DA2"/>
              </a:buClr>
              <a:buChar char="•"/>
              <a:tabLst>
                <a:tab pos="294640" algn="l"/>
              </a:tabLst>
            </a:pPr>
            <a:r>
              <a:rPr sz="2800" spc="-5" dirty="0">
                <a:latin typeface="Georgia"/>
                <a:cs typeface="Georgia"/>
              </a:rPr>
              <a:t>Inputs: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SOW,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Proposal</a:t>
            </a:r>
            <a:endParaRPr sz="2800">
              <a:latin typeface="Georgia"/>
              <a:cs typeface="Georgia"/>
            </a:endParaRPr>
          </a:p>
          <a:p>
            <a:pPr marL="294005" indent="-256540">
              <a:lnSpc>
                <a:spcPts val="3340"/>
              </a:lnSpc>
              <a:buClr>
                <a:srgbClr val="9F4DA2"/>
              </a:buClr>
              <a:buChar char="•"/>
              <a:tabLst>
                <a:tab pos="294640" algn="l"/>
              </a:tabLst>
            </a:pPr>
            <a:r>
              <a:rPr sz="2800" spc="-10" dirty="0">
                <a:latin typeface="Georgia"/>
                <a:cs typeface="Georgia"/>
              </a:rPr>
              <a:t>Outputs:</a:t>
            </a:r>
            <a:endParaRPr sz="2800">
              <a:latin typeface="Georgia"/>
              <a:cs typeface="Georgia"/>
            </a:endParaRPr>
          </a:p>
          <a:p>
            <a:pPr marL="339725">
              <a:lnSpc>
                <a:spcPts val="3120"/>
              </a:lnSpc>
              <a:tabLst>
                <a:tab pos="5867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Requirements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Document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(RD)</a:t>
            </a:r>
            <a:endParaRPr sz="2600">
              <a:latin typeface="Georgia"/>
              <a:cs typeface="Georgia"/>
            </a:endParaRPr>
          </a:p>
          <a:p>
            <a:pPr marL="852169" marR="30480" indent="-219710">
              <a:lnSpc>
                <a:spcPts val="2590"/>
              </a:lnSpc>
              <a:spcBef>
                <a:spcPts val="350"/>
              </a:spcBef>
              <a:tabLst>
                <a:tab pos="1715770" algn="l"/>
                <a:tab pos="2188845" algn="l"/>
                <a:tab pos="3762375" algn="l"/>
                <a:tab pos="5645150" algn="l"/>
                <a:tab pos="7198359" algn="l"/>
              </a:tabLst>
            </a:pPr>
            <a:r>
              <a:rPr sz="2400" spc="-1535" dirty="0">
                <a:solidFill>
                  <a:srgbClr val="525389"/>
                </a:solidFill>
                <a:latin typeface="Microsoft Sans Serif"/>
                <a:cs typeface="Microsoft Sans Serif"/>
              </a:rPr>
              <a:t>🞄</a:t>
            </a:r>
            <a:r>
              <a:rPr sz="2400" spc="220" dirty="0">
                <a:solidFill>
                  <a:srgbClr val="52538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Georgia"/>
                <a:cs typeface="Georgia"/>
              </a:rPr>
              <a:t>a.k.a.	</a:t>
            </a:r>
            <a:r>
              <a:rPr sz="2400" spc="-10" dirty="0">
                <a:latin typeface="Georgia"/>
                <a:cs typeface="Georgia"/>
              </a:rPr>
              <a:t>R</a:t>
            </a:r>
            <a:r>
              <a:rPr sz="2400" spc="-5" dirty="0">
                <a:latin typeface="Georgia"/>
                <a:cs typeface="Georgia"/>
              </a:rPr>
              <a:t>equ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rem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nts	</a:t>
            </a:r>
            <a:r>
              <a:rPr sz="2400" spc="-5" dirty="0">
                <a:latin typeface="Georgia"/>
                <a:cs typeface="Georgia"/>
              </a:rPr>
              <a:t>Specif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cat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n	</a:t>
            </a:r>
            <a:r>
              <a:rPr sz="2400" spc="-5" dirty="0">
                <a:latin typeface="Georgia"/>
                <a:cs typeface="Georgia"/>
              </a:rPr>
              <a:t>Docum</a:t>
            </a:r>
            <a:r>
              <a:rPr sz="2400" dirty="0">
                <a:latin typeface="Georgia"/>
                <a:cs typeface="Georgia"/>
              </a:rPr>
              <a:t>ent	</a:t>
            </a:r>
            <a:r>
              <a:rPr sz="2400" spc="10" dirty="0">
                <a:latin typeface="Georgia"/>
                <a:cs typeface="Georgia"/>
              </a:rPr>
              <a:t>(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D),  </a:t>
            </a:r>
            <a:r>
              <a:rPr sz="2400" spc="-5" dirty="0">
                <a:latin typeface="Georgia"/>
                <a:cs typeface="Georgia"/>
              </a:rPr>
              <a:t>Software	Requirements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Specification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(SRS)</a:t>
            </a:r>
            <a:endParaRPr sz="2400">
              <a:latin typeface="Georgia"/>
              <a:cs typeface="Georgia"/>
            </a:endParaRPr>
          </a:p>
          <a:p>
            <a:pPr marL="339725">
              <a:lnSpc>
                <a:spcPts val="3060"/>
              </a:lnSpc>
              <a:tabLst>
                <a:tab pos="5867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Georgia"/>
                <a:cs typeface="Georgia"/>
              </a:rPr>
              <a:t>1</a:t>
            </a:r>
            <a:r>
              <a:rPr sz="2550" baseline="26143" dirty="0">
                <a:latin typeface="Georgia"/>
                <a:cs typeface="Georgia"/>
              </a:rPr>
              <a:t>st</a:t>
            </a:r>
            <a:r>
              <a:rPr sz="2550" spc="300" baseline="26143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Project </a:t>
            </a:r>
            <a:r>
              <a:rPr sz="2600" b="1" spc="-5" dirty="0">
                <a:latin typeface="Georgia"/>
                <a:cs typeface="Georgia"/>
              </a:rPr>
              <a:t>Baseline</a:t>
            </a:r>
            <a:endParaRPr sz="2600">
              <a:latin typeface="Georgia"/>
              <a:cs typeface="Georgia"/>
            </a:endParaRPr>
          </a:p>
          <a:p>
            <a:pPr marL="339725">
              <a:lnSpc>
                <a:spcPts val="3110"/>
              </a:lnSpc>
              <a:tabLst>
                <a:tab pos="586740" algn="l"/>
                <a:tab pos="403796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Software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Management	Plan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(SMP)</a:t>
            </a:r>
            <a:endParaRPr sz="2600">
              <a:latin typeface="Georgia"/>
              <a:cs typeface="Georgia"/>
            </a:endParaRPr>
          </a:p>
          <a:p>
            <a:pPr marL="339725">
              <a:lnSpc>
                <a:spcPts val="3115"/>
              </a:lnSpc>
              <a:tabLst>
                <a:tab pos="586740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latin typeface="Georgia"/>
                <a:cs typeface="Georgia"/>
              </a:rPr>
              <a:t>Requirements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Approval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&amp;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Sign-Off</a:t>
            </a:r>
            <a:endParaRPr sz="2600">
              <a:latin typeface="Georgia"/>
              <a:cs typeface="Georgia"/>
            </a:endParaRPr>
          </a:p>
          <a:p>
            <a:pPr marL="632460">
              <a:lnSpc>
                <a:spcPct val="100000"/>
              </a:lnSpc>
              <a:spcBef>
                <a:spcPts val="20"/>
              </a:spcBef>
            </a:pPr>
            <a:r>
              <a:rPr sz="2400" spc="-1535" dirty="0">
                <a:solidFill>
                  <a:srgbClr val="525389"/>
                </a:solidFill>
                <a:latin typeface="Microsoft Sans Serif"/>
                <a:cs typeface="Microsoft Sans Serif"/>
              </a:rPr>
              <a:t>🞄</a:t>
            </a:r>
            <a:r>
              <a:rPr sz="2400" spc="220" dirty="0">
                <a:solidFill>
                  <a:srgbClr val="52538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Georgia"/>
                <a:cs typeface="Georgia"/>
              </a:rPr>
              <a:t>You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most diff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cul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tas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ase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A4 Paper (210x297 mm)</PresentationFormat>
  <Paragraphs>220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Software Development Fundamentals</vt:lpstr>
      <vt:lpstr>Software Development Lifecycle</vt:lpstr>
      <vt:lpstr>Lifecycle Planning</vt:lpstr>
      <vt:lpstr>Planning</vt:lpstr>
      <vt:lpstr>Software Development Phases</vt:lpstr>
      <vt:lpstr>Concept Elaboration</vt:lpstr>
      <vt:lpstr>Concept Elaboration</vt:lpstr>
      <vt:lpstr>Requirements</vt:lpstr>
      <vt:lpstr>Why are Requirements so Important?</vt:lpstr>
      <vt:lpstr>Requirements</vt:lpstr>
      <vt:lpstr>Requirement Types</vt:lpstr>
      <vt:lpstr>Requirements</vt:lpstr>
      <vt:lpstr>Analysis &amp; Design</vt:lpstr>
      <vt:lpstr>Development</vt:lpstr>
      <vt:lpstr>Development</vt:lpstr>
      <vt:lpstr>Integration &amp; Test</vt:lpstr>
      <vt:lpstr>Integration &amp; Test</vt:lpstr>
      <vt:lpstr>Integration &amp; Test</vt:lpstr>
      <vt:lpstr>Deployment &amp; Maintenance</vt:lpstr>
      <vt:lpstr>Deployment &amp; Maintenance</vt:lpstr>
      <vt:lpstr>Tracking</vt:lpstr>
      <vt:lpstr>Umbrella Activities</vt:lpstr>
      <vt:lpstr>Rule of Thumb</vt:lpstr>
      <vt:lpstr>References</vt:lpstr>
      <vt:lpstr>For any query Feel Free to 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AsHi</dc:creator>
  <cp:lastModifiedBy>Rameez</cp:lastModifiedBy>
  <cp:revision>2</cp:revision>
  <dcterms:created xsi:type="dcterms:W3CDTF">2022-02-07T19:33:14Z</dcterms:created>
  <dcterms:modified xsi:type="dcterms:W3CDTF">2022-02-18T03:40:46Z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2022-02-07T00:00:00Z</vt:filetime>
  </property>
</Properties>
</file>