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A666-1697-429A-BD4E-EC00E7E96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009977" cy="2677648"/>
          </a:xfrm>
        </p:spPr>
        <p:txBody>
          <a:bodyPr/>
          <a:lstStyle/>
          <a:p>
            <a:r>
              <a:rPr lang="en-US" dirty="0"/>
              <a:t>Chasing Robots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0E1F9-025E-4DCD-A77C-AD074FBFA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 Raman</a:t>
            </a:r>
          </a:p>
        </p:txBody>
      </p:sp>
    </p:spTree>
    <p:extLst>
      <p:ext uri="{BB962C8B-B14F-4D97-AF65-F5344CB8AC3E}">
        <p14:creationId xmlns:p14="http://schemas.microsoft.com/office/powerpoint/2010/main" val="7050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1631-E034-4A4E-9554-CCF84F9C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4ACE-A5F2-4DC7-9B35-ECA2D29B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correlation analysis,</a:t>
            </a:r>
          </a:p>
          <a:p>
            <a:pPr lvl="1"/>
            <a:r>
              <a:rPr lang="en-US" dirty="0"/>
              <a:t>Count of bids, Time difference between bids per auction and max time difference between each bid are highly negative correlated</a:t>
            </a:r>
          </a:p>
          <a:p>
            <a:pPr lvl="1"/>
            <a:r>
              <a:rPr lang="en-US" dirty="0" err="1"/>
              <a:t>URL,Merchandise</a:t>
            </a:r>
            <a:r>
              <a:rPr lang="en-US" dirty="0"/>
              <a:t> and country are highly positive correlated</a:t>
            </a:r>
          </a:p>
          <a:p>
            <a:pPr lvl="1"/>
            <a:r>
              <a:rPr lang="en-US" dirty="0"/>
              <a:t>Time difference is negatively correlated saying us that shorter bids are made by bots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Which proves us that variables which we have created are correlated with the target proving those variables are useful</a:t>
            </a:r>
          </a:p>
        </p:txBody>
      </p:sp>
    </p:spTree>
    <p:extLst>
      <p:ext uri="{BB962C8B-B14F-4D97-AF65-F5344CB8AC3E}">
        <p14:creationId xmlns:p14="http://schemas.microsoft.com/office/powerpoint/2010/main" val="19143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C992-7D33-4EBB-9FD7-B26842EC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BA55-7198-4B23-B906-847A45C2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Unbalanced Binary classification tasks accuracy cannot be used as a metric. Since both Recall and Precision has to be taken into account, F1 score and AUC ROC is the metric chosen to evaluate model</a:t>
            </a:r>
          </a:p>
          <a:p>
            <a:r>
              <a:rPr lang="en-US" dirty="0"/>
              <a:t>The models considered for problem</a:t>
            </a:r>
          </a:p>
          <a:p>
            <a:pPr lvl="1"/>
            <a:r>
              <a:rPr lang="en-US" dirty="0"/>
              <a:t>A. Logistic Regression</a:t>
            </a:r>
          </a:p>
          <a:p>
            <a:pPr lvl="1"/>
            <a:r>
              <a:rPr lang="en-US" dirty="0"/>
              <a:t>B. Random Forest</a:t>
            </a:r>
          </a:p>
          <a:p>
            <a:pPr lvl="1"/>
            <a:r>
              <a:rPr lang="en-US" dirty="0"/>
              <a:t>C. Gradient boosting Classifier Trees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5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D58-F74A-48EE-8C7F-A2A905CA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1E6C-CFF2-4DBA-A052-B75922A7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Logistic regression model did not </a:t>
            </a:r>
            <a:r>
              <a:rPr lang="en-US" dirty="0" err="1"/>
              <a:t>converge.So</a:t>
            </a:r>
            <a:r>
              <a:rPr lang="en-US" dirty="0"/>
              <a:t>, I did not proceed with this model so performance was poor </a:t>
            </a:r>
          </a:p>
          <a:p>
            <a:r>
              <a:rPr lang="en-US" dirty="0"/>
              <a:t>Used Random Forest and found default random forest model with no cross validation is found to be overfit</a:t>
            </a:r>
          </a:p>
          <a:p>
            <a:r>
              <a:rPr lang="en-US" dirty="0"/>
              <a:t>So went ahead with GBDT model in </a:t>
            </a:r>
            <a:r>
              <a:rPr lang="en-US" dirty="0" err="1"/>
              <a:t>sklearn</a:t>
            </a:r>
            <a:r>
              <a:rPr lang="en-US" dirty="0"/>
              <a:t> library with grid search parameters and scoring used was ‘f1 score’</a:t>
            </a:r>
          </a:p>
          <a:p>
            <a:r>
              <a:rPr lang="en-US" dirty="0"/>
              <a:t>Finally cv results were analyzed and the final model was developed with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54724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1F49-26B5-4930-9792-41932AA8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of variables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BE75A-8E72-430C-8958-1B7FE4FE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236" y="2603500"/>
            <a:ext cx="6519840" cy="3416300"/>
          </a:xfrm>
        </p:spPr>
      </p:pic>
    </p:spTree>
    <p:extLst>
      <p:ext uri="{BB962C8B-B14F-4D97-AF65-F5344CB8AC3E}">
        <p14:creationId xmlns:p14="http://schemas.microsoft.com/office/powerpoint/2010/main" val="163111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19D3-93CD-46EA-8562-7EE438D4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6FD2-79AB-48D2-B987-CFE570D0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the </a:t>
            </a:r>
            <a:r>
              <a:rPr lang="en-US" dirty="0" err="1"/>
              <a:t>Sklearn</a:t>
            </a:r>
            <a:r>
              <a:rPr lang="en-US" dirty="0"/>
              <a:t> GBDT model was selected and the best model has an f1 score of about 0.97</a:t>
            </a:r>
          </a:p>
          <a:p>
            <a:r>
              <a:rPr lang="en-US" dirty="0"/>
              <a:t>A lot of hypothesis which we assumed were true. The importance features were average time between auction, count of bids, URL referred ,auction items, day of week, country </a:t>
            </a:r>
          </a:p>
          <a:p>
            <a:endParaRPr lang="en-US" dirty="0"/>
          </a:p>
          <a:p>
            <a:r>
              <a:rPr lang="en-US" dirty="0"/>
              <a:t>Thus by deploying the model the site owners should be able to prevent the bots from bidding in the site</a:t>
            </a:r>
          </a:p>
        </p:txBody>
      </p:sp>
    </p:spTree>
    <p:extLst>
      <p:ext uri="{BB962C8B-B14F-4D97-AF65-F5344CB8AC3E}">
        <p14:creationId xmlns:p14="http://schemas.microsoft.com/office/powerpoint/2010/main" val="34016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50AF-8B99-463E-9546-271D4F3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ACED-10D6-4C3F-9327-88274251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Auction Site has both Human and Bot bidders. As a result human bidders are getting frustrated with their inability to win auctions which is leading to customer base plummeting</a:t>
            </a:r>
          </a:p>
          <a:p>
            <a:r>
              <a:rPr lang="en-US" dirty="0"/>
              <a:t>So, using Machine Learning techniques to identify auction bids placed by bots and help owners to flag these bot accounts for removal from site to prevent unfair auction activity</a:t>
            </a:r>
          </a:p>
        </p:txBody>
      </p:sp>
    </p:spTree>
    <p:extLst>
      <p:ext uri="{BB962C8B-B14F-4D97-AF65-F5344CB8AC3E}">
        <p14:creationId xmlns:p14="http://schemas.microsoft.com/office/powerpoint/2010/main" val="40844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140-9209-40F9-89C5-CB3C1B71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8CFC-C939-4679-B944-ADEA5582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75029"/>
            <a:ext cx="8825659" cy="3844771"/>
          </a:xfrm>
        </p:spPr>
        <p:txBody>
          <a:bodyPr>
            <a:normAutofit/>
          </a:bodyPr>
          <a:lstStyle/>
          <a:p>
            <a:r>
              <a:rPr lang="en-US" dirty="0"/>
              <a:t>There are two datasets in this task. One is a bidder dataset that includes a list of bidder information, including their id, payment account, and address. The other is a bid dataset that includes 7.6 million bids on different auctions. </a:t>
            </a:r>
          </a:p>
          <a:p>
            <a:r>
              <a:rPr lang="en-US" b="1" dirty="0"/>
              <a:t>For the Bidder dataset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bidder_id</a:t>
            </a:r>
            <a:r>
              <a:rPr lang="en-US" dirty="0"/>
              <a:t> ,</a:t>
            </a:r>
            <a:r>
              <a:rPr lang="en-US" dirty="0" err="1"/>
              <a:t>payment_account</a:t>
            </a:r>
            <a:r>
              <a:rPr lang="en-US" dirty="0"/>
              <a:t> , address , outcome</a:t>
            </a:r>
          </a:p>
          <a:p>
            <a:r>
              <a:rPr lang="en-US" b="1" dirty="0"/>
              <a:t>For the Bid dataset</a:t>
            </a:r>
          </a:p>
          <a:p>
            <a:pPr marL="0" lvl="0" indent="0">
              <a:buNone/>
            </a:pPr>
            <a:r>
              <a:rPr lang="en-US" dirty="0"/>
              <a:t> 	</a:t>
            </a:r>
            <a:r>
              <a:rPr lang="en-US" dirty="0" err="1"/>
              <a:t>bid_id</a:t>
            </a:r>
            <a:r>
              <a:rPr lang="en-US" dirty="0"/>
              <a:t>, </a:t>
            </a:r>
            <a:r>
              <a:rPr lang="en-US" dirty="0" err="1"/>
              <a:t>bidder_id</a:t>
            </a:r>
            <a:r>
              <a:rPr lang="en-US" dirty="0"/>
              <a:t> (join key),auction, merchandise ,device , </a:t>
            </a:r>
          </a:p>
          <a:p>
            <a:pPr marL="0" lvl="0" indent="0">
              <a:buNone/>
            </a:pPr>
            <a:r>
              <a:rPr lang="en-US" dirty="0"/>
              <a:t>	time ,country ,</a:t>
            </a:r>
            <a:r>
              <a:rPr lang="en-US" dirty="0" err="1"/>
              <a:t>ip</a:t>
            </a:r>
            <a:r>
              <a:rPr lang="en-US" dirty="0"/>
              <a:t> ,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1472-65B7-44E1-97E9-55D810BD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865411" cy="706964"/>
          </a:xfrm>
        </p:spPr>
        <p:txBody>
          <a:bodyPr/>
          <a:lstStyle/>
          <a:p>
            <a:r>
              <a:rPr lang="en-US" dirty="0"/>
              <a:t>Problem statement and Hypothesis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9DCC-206D-4906-9949-63D55AE8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there are bots with human bidders in the online auction site it is a binary classification tasks</a:t>
            </a:r>
          </a:p>
          <a:p>
            <a:r>
              <a:rPr lang="en-US" dirty="0"/>
              <a:t>Since the dataset does not have lot of features we have build features to make meaningful predictions</a:t>
            </a:r>
          </a:p>
          <a:p>
            <a:r>
              <a:rPr lang="en-US" dirty="0"/>
              <a:t>Hypothesis :</a:t>
            </a:r>
          </a:p>
          <a:p>
            <a:pPr marL="0" indent="0">
              <a:buNone/>
            </a:pPr>
            <a:r>
              <a:rPr lang="en-US" dirty="0"/>
              <a:t>	The bots should have these Characteristics:</a:t>
            </a:r>
          </a:p>
          <a:p>
            <a:pPr lvl="2"/>
            <a:r>
              <a:rPr lang="en-US" dirty="0"/>
              <a:t>They bid in short period of time</a:t>
            </a:r>
          </a:p>
          <a:p>
            <a:pPr lvl="2"/>
            <a:r>
              <a:rPr lang="en-US" dirty="0"/>
              <a:t>They have large number of bids when compared with human counterparts</a:t>
            </a:r>
          </a:p>
          <a:p>
            <a:pPr lvl="2"/>
            <a:r>
              <a:rPr lang="en-US" dirty="0"/>
              <a:t>They can bid faster than humans</a:t>
            </a:r>
          </a:p>
          <a:p>
            <a:pPr lvl="2"/>
            <a:r>
              <a:rPr lang="en-US" dirty="0"/>
              <a:t>They can bid during midnight hours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9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FE5C-77A6-4FB0-9FB6-678F1BC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EA4C-83D2-4FC6-84BF-EAA0EEDF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missing values in the dataset is less than 0.1% for 7 variables.</a:t>
            </a:r>
          </a:p>
          <a:p>
            <a:r>
              <a:rPr lang="en-US" dirty="0"/>
              <a:t>There were 9 object type variables in the datasets for which label encoding was done, because the number of categories for each variable was higher</a:t>
            </a:r>
          </a:p>
          <a:p>
            <a:r>
              <a:rPr lang="en-US" dirty="0"/>
              <a:t>The dataset is </a:t>
            </a:r>
            <a:r>
              <a:rPr lang="en-US" dirty="0" err="1"/>
              <a:t>bidder_id</a:t>
            </a:r>
            <a:r>
              <a:rPr lang="en-US" dirty="0"/>
              <a:t> and time sorted to create features with time data</a:t>
            </a:r>
          </a:p>
          <a:p>
            <a:r>
              <a:rPr lang="en-US" dirty="0"/>
              <a:t>The target variable is skewed &amp; not balanced only 10% of the users in the site is bot</a:t>
            </a:r>
          </a:p>
          <a:p>
            <a:r>
              <a:rPr lang="en-US" dirty="0"/>
              <a:t>The dataset has data from three time chunks</a:t>
            </a:r>
          </a:p>
          <a:p>
            <a:r>
              <a:rPr lang="en-US" dirty="0"/>
              <a:t>Based on plots, there is some separation with variables like device, merchandise, country with respect to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798EE-D93C-4024-8AD4-FB6CCAA2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Exploratory Data analysis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C4D258-9093-4CDA-91AC-FBA96AD1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Target Variable is not equally distributed and only 10% of the bids are done by bots(image 1)</a:t>
            </a:r>
          </a:p>
          <a:p>
            <a:r>
              <a:rPr lang="en-US" dirty="0">
                <a:solidFill>
                  <a:schemeClr val="tx1"/>
                </a:solidFill>
              </a:rPr>
              <a:t>The dataset has time from 3 time chunks(image 2)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E44FE56-C435-47B3-8626-013A8F72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00" y="645107"/>
            <a:ext cx="4404379" cy="27103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ADDBD-7ABD-4499-A91F-710E73B5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785" y="3520086"/>
            <a:ext cx="4028955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8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798EE-D93C-4024-8AD4-FB6CCAA2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Exploratory Data analysis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C4D258-9093-4CDA-91AC-FBA96AD1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283359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 have plotted the distribution with respect to target</a:t>
            </a:r>
          </a:p>
          <a:p>
            <a:r>
              <a:rPr lang="en-US" dirty="0">
                <a:solidFill>
                  <a:schemeClr val="tx1"/>
                </a:solidFill>
              </a:rPr>
              <a:t>From Device Plots has better separation with the output variable which the model should capture</a:t>
            </a:r>
          </a:p>
          <a:p>
            <a:r>
              <a:rPr lang="en-US" dirty="0">
                <a:solidFill>
                  <a:schemeClr val="tx1"/>
                </a:solidFill>
              </a:rPr>
              <a:t>From Merchandise Plots we can conclude that only certain items has only bids from bots</a:t>
            </a:r>
          </a:p>
          <a:p>
            <a:r>
              <a:rPr lang="en-US" dirty="0">
                <a:solidFill>
                  <a:schemeClr val="tx1"/>
                </a:solidFill>
              </a:rPr>
              <a:t>From Country distribution we can see that bots are present from all country.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29D956-7E7D-40A2-9B2D-F94119B2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2" y="684856"/>
            <a:ext cx="4839661" cy="3206425"/>
          </a:xfrm>
          <a:prstGeom prst="rect">
            <a:avLst/>
          </a:prstGeom>
        </p:spPr>
      </p:pic>
      <p:pic>
        <p:nvPicPr>
          <p:cNvPr id="17" name="Picture 16" descr="A picture containing large, people, white&#10;&#10;Description automatically generated">
            <a:extLst>
              <a:ext uri="{FF2B5EF4-FFF2-40B4-BE49-F238E27FC236}">
                <a16:creationId xmlns:a16="http://schemas.microsoft.com/office/drawing/2014/main" id="{06AD6C4F-AF40-437A-B6D7-C1D43451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57" y="4344649"/>
            <a:ext cx="3115259" cy="163357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9C35C-6C2B-41E8-AC17-CE5B5E4B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372" y="4359347"/>
            <a:ext cx="2801888" cy="16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673D-139C-4151-A038-F4FF312B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7EE2-5F6C-4367-A2D9-9CFD489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4625"/>
            <a:ext cx="9285186" cy="352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the hypothesis generated we have created features</a:t>
            </a:r>
          </a:p>
          <a:p>
            <a:pPr lvl="1"/>
            <a:r>
              <a:rPr lang="en-US" dirty="0"/>
              <a:t>Count of bids by each bidder</a:t>
            </a:r>
          </a:p>
          <a:p>
            <a:pPr lvl="1"/>
            <a:r>
              <a:rPr lang="en-US" dirty="0"/>
              <a:t>Count of bids per auction by each bidder</a:t>
            </a:r>
          </a:p>
          <a:p>
            <a:pPr lvl="1"/>
            <a:r>
              <a:rPr lang="en-US" dirty="0"/>
              <a:t>Time difference between each bids</a:t>
            </a:r>
          </a:p>
          <a:p>
            <a:pPr lvl="1"/>
            <a:r>
              <a:rPr lang="en-US" dirty="0"/>
              <a:t>Time difference between each bids per auction</a:t>
            </a:r>
          </a:p>
          <a:p>
            <a:pPr lvl="1"/>
            <a:r>
              <a:rPr lang="en-US" dirty="0"/>
              <a:t>Hour of the day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Day of the month</a:t>
            </a:r>
          </a:p>
          <a:p>
            <a:pPr lvl="1"/>
            <a:r>
              <a:rPr lang="en-US" dirty="0"/>
              <a:t>Max, Mean, Min time difference between each auction per bidder</a:t>
            </a:r>
          </a:p>
          <a:p>
            <a:pPr lvl="1"/>
            <a:r>
              <a:rPr lang="en-US" dirty="0"/>
              <a:t>Max, Mean, Min time difference between each bidder</a:t>
            </a:r>
          </a:p>
        </p:txBody>
      </p:sp>
    </p:spTree>
    <p:extLst>
      <p:ext uri="{BB962C8B-B14F-4D97-AF65-F5344CB8AC3E}">
        <p14:creationId xmlns:p14="http://schemas.microsoft.com/office/powerpoint/2010/main" val="188437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F75104-C341-4CBD-A2B3-1A8A685AA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830" y="643466"/>
            <a:ext cx="700763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8363B-F9E7-45E4-B0B2-8EEA11CD7212}"/>
              </a:ext>
            </a:extLst>
          </p:cNvPr>
          <p:cNvSpPr txBox="1"/>
          <p:nvPr/>
        </p:nvSpPr>
        <p:spPr>
          <a:xfrm>
            <a:off x="866899" y="1033153"/>
            <a:ext cx="923330" cy="47145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Correlation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3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Chasing Robots Challenge</vt:lpstr>
      <vt:lpstr>Problem Statement</vt:lpstr>
      <vt:lpstr>Datasets</vt:lpstr>
      <vt:lpstr>Problem statement and Hypothesis Generation</vt:lpstr>
      <vt:lpstr>Data Exploratory Analysis</vt:lpstr>
      <vt:lpstr>Exploratory Data analysis 1</vt:lpstr>
      <vt:lpstr>Exploratory Data analysis 2</vt:lpstr>
      <vt:lpstr>Feature Creation</vt:lpstr>
      <vt:lpstr>PowerPoint Presentation</vt:lpstr>
      <vt:lpstr>Correlation analysis Results</vt:lpstr>
      <vt:lpstr>Model Creation</vt:lpstr>
      <vt:lpstr>Model Selection</vt:lpstr>
      <vt:lpstr>Feature importance of variables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Chasing Robots Challenge</dc:title>
  <dc:creator>Venkat Raman Murali</dc:creator>
  <cp:lastModifiedBy>Venkat Raman Murali</cp:lastModifiedBy>
  <cp:revision>3</cp:revision>
  <dcterms:created xsi:type="dcterms:W3CDTF">2019-12-23T12:33:40Z</dcterms:created>
  <dcterms:modified xsi:type="dcterms:W3CDTF">2019-12-23T12:41:22Z</dcterms:modified>
</cp:coreProperties>
</file>