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0" r:id="rId2"/>
    <p:sldId id="394" r:id="rId3"/>
    <p:sldId id="401" r:id="rId4"/>
    <p:sldId id="410" r:id="rId5"/>
    <p:sldId id="405" r:id="rId6"/>
    <p:sldId id="406" r:id="rId7"/>
    <p:sldId id="407" r:id="rId8"/>
    <p:sldId id="408" r:id="rId9"/>
    <p:sldId id="411" r:id="rId10"/>
    <p:sldId id="425" r:id="rId11"/>
    <p:sldId id="413" r:id="rId12"/>
    <p:sldId id="415" r:id="rId13"/>
    <p:sldId id="409" r:id="rId14"/>
    <p:sldId id="416" r:id="rId15"/>
    <p:sldId id="417" r:id="rId16"/>
    <p:sldId id="419" r:id="rId17"/>
    <p:sldId id="420" r:id="rId18"/>
    <p:sldId id="421" r:id="rId19"/>
    <p:sldId id="429" r:id="rId20"/>
    <p:sldId id="361" r:id="rId21"/>
    <p:sldId id="427" r:id="rId22"/>
    <p:sldId id="426" r:id="rId23"/>
    <p:sldId id="428" r:id="rId24"/>
    <p:sldId id="430" r:id="rId25"/>
    <p:sldId id="424" r:id="rId26"/>
    <p:sldId id="412" r:id="rId27"/>
    <p:sldId id="271" r:id="rId28"/>
    <p:sldId id="272" r:id="rId29"/>
    <p:sldId id="422" r:id="rId30"/>
    <p:sldId id="423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C060C0"/>
    <a:srgbClr val="FFFFFF"/>
    <a:srgbClr val="D760C0"/>
    <a:srgbClr val="CBCBCB"/>
    <a:srgbClr val="FF5D5D"/>
    <a:srgbClr val="404040"/>
    <a:srgbClr val="FFB7B7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03" autoAdjust="0"/>
    <p:restoredTop sz="93593" autoAdjust="0"/>
  </p:normalViewPr>
  <p:slideViewPr>
    <p:cSldViewPr snapToGrid="0">
      <p:cViewPr varScale="1">
        <p:scale>
          <a:sx n="63" d="100"/>
          <a:sy n="63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B1D1-6A41-4B24-8927-BB61D2598805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553CD-FC7D-44A0-B3CE-BC49B5A62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8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044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10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88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230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72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504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56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441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9828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1BFF84-0440-4E2B-936C-554CDA659C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7638" y="509588"/>
            <a:ext cx="4532312" cy="2549525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6CE2EFC-9A09-4A15-ACB6-330858487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0" y="3227388"/>
            <a:ext cx="7264400" cy="3057525"/>
          </a:xfrm>
          <a:noFill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388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8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7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841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3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62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79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066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553CD-FC7D-44A0-B3CE-BC49B5A622F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96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33C7D3-1956-4B69-A76E-F606087FF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5056A5-935F-4E1F-8DEA-2DEB7BC3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847D1-4851-432A-BED8-4D297652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EB965-0DC6-44DF-80A5-2851B6A8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E4500E-ECCC-491E-8F33-324C3B23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86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39A28-438A-44BE-824B-8F2D9D7A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24B827-0B80-44B1-9DD0-0C046BF8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C8BFCA-CE87-4F83-BF67-D6E6CF54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18F9FC-52D9-4EB6-9F52-010B45CF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95D1C6-ADD8-443A-ADE1-AEEA8140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11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B042DA3-DA13-4F90-BE22-5B69EEB6B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303DEB-D93C-44D3-9CFF-009BA89A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D1FDE7-4150-4C02-A0DD-3C0F7D92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2EA5EF-E7CA-475E-A286-1BE40999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385D7-F242-4CBB-A47D-D0061FCB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14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82F2A-1B86-43DF-B3F8-ED954F72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CB17D3-AFFF-4F3C-A402-57D9BAD3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2C34CE-4084-4E22-9D7B-149DD407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52BFE4-F643-4861-B6A2-3888E80E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A9954F-A286-4F73-85EB-0B190CCA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95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B495CC-A8C3-43E4-8461-3567CB72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F11A9B-B2CE-4F56-8C11-ABD0489FE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B3682-A88A-4BB6-905F-3ED7AE8A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E3CC64-76DD-43D7-A008-ADC4E95A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E69643-65D6-4498-B2C0-F1B401D6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4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707B9-8BDC-4E06-890D-7D45A113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57330D-380E-440A-99F0-F1198A58D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9A7C76-AE46-485D-B3DF-8E8DBE2DF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FC1151-ECB4-4E81-83D3-A73C2EA6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632F16-FFC1-4E7A-A737-9A4E3D50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BFEF3A-FBDA-46B4-901A-7EB1F295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2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E5A3F-4F6D-4FC8-9579-3469F89D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AE6A59-4EC2-437C-BE02-28732ABED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44E5C2-0718-464E-BBFB-7E2192D69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1C9FD6-7E20-4357-9EF1-A6172DECA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AC17E7-9982-4DF9-8652-8FD240296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21C239A-C310-4F71-8967-6CB6A524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6F5EA0-FB55-4AF3-9E85-7398F9CC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F863EC-BC9A-43BF-9FEE-85659C27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7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484A2-5DF6-4933-A00B-AD9C59E3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43BE21-7641-4A18-BCA5-5D19A246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347AF2-4095-44E6-AFB4-724871B9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03847B-A5AE-41BA-8F54-E52E495F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81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6FF513-4909-45B5-9E75-330F1BE4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4DE95F-616A-46DA-86C3-240009DE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B3D8B5-9C58-4B4E-9E27-1EDD150F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55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BA1E7C-3C8A-4DD0-B75C-3CCE6605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B9E17-AB8F-4571-9C22-5F4F0F428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EC502F-A5EA-4F5D-A170-6CE8E397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1D997D-2DFE-46E8-ABE1-85E665C7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1ABE05-7C8C-43E3-AE3D-A8CC868B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9E9872-CFB0-49B5-9321-AFF7C47B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40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6F458-6648-4377-96BD-0C7BA41E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B1ADD2-D634-4CD9-B4C4-54ED7C0B9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366B60-B01D-4B02-87C4-E6FC38C3A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7DDD12-F3D4-4A8A-9286-14DDD036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AEE2A9-2759-4F7A-9EDF-246C2B0A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14F084-A012-4638-AB17-EE9B7B7F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6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2E01AA-B20E-4087-BD36-FA020389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95DC10-38E1-4045-AC36-7AA5B3A77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AAF622-5D61-440A-A7B0-77689BFC3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2571B-5F83-4CDA-AFF7-B0794333B7C3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89F80D-DB02-4311-9B03-1C4A54724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8181C-91B6-474A-8ED1-8644E9FD4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D077-A770-460C-B070-E2579D73ABA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92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c.uidaho.edu/mrc/people/jff/digital/MIPSir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>
            <a:extLst>
              <a:ext uri="{FF2B5EF4-FFF2-40B4-BE49-F238E27FC236}">
                <a16:creationId xmlns:a16="http://schemas.microsoft.com/office/drawing/2014/main" id="{54A29C78-7AE2-45FA-9EE8-E88EEB04A2DB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905437" y="2182423"/>
            <a:ext cx="9857656" cy="1838730"/>
          </a:xfrm>
        </p:spPr>
        <p:txBody>
          <a:bodyPr>
            <a:no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b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Tiny MIPS core in Verilog</a:t>
            </a:r>
            <a:b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 Lab3</a:t>
            </a:r>
            <a:endParaRPr lang="en-US" altLang="zh-TW" sz="4400" b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5F44809-B7AA-4265-A1D2-8821FEFAF96A}"/>
              </a:ext>
            </a:extLst>
          </p:cNvPr>
          <p:cNvCxnSpPr>
            <a:cxnSpLocks/>
          </p:cNvCxnSpPr>
          <p:nvPr/>
        </p:nvCxnSpPr>
        <p:spPr>
          <a:xfrm>
            <a:off x="905437" y="3101788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5" descr="emblem">
            <a:extLst>
              <a:ext uri="{FF2B5EF4-FFF2-40B4-BE49-F238E27FC236}">
                <a16:creationId xmlns:a16="http://schemas.microsoft.com/office/drawing/2014/main" id="{B6C5FD1A-CDA6-4C96-AE02-805D8809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44" y="5392215"/>
            <a:ext cx="124883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E87CD701-2F2C-440B-B34A-C8784F8A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6251053"/>
            <a:ext cx="73894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6" name="圖片 15" descr="0717-logo.jpg">
            <a:extLst>
              <a:ext uri="{FF2B5EF4-FFF2-40B4-BE49-F238E27FC236}">
                <a16:creationId xmlns:a16="http://schemas.microsoft.com/office/drawing/2014/main" id="{081812CF-114D-4669-BA32-1FCE35F8E8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4679" t="21431" r="29292" b="16669"/>
          <a:stretch>
            <a:fillRect/>
          </a:stretch>
        </p:blipFill>
        <p:spPr bwMode="auto">
          <a:xfrm>
            <a:off x="6431344" y="5452236"/>
            <a:ext cx="960799" cy="8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3158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48EF9-D3E5-4E77-85A1-C4199E32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EC8892-EDB4-45A0-BCD6-00798685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</a:t>
            </a:r>
            <a:r>
              <a:rPr lang="zh-TW" altLang="en-US" dirty="0"/>
              <a:t> 其他指令也是自己定義嗎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按照課本定義  </a:t>
            </a:r>
            <a:r>
              <a:rPr lang="en-US" altLang="zh-TW" dirty="0"/>
              <a:t>Add 000000 </a:t>
            </a:r>
            <a:r>
              <a:rPr lang="en-US" altLang="zh-TW" dirty="0" err="1"/>
              <a:t>ALUctr</a:t>
            </a:r>
            <a:r>
              <a:rPr lang="en-US" altLang="zh-TW" dirty="0"/>
              <a:t> &lt;= 3’d0;  </a:t>
            </a:r>
          </a:p>
          <a:p>
            <a:r>
              <a:rPr lang="zh-TW" altLang="en-US" dirty="0"/>
              <a:t>控制開關要看哪些要控制  哪些不用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66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Modularization (EX. add)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bject 3">
            <a:extLst>
              <a:ext uri="{FF2B5EF4-FFF2-40B4-BE49-F238E27FC236}">
                <a16:creationId xmlns:a16="http://schemas.microsoft.com/office/drawing/2014/main" id="{3AB76C37-8F34-4261-8C05-CE7B5A9C1F22}"/>
              </a:ext>
            </a:extLst>
          </p:cNvPr>
          <p:cNvSpPr/>
          <p:nvPr/>
        </p:nvSpPr>
        <p:spPr>
          <a:xfrm>
            <a:off x="2921562" y="1727084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8">
            <a:extLst>
              <a:ext uri="{FF2B5EF4-FFF2-40B4-BE49-F238E27FC236}">
                <a16:creationId xmlns:a16="http://schemas.microsoft.com/office/drawing/2014/main" id="{5445A892-48DD-4094-9477-38F9D24875CA}"/>
              </a:ext>
            </a:extLst>
          </p:cNvPr>
          <p:cNvSpPr txBox="1"/>
          <p:nvPr/>
        </p:nvSpPr>
        <p:spPr>
          <a:xfrm>
            <a:off x="2744322" y="1310824"/>
            <a:ext cx="841181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37410" algn="l"/>
                <a:tab pos="4283075" algn="l"/>
                <a:tab pos="6409055" algn="l"/>
              </a:tabLst>
            </a:pPr>
            <a:r>
              <a:rPr sz="1600" spc="-300" dirty="0">
                <a:latin typeface="Arial"/>
                <a:cs typeface="Arial"/>
              </a:rPr>
              <a:t>F</a:t>
            </a:r>
            <a:r>
              <a:rPr sz="1600" spc="160" dirty="0">
                <a:latin typeface="Arial"/>
                <a:cs typeface="Arial"/>
              </a:rPr>
              <a:t>/</a:t>
            </a:r>
            <a:r>
              <a:rPr sz="1600" spc="-175" dirty="0">
                <a:latin typeface="Arial"/>
                <a:cs typeface="Arial"/>
              </a:rPr>
              <a:t>D</a:t>
            </a:r>
            <a:r>
              <a:rPr lang="zh-TW" altLang="en-US" sz="1600" spc="-175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	</a:t>
            </a:r>
            <a:r>
              <a:rPr lang="zh-TW" altLang="en-US" sz="1600" dirty="0">
                <a:latin typeface="Arial"/>
                <a:cs typeface="Arial"/>
              </a:rPr>
              <a:t>    </a:t>
            </a:r>
            <a:r>
              <a:rPr sz="1600" spc="-80" dirty="0">
                <a:latin typeface="Arial"/>
                <a:cs typeface="Arial"/>
              </a:rPr>
              <a:t>D/</a:t>
            </a:r>
            <a:r>
              <a:rPr sz="1600" spc="-95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	</a:t>
            </a:r>
            <a:r>
              <a:rPr lang="zh-TW" altLang="en-US" sz="1600" dirty="0">
                <a:latin typeface="Arial"/>
                <a:cs typeface="Arial"/>
              </a:rPr>
              <a:t>      </a:t>
            </a:r>
            <a:r>
              <a:rPr sz="1600" spc="-55" dirty="0">
                <a:latin typeface="Arial"/>
                <a:cs typeface="Arial"/>
              </a:rPr>
              <a:t>X</a:t>
            </a:r>
            <a:r>
              <a:rPr sz="1600" spc="-30" dirty="0">
                <a:latin typeface="Arial"/>
                <a:cs typeface="Arial"/>
              </a:rPr>
              <a:t>/</a:t>
            </a:r>
            <a:r>
              <a:rPr sz="1600" spc="30" dirty="0">
                <a:latin typeface="Arial"/>
                <a:cs typeface="Arial"/>
              </a:rPr>
              <a:t>M</a:t>
            </a:r>
            <a:r>
              <a:rPr lang="zh-TW" altLang="en-US" sz="1600" spc="30" dirty="0">
                <a:latin typeface="Arial"/>
                <a:cs typeface="Arial"/>
              </a:rPr>
              <a:t>  </a:t>
            </a:r>
            <a:r>
              <a:rPr sz="1600" dirty="0">
                <a:latin typeface="Arial"/>
                <a:cs typeface="Arial"/>
              </a:rPr>
              <a:t>	</a:t>
            </a:r>
            <a:r>
              <a:rPr lang="zh-TW" altLang="en-US" sz="1600" dirty="0">
                <a:latin typeface="Arial"/>
                <a:cs typeface="Arial"/>
              </a:rPr>
              <a:t>      </a:t>
            </a:r>
            <a:r>
              <a:rPr sz="1600" spc="35" dirty="0">
                <a:latin typeface="Arial"/>
                <a:cs typeface="Arial"/>
              </a:rPr>
              <a:t>M/W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6" name="object 10">
            <a:extLst>
              <a:ext uri="{FF2B5EF4-FFF2-40B4-BE49-F238E27FC236}">
                <a16:creationId xmlns:a16="http://schemas.microsoft.com/office/drawing/2014/main" id="{0B952A8A-32D0-49F6-84CE-183429637BCC}"/>
              </a:ext>
            </a:extLst>
          </p:cNvPr>
          <p:cNvSpPr txBox="1"/>
          <p:nvPr/>
        </p:nvSpPr>
        <p:spPr>
          <a:xfrm>
            <a:off x="9962310" y="3561578"/>
            <a:ext cx="1288401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dirty="0">
                <a:latin typeface="Arial"/>
                <a:cs typeface="Arial"/>
              </a:rPr>
              <a:t>(WB=ID)</a:t>
            </a:r>
          </a:p>
        </p:txBody>
      </p:sp>
      <p:sp>
        <p:nvSpPr>
          <p:cNvPr id="61" name="object 14">
            <a:extLst>
              <a:ext uri="{FF2B5EF4-FFF2-40B4-BE49-F238E27FC236}">
                <a16:creationId xmlns:a16="http://schemas.microsoft.com/office/drawing/2014/main" id="{EA7F679B-906C-456D-B200-7A2FA3AFC4EC}"/>
              </a:ext>
            </a:extLst>
          </p:cNvPr>
          <p:cNvSpPr/>
          <p:nvPr/>
        </p:nvSpPr>
        <p:spPr>
          <a:xfrm>
            <a:off x="3105922" y="1880819"/>
            <a:ext cx="1972055" cy="3732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6">
            <a:extLst>
              <a:ext uri="{FF2B5EF4-FFF2-40B4-BE49-F238E27FC236}">
                <a16:creationId xmlns:a16="http://schemas.microsoft.com/office/drawing/2014/main" id="{1D80C209-F573-4A6A-BE33-02B5A4C03838}"/>
              </a:ext>
            </a:extLst>
          </p:cNvPr>
          <p:cNvSpPr/>
          <p:nvPr/>
        </p:nvSpPr>
        <p:spPr>
          <a:xfrm>
            <a:off x="5457593" y="1880819"/>
            <a:ext cx="1929383" cy="37322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>
            <a:extLst>
              <a:ext uri="{FF2B5EF4-FFF2-40B4-BE49-F238E27FC236}">
                <a16:creationId xmlns:a16="http://schemas.microsoft.com/office/drawing/2014/main" id="{953EC007-EAFD-4A16-92DC-978953834DA5}"/>
              </a:ext>
            </a:extLst>
          </p:cNvPr>
          <p:cNvSpPr/>
          <p:nvPr/>
        </p:nvSpPr>
        <p:spPr>
          <a:xfrm>
            <a:off x="788541" y="1880819"/>
            <a:ext cx="1997964" cy="3745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0">
            <a:extLst>
              <a:ext uri="{FF2B5EF4-FFF2-40B4-BE49-F238E27FC236}">
                <a16:creationId xmlns:a16="http://schemas.microsoft.com/office/drawing/2014/main" id="{F92C84D6-2E8B-4578-A664-4E3C62C76C4D}"/>
              </a:ext>
            </a:extLst>
          </p:cNvPr>
          <p:cNvSpPr/>
          <p:nvPr/>
        </p:nvSpPr>
        <p:spPr>
          <a:xfrm>
            <a:off x="7654355" y="1904439"/>
            <a:ext cx="1964435" cy="37124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3">
            <a:extLst>
              <a:ext uri="{FF2B5EF4-FFF2-40B4-BE49-F238E27FC236}">
                <a16:creationId xmlns:a16="http://schemas.microsoft.com/office/drawing/2014/main" id="{FDC7519E-01D3-4A66-890F-E06078D15988}"/>
              </a:ext>
            </a:extLst>
          </p:cNvPr>
          <p:cNvSpPr/>
          <p:nvPr/>
        </p:nvSpPr>
        <p:spPr>
          <a:xfrm>
            <a:off x="5288245" y="1727084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3">
            <a:extLst>
              <a:ext uri="{FF2B5EF4-FFF2-40B4-BE49-F238E27FC236}">
                <a16:creationId xmlns:a16="http://schemas.microsoft.com/office/drawing/2014/main" id="{F93046AE-4C1F-420B-A230-E04967F7F522}"/>
              </a:ext>
            </a:extLst>
          </p:cNvPr>
          <p:cNvSpPr/>
          <p:nvPr/>
        </p:nvSpPr>
        <p:spPr>
          <a:xfrm>
            <a:off x="7525844" y="1727084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">
            <a:extLst>
              <a:ext uri="{FF2B5EF4-FFF2-40B4-BE49-F238E27FC236}">
                <a16:creationId xmlns:a16="http://schemas.microsoft.com/office/drawing/2014/main" id="{5B7C62F5-F7CD-4CA3-B0DC-C87F1FE75FA6}"/>
              </a:ext>
            </a:extLst>
          </p:cNvPr>
          <p:cNvSpPr/>
          <p:nvPr/>
        </p:nvSpPr>
        <p:spPr>
          <a:xfrm>
            <a:off x="9724440" y="1727084"/>
            <a:ext cx="0" cy="4067175"/>
          </a:xfrm>
          <a:custGeom>
            <a:avLst/>
            <a:gdLst/>
            <a:ahLst/>
            <a:cxnLst/>
            <a:rect l="l" t="t" r="r" b="b"/>
            <a:pathLst>
              <a:path h="4067175">
                <a:moveTo>
                  <a:pt x="0" y="0"/>
                </a:moveTo>
                <a:lnTo>
                  <a:pt x="0" y="4066616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2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>
            <a:extLst>
              <a:ext uri="{FF2B5EF4-FFF2-40B4-BE49-F238E27FC236}">
                <a16:creationId xmlns:a16="http://schemas.microsoft.com/office/drawing/2014/main" id="{A7C9B4AF-B3D4-4706-AEEB-B4010CD79B01}"/>
              </a:ext>
            </a:extLst>
          </p:cNvPr>
          <p:cNvSpPr/>
          <p:nvPr/>
        </p:nvSpPr>
        <p:spPr>
          <a:xfrm>
            <a:off x="555413" y="1295400"/>
            <a:ext cx="5114628" cy="5088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CPU.v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bject 4">
            <a:extLst>
              <a:ext uri="{FF2B5EF4-FFF2-40B4-BE49-F238E27FC236}">
                <a16:creationId xmlns:a16="http://schemas.microsoft.com/office/drawing/2014/main" id="{63D47E06-7896-4EDF-893B-D29E35D82957}"/>
              </a:ext>
            </a:extLst>
          </p:cNvPr>
          <p:cNvSpPr txBox="1"/>
          <p:nvPr/>
        </p:nvSpPr>
        <p:spPr>
          <a:xfrm>
            <a:off x="2602609" y="3145405"/>
            <a:ext cx="29695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宣告各Stage之前傳值所需要的連接線</a:t>
            </a:r>
            <a:endParaRPr sz="1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D75460BC-5F15-4053-95FA-050FABC6B46F}"/>
              </a:ext>
            </a:extLst>
          </p:cNvPr>
          <p:cNvSpPr txBox="1"/>
          <p:nvPr/>
        </p:nvSpPr>
        <p:spPr>
          <a:xfrm>
            <a:off x="5826824" y="3664221"/>
            <a:ext cx="43243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接</a:t>
            </a:r>
            <a:r>
              <a:rPr sz="16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續</a:t>
            </a:r>
            <a:endParaRPr sz="16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82163264-CC82-4D28-B1A8-53461E6EFA1E}"/>
              </a:ext>
            </a:extLst>
          </p:cNvPr>
          <p:cNvSpPr/>
          <p:nvPr/>
        </p:nvSpPr>
        <p:spPr>
          <a:xfrm>
            <a:off x="6753225" y="1295400"/>
            <a:ext cx="5114628" cy="50888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8CCC16E9-ACBB-47E2-8C2F-CFD50D4571CF}"/>
              </a:ext>
            </a:extLst>
          </p:cNvPr>
          <p:cNvSpPr/>
          <p:nvPr/>
        </p:nvSpPr>
        <p:spPr>
          <a:xfrm>
            <a:off x="5694231" y="3575685"/>
            <a:ext cx="816487" cy="4790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93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RISC Processor</a:t>
            </a:r>
            <a:r>
              <a:rPr lang="zh-TW" altLang="en-US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RTL</a:t>
            </a:r>
            <a:r>
              <a:rPr lang="zh-TW" altLang="en-US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Simulation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B9820D5-5D10-48B1-BA0C-DFF4222AF8FF}"/>
              </a:ext>
            </a:extLst>
          </p:cNvPr>
          <p:cNvSpPr/>
          <p:nvPr/>
        </p:nvSpPr>
        <p:spPr bwMode="auto">
          <a:xfrm>
            <a:off x="4588627" y="3110752"/>
            <a:ext cx="3280256" cy="58695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FE2A2A-102E-47B7-87AB-A8AE92C9E3A6}"/>
              </a:ext>
            </a:extLst>
          </p:cNvPr>
          <p:cNvSpPr/>
          <p:nvPr/>
        </p:nvSpPr>
        <p:spPr bwMode="auto">
          <a:xfrm>
            <a:off x="4584875" y="6077235"/>
            <a:ext cx="3280256" cy="58695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3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17A83AF-9B36-45DE-BF9D-D114231343F2}"/>
              </a:ext>
            </a:extLst>
          </p:cNvPr>
          <p:cNvSpPr txBox="1"/>
          <p:nvPr/>
        </p:nvSpPr>
        <p:spPr>
          <a:xfrm>
            <a:off x="6116615" y="4359824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zh-TW" altLang="en-US" dirty="0">
              <a:solidFill>
                <a:srgbClr val="000066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CA2482-3C49-4482-A97B-F997AFA81259}"/>
              </a:ext>
            </a:extLst>
          </p:cNvPr>
          <p:cNvSpPr txBox="1"/>
          <p:nvPr/>
        </p:nvSpPr>
        <p:spPr>
          <a:xfrm>
            <a:off x="4958716" y="3181993"/>
            <a:ext cx="2572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Test Data generate</a:t>
            </a:r>
            <a:endParaRPr lang="zh-TW" altLang="en-US" sz="2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41F6268-6684-4BC6-8054-B80F8E1DDE31}"/>
              </a:ext>
            </a:extLst>
          </p:cNvPr>
          <p:cNvSpPr txBox="1"/>
          <p:nvPr/>
        </p:nvSpPr>
        <p:spPr>
          <a:xfrm>
            <a:off x="5020128" y="6148296"/>
            <a:ext cx="25624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Output Verification</a:t>
            </a:r>
            <a:endParaRPr lang="zh-TW" altLang="en-US" sz="2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BC095C6-55A9-409A-AE76-7784B317510E}"/>
              </a:ext>
            </a:extLst>
          </p:cNvPr>
          <p:cNvCxnSpPr/>
          <p:nvPr/>
        </p:nvCxnSpPr>
        <p:spPr bwMode="auto">
          <a:xfrm>
            <a:off x="5511437" y="3694964"/>
            <a:ext cx="0" cy="3261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F3634AB3-D111-4DB5-9431-2FCDF7E6E790}"/>
              </a:ext>
            </a:extLst>
          </p:cNvPr>
          <p:cNvCxnSpPr/>
          <p:nvPr/>
        </p:nvCxnSpPr>
        <p:spPr bwMode="auto">
          <a:xfrm>
            <a:off x="6640247" y="3687901"/>
            <a:ext cx="0" cy="3261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B7E4720-0814-4978-B13B-C4436A858F3D}"/>
              </a:ext>
            </a:extLst>
          </p:cNvPr>
          <p:cNvCxnSpPr/>
          <p:nvPr/>
        </p:nvCxnSpPr>
        <p:spPr bwMode="auto">
          <a:xfrm>
            <a:off x="5514645" y="5631160"/>
            <a:ext cx="3884" cy="4123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0B1723B-8A46-4D34-9B7E-B17511106FB9}"/>
              </a:ext>
            </a:extLst>
          </p:cNvPr>
          <p:cNvCxnSpPr/>
          <p:nvPr/>
        </p:nvCxnSpPr>
        <p:spPr bwMode="auto">
          <a:xfrm>
            <a:off x="6635687" y="5633475"/>
            <a:ext cx="3884" cy="4123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D2810F0-E400-45E1-A89C-53AC2D2C64B7}"/>
              </a:ext>
            </a:extLst>
          </p:cNvPr>
          <p:cNvSpPr txBox="1"/>
          <p:nvPr/>
        </p:nvSpPr>
        <p:spPr>
          <a:xfrm>
            <a:off x="7073677" y="36767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Input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0086DE5-5C29-49A6-9851-4906DC966246}"/>
              </a:ext>
            </a:extLst>
          </p:cNvPr>
          <p:cNvSpPr txBox="1"/>
          <p:nvPr/>
        </p:nvSpPr>
        <p:spPr>
          <a:xfrm>
            <a:off x="7030309" y="56409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Output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B520E55-7843-4CFC-A32A-6AF2290AC001}"/>
              </a:ext>
            </a:extLst>
          </p:cNvPr>
          <p:cNvSpPr txBox="1"/>
          <p:nvPr/>
        </p:nvSpPr>
        <p:spPr>
          <a:xfrm>
            <a:off x="5851849" y="36259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……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FBFD24B-165D-43AA-AB36-92677AE5C0A7}"/>
              </a:ext>
            </a:extLst>
          </p:cNvPr>
          <p:cNvSpPr txBox="1"/>
          <p:nvPr/>
        </p:nvSpPr>
        <p:spPr>
          <a:xfrm>
            <a:off x="5860060" y="55740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……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2B5BC00-2301-4352-AAC2-FBD6C6F17A2E}"/>
              </a:ext>
            </a:extLst>
          </p:cNvPr>
          <p:cNvCxnSpPr/>
          <p:nvPr/>
        </p:nvCxnSpPr>
        <p:spPr bwMode="auto">
          <a:xfrm>
            <a:off x="5677134" y="3694964"/>
            <a:ext cx="0" cy="3261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0C53004-A4B0-47B5-8E1B-BF854D4F2A9F}"/>
              </a:ext>
            </a:extLst>
          </p:cNvPr>
          <p:cNvCxnSpPr/>
          <p:nvPr/>
        </p:nvCxnSpPr>
        <p:spPr bwMode="auto">
          <a:xfrm>
            <a:off x="5729730" y="5631160"/>
            <a:ext cx="3884" cy="4123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A01267B-C4BB-48B8-9641-221499D0C916}"/>
              </a:ext>
            </a:extLst>
          </p:cNvPr>
          <p:cNvSpPr txBox="1"/>
          <p:nvPr/>
        </p:nvSpPr>
        <p:spPr>
          <a:xfrm>
            <a:off x="5018720" y="2406666"/>
            <a:ext cx="23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Testbench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16E0C6-E6A1-4C3F-B950-1F78EF2E7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627" y="4008887"/>
            <a:ext cx="3284008" cy="15898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DA44A68-EA29-49E8-A939-66CF408F48D6}"/>
              </a:ext>
            </a:extLst>
          </p:cNvPr>
          <p:cNvSpPr/>
          <p:nvPr/>
        </p:nvSpPr>
        <p:spPr>
          <a:xfrm>
            <a:off x="1153253" y="1112179"/>
            <a:ext cx="9738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利用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Structural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modeling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技巧進行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Verilog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模擬，將需要驗證之設計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(Design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under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verification,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DUV)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包在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top-module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下，並以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high-level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語法產生測試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pattern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及觀察結果   可能要加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NOP</a:t>
            </a:r>
            <a:endParaRPr lang="zh-TW" altLang="en-US" sz="2400" dirty="0">
              <a:solidFill>
                <a:srgbClr val="000066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DBED49-AA48-4CD5-83DE-6FA223F6B193}"/>
              </a:ext>
            </a:extLst>
          </p:cNvPr>
          <p:cNvSpPr/>
          <p:nvPr/>
        </p:nvSpPr>
        <p:spPr>
          <a:xfrm>
            <a:off x="4624569" y="5269449"/>
            <a:ext cx="32840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Design Under Test(DUT)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E33DCC-B3CC-40B3-B2CA-21928F40D09B}"/>
              </a:ext>
            </a:extLst>
          </p:cNvPr>
          <p:cNvCxnSpPr/>
          <p:nvPr/>
        </p:nvCxnSpPr>
        <p:spPr bwMode="auto">
          <a:xfrm>
            <a:off x="6823127" y="3687779"/>
            <a:ext cx="0" cy="32618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7BE2000-F2BF-4B4C-AA92-30EB3FF0D877}"/>
              </a:ext>
            </a:extLst>
          </p:cNvPr>
          <p:cNvCxnSpPr/>
          <p:nvPr/>
        </p:nvCxnSpPr>
        <p:spPr bwMode="auto">
          <a:xfrm>
            <a:off x="6833393" y="5629341"/>
            <a:ext cx="3884" cy="4123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113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FFF629-9A78-49A2-87D8-DA9052D9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57" y="1203118"/>
            <a:ext cx="7177663" cy="5388182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Testbench.v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6F5217-732C-4A10-B477-09DD1257D9D1}"/>
              </a:ext>
            </a:extLst>
          </p:cNvPr>
          <p:cNvSpPr txBox="1"/>
          <p:nvPr/>
        </p:nvSpPr>
        <p:spPr>
          <a:xfrm>
            <a:off x="8705849" y="1654909"/>
            <a:ext cx="28194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sz="2000" dirty="0">
                <a:ea typeface="標楷體" panose="03000509000000000000" pitchFamily="65" charset="-120"/>
              </a:rPr>
              <a:t>CPU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沒有做任何處理</a:t>
            </a:r>
            <a:r>
              <a:rPr lang="en-US" altLang="zh-TW" sz="2000" dirty="0">
                <a:ea typeface="標楷體" panose="03000509000000000000" pitchFamily="65" charset="-120"/>
              </a:rPr>
              <a:t>Hazard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的硬體，故只能透過插入</a:t>
            </a:r>
            <a:r>
              <a:rPr lang="en-US" altLang="zh-TW" sz="2000" dirty="0">
                <a:ea typeface="標楷體" panose="03000509000000000000" pitchFamily="65" charset="-120"/>
              </a:rPr>
              <a:t>NOP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指令或是調整指令順序的方式節省</a:t>
            </a:r>
            <a:r>
              <a:rPr lang="en-US" altLang="zh-TW" sz="2000" dirty="0">
                <a:ea typeface="標楷體" panose="03000509000000000000" pitchFamily="65" charset="-120"/>
              </a:rPr>
              <a:t>cycle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數。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5D5B9E7-5B4F-4191-B517-E060531D380B}"/>
              </a:ext>
            </a:extLst>
          </p:cNvPr>
          <p:cNvSpPr txBox="1"/>
          <p:nvPr/>
        </p:nvSpPr>
        <p:spPr>
          <a:xfrm>
            <a:off x="8705849" y="3829050"/>
            <a:ext cx="3200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什麼時候插入</a:t>
            </a:r>
            <a:r>
              <a:rPr lang="en-US" altLang="zh-TW" dirty="0">
                <a:ea typeface="標楷體" panose="03000509000000000000" pitchFamily="65" charset="-120"/>
              </a:rPr>
              <a:t>NOP?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EX.  add $3, $1, $2</a:t>
            </a:r>
          </a:p>
          <a:p>
            <a:r>
              <a:rPr lang="en-US" altLang="zh-TW" dirty="0">
                <a:ea typeface="標楷體" panose="03000509000000000000" pitchFamily="65" charset="-120"/>
              </a:rPr>
              <a:t>        add $5, $3, $4</a:t>
            </a:r>
          </a:p>
          <a:p>
            <a:r>
              <a:rPr lang="zh-TW" altLang="en-US" dirty="0">
                <a:ea typeface="標楷體" panose="03000509000000000000" pitchFamily="65" charset="-120"/>
              </a:rPr>
              <a:t>第一行的</a:t>
            </a:r>
            <a:r>
              <a:rPr lang="en-US" altLang="zh-TW" dirty="0">
                <a:ea typeface="標楷體" panose="03000509000000000000" pitchFamily="65" charset="-120"/>
              </a:rPr>
              <a:t>$1+$2</a:t>
            </a:r>
            <a:r>
              <a:rPr lang="zh-TW" altLang="en-US" dirty="0">
                <a:ea typeface="標楷體" panose="03000509000000000000" pitchFamily="65" charset="-120"/>
              </a:rPr>
              <a:t>還未寫回</a:t>
            </a:r>
            <a:r>
              <a:rPr lang="en-US" altLang="zh-TW" dirty="0">
                <a:ea typeface="標楷體" panose="03000509000000000000" pitchFamily="65" charset="-120"/>
              </a:rPr>
              <a:t>$3</a:t>
            </a:r>
            <a:r>
              <a:rPr lang="zh-TW" altLang="en-US" dirty="0">
                <a:ea typeface="標楷體" panose="03000509000000000000" pitchFamily="65" charset="-120"/>
              </a:rPr>
              <a:t>，故下一行的</a:t>
            </a:r>
            <a:r>
              <a:rPr lang="en-US" altLang="zh-TW" dirty="0">
                <a:ea typeface="標楷體" panose="03000509000000000000" pitchFamily="65" charset="-120"/>
              </a:rPr>
              <a:t>$3</a:t>
            </a:r>
            <a:r>
              <a:rPr lang="zh-TW" altLang="en-US" dirty="0">
                <a:ea typeface="標楷體" panose="03000509000000000000" pitchFamily="65" charset="-120"/>
              </a:rPr>
              <a:t>內並非預期的值，故插入</a:t>
            </a:r>
            <a:r>
              <a:rPr lang="en-US" altLang="zh-TW" dirty="0">
                <a:ea typeface="標楷體" panose="03000509000000000000" pitchFamily="65" charset="-120"/>
              </a:rPr>
              <a:t>3</a:t>
            </a:r>
            <a:r>
              <a:rPr lang="zh-TW" altLang="en-US" dirty="0">
                <a:ea typeface="標楷體" panose="03000509000000000000" pitchFamily="65" charset="-120"/>
              </a:rPr>
              <a:t>個</a:t>
            </a:r>
            <a:r>
              <a:rPr lang="en-US" altLang="zh-TW" dirty="0">
                <a:ea typeface="標楷體" panose="03000509000000000000" pitchFamily="65" charset="-120"/>
              </a:rPr>
              <a:t>NOP</a:t>
            </a:r>
            <a:r>
              <a:rPr lang="zh-TW" altLang="en-US" dirty="0">
                <a:ea typeface="標楷體" panose="03000509000000000000" pitchFamily="65" charset="-120"/>
              </a:rPr>
              <a:t>等待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20FF4C-2934-436D-A31D-C868D4D74F78}"/>
              </a:ext>
            </a:extLst>
          </p:cNvPr>
          <p:cNvSpPr/>
          <p:nvPr/>
        </p:nvSpPr>
        <p:spPr>
          <a:xfrm>
            <a:off x="905437" y="2208107"/>
            <a:ext cx="7185283" cy="175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DBB3CF-B91F-4D48-8513-0692C2792C46}"/>
              </a:ext>
            </a:extLst>
          </p:cNvPr>
          <p:cNvSpPr txBox="1"/>
          <p:nvPr/>
        </p:nvSpPr>
        <p:spPr>
          <a:xfrm>
            <a:off x="5723466" y="220810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輸入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code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的機械碼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3476E-68A7-4B27-A018-06F6616AAC34}"/>
              </a:ext>
            </a:extLst>
          </p:cNvPr>
          <p:cNvSpPr/>
          <p:nvPr/>
        </p:nvSpPr>
        <p:spPr>
          <a:xfrm>
            <a:off x="1387110" y="2851573"/>
            <a:ext cx="53712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0F1E8D-3839-4892-BA55-696973A008B9}"/>
              </a:ext>
            </a:extLst>
          </p:cNvPr>
          <p:cNvSpPr txBox="1"/>
          <p:nvPr/>
        </p:nvSpPr>
        <p:spPr>
          <a:xfrm>
            <a:off x="4348479" y="3243874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插入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NOP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處理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Hazard</a:t>
            </a:r>
            <a:r>
              <a:rPr lang="zh-TW" altLang="en-US" sz="16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問題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5339B45-08FD-4AC7-B353-A0444A76F108}"/>
              </a:ext>
            </a:extLst>
          </p:cNvPr>
          <p:cNvSpPr txBox="1"/>
          <p:nvPr/>
        </p:nvSpPr>
        <p:spPr>
          <a:xfrm>
            <a:off x="5560512" y="6093767"/>
            <a:ext cx="23957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200" b="1" spc="1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Lab1</a:t>
            </a:r>
            <a:r>
              <a:rPr sz="1200" spc="1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程式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一個輸入請放在</a:t>
            </a:r>
            <a:r>
              <a:rPr sz="1200" b="1" spc="-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DM[0]</a:t>
            </a:r>
            <a:endParaRPr sz="1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1200" spc="1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中，兩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個結果放在</a:t>
            </a:r>
            <a:r>
              <a:rPr sz="1200" b="1" spc="-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DM[1]</a:t>
            </a:r>
            <a:r>
              <a:rPr sz="1200" b="1" spc="-8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sz="1200" spc="1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sz="1200" b="1" spc="-5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DM[2]</a:t>
            </a:r>
            <a:endParaRPr sz="12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787113-41A8-44D8-B6F9-4A34C4667065}"/>
              </a:ext>
            </a:extLst>
          </p:cNvPr>
          <p:cNvSpPr/>
          <p:nvPr/>
        </p:nvSpPr>
        <p:spPr>
          <a:xfrm>
            <a:off x="913057" y="4152903"/>
            <a:ext cx="7185283" cy="1501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中括弧 21">
            <a:extLst>
              <a:ext uri="{FF2B5EF4-FFF2-40B4-BE49-F238E27FC236}">
                <a16:creationId xmlns:a16="http://schemas.microsoft.com/office/drawing/2014/main" id="{F685D52A-4B40-482B-8487-DE5B69245C3B}"/>
              </a:ext>
            </a:extLst>
          </p:cNvPr>
          <p:cNvSpPr/>
          <p:nvPr/>
        </p:nvSpPr>
        <p:spPr>
          <a:xfrm>
            <a:off x="3946261" y="4363720"/>
            <a:ext cx="60959" cy="397549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中括弧 24">
            <a:extLst>
              <a:ext uri="{FF2B5EF4-FFF2-40B4-BE49-F238E27FC236}">
                <a16:creationId xmlns:a16="http://schemas.microsoft.com/office/drawing/2014/main" id="{8D8B1BEA-DE53-4AA3-9CC0-CC1A74EF4FBF}"/>
              </a:ext>
            </a:extLst>
          </p:cNvPr>
          <p:cNvSpPr/>
          <p:nvPr/>
        </p:nvSpPr>
        <p:spPr>
          <a:xfrm>
            <a:off x="3946260" y="4874260"/>
            <a:ext cx="60959" cy="595113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DAE4457-12FB-4405-B013-D3950D6E1D98}"/>
              </a:ext>
            </a:extLst>
          </p:cNvPr>
          <p:cNvSpPr txBox="1"/>
          <p:nvPr/>
        </p:nvSpPr>
        <p:spPr>
          <a:xfrm>
            <a:off x="4091940" y="4393217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data memory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0FB04F4-9FA1-4A94-B84C-F53570A82BA4}"/>
              </a:ext>
            </a:extLst>
          </p:cNvPr>
          <p:cNvSpPr txBox="1"/>
          <p:nvPr/>
        </p:nvSpPr>
        <p:spPr>
          <a:xfrm>
            <a:off x="4092220" y="5001378"/>
            <a:ext cx="23150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register file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6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Testbench.v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D0763F7E-B4B3-4D09-9C21-8844570E9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90" y="1244989"/>
            <a:ext cx="5708322" cy="533488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E7DDC50-A460-4B73-832A-8CBA7D05DACB}"/>
              </a:ext>
            </a:extLst>
          </p:cNvPr>
          <p:cNvSpPr/>
          <p:nvPr/>
        </p:nvSpPr>
        <p:spPr>
          <a:xfrm>
            <a:off x="2011691" y="3268982"/>
            <a:ext cx="5981690" cy="217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E890742-D08C-4BC6-9DEE-183EB19DE72A}"/>
              </a:ext>
            </a:extLst>
          </p:cNvPr>
          <p:cNvSpPr/>
          <p:nvPr/>
        </p:nvSpPr>
        <p:spPr>
          <a:xfrm>
            <a:off x="2011691" y="5532120"/>
            <a:ext cx="5981690" cy="1166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FFC17264-6252-4B06-8B5A-EE32F6850DA9}"/>
              </a:ext>
            </a:extLst>
          </p:cNvPr>
          <p:cNvSpPr/>
          <p:nvPr/>
        </p:nvSpPr>
        <p:spPr>
          <a:xfrm>
            <a:off x="8488680" y="3162309"/>
            <a:ext cx="2644140" cy="1303011"/>
          </a:xfrm>
          <a:prstGeom prst="wedgeRoundRectCallout">
            <a:avLst>
              <a:gd name="adj1" fmla="val -67550"/>
              <a:gd name="adj2" fmla="val 5039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顯示所有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register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及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memory</a:t>
            </a:r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內容</a:t>
            </a:r>
          </a:p>
        </p:txBody>
      </p:sp>
      <p:sp>
        <p:nvSpPr>
          <p:cNvPr id="26" name="語音泡泡: 圓角矩形 25">
            <a:extLst>
              <a:ext uri="{FF2B5EF4-FFF2-40B4-BE49-F238E27FC236}">
                <a16:creationId xmlns:a16="http://schemas.microsoft.com/office/drawing/2014/main" id="{70374063-2CFB-4DDD-A585-DA12B366AD33}"/>
              </a:ext>
            </a:extLst>
          </p:cNvPr>
          <p:cNvSpPr/>
          <p:nvPr/>
        </p:nvSpPr>
        <p:spPr>
          <a:xfrm>
            <a:off x="8488680" y="4945389"/>
            <a:ext cx="2644140" cy="1303011"/>
          </a:xfrm>
          <a:prstGeom prst="wedgeRoundRectCallout">
            <a:avLst>
              <a:gd name="adj1" fmla="val -67550"/>
              <a:gd name="adj2" fmla="val 50392"/>
              <a:gd name="adj3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2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產生波形檔</a:t>
            </a:r>
          </a:p>
        </p:txBody>
      </p:sp>
    </p:spTree>
    <p:extLst>
      <p:ext uri="{BB962C8B-B14F-4D97-AF65-F5344CB8AC3E}">
        <p14:creationId xmlns:p14="http://schemas.microsoft.com/office/powerpoint/2010/main" val="3077454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spc="-12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</a:t>
            </a:r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estb</a:t>
            </a:r>
            <a:r>
              <a:rPr lang="en-US" altLang="zh-TW" sz="44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nc</a:t>
            </a:r>
            <a:r>
              <a:rPr lang="en-US" altLang="zh-TW" sz="44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h</a:t>
            </a:r>
            <a:r>
              <a:rPr lang="zh-TW" altLang="en-US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輸出結</a:t>
            </a:r>
            <a:r>
              <a:rPr lang="zh-TW" altLang="en-US" sz="4400" spc="-45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果解說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bject 4">
            <a:extLst>
              <a:ext uri="{FF2B5EF4-FFF2-40B4-BE49-F238E27FC236}">
                <a16:creationId xmlns:a16="http://schemas.microsoft.com/office/drawing/2014/main" id="{1D0D8359-80F7-4D8E-BDB2-45E09CDA86CD}"/>
              </a:ext>
            </a:extLst>
          </p:cNvPr>
          <p:cNvSpPr/>
          <p:nvPr/>
        </p:nvSpPr>
        <p:spPr>
          <a:xfrm>
            <a:off x="1094317" y="1927860"/>
            <a:ext cx="7536180" cy="43052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21B9DE2E-C154-408B-A960-5AA9BFEB0ECF}"/>
              </a:ext>
            </a:extLst>
          </p:cNvPr>
          <p:cNvSpPr/>
          <p:nvPr/>
        </p:nvSpPr>
        <p:spPr>
          <a:xfrm>
            <a:off x="2050627" y="1927860"/>
            <a:ext cx="1249679" cy="3017520"/>
          </a:xfrm>
          <a:custGeom>
            <a:avLst/>
            <a:gdLst/>
            <a:ahLst/>
            <a:cxnLst/>
            <a:rect l="l" t="t" r="r" b="b"/>
            <a:pathLst>
              <a:path w="905510" h="2379345">
                <a:moveTo>
                  <a:pt x="0" y="2378964"/>
                </a:moveTo>
                <a:lnTo>
                  <a:pt x="905256" y="2378964"/>
                </a:lnTo>
                <a:lnTo>
                  <a:pt x="905256" y="0"/>
                </a:lnTo>
                <a:lnTo>
                  <a:pt x="0" y="0"/>
                </a:lnTo>
                <a:lnTo>
                  <a:pt x="0" y="23789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347EC45-A485-4008-94EC-3348431D67A5}"/>
              </a:ext>
            </a:extLst>
          </p:cNvPr>
          <p:cNvSpPr txBox="1"/>
          <p:nvPr/>
        </p:nvSpPr>
        <p:spPr>
          <a:xfrm>
            <a:off x="1554055" y="1484046"/>
            <a:ext cx="2218692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目前執行c</a:t>
            </a:r>
            <a:r>
              <a:rPr sz="2200" spc="25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y</a:t>
            </a:r>
            <a:r>
              <a:rPr sz="2200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</a:t>
            </a:r>
            <a:r>
              <a:rPr sz="2200" spc="5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le</a:t>
            </a:r>
            <a:r>
              <a:rPr sz="2200" dirty="0">
                <a:solidFill>
                  <a:srgbClr val="C0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數</a:t>
            </a:r>
            <a:endParaRPr sz="22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028ABFDC-7B8D-4C74-AE55-3BC4BDAFCAFA}"/>
              </a:ext>
            </a:extLst>
          </p:cNvPr>
          <p:cNvSpPr/>
          <p:nvPr/>
        </p:nvSpPr>
        <p:spPr>
          <a:xfrm>
            <a:off x="1227667" y="4991100"/>
            <a:ext cx="7475220" cy="784860"/>
          </a:xfrm>
          <a:custGeom>
            <a:avLst/>
            <a:gdLst/>
            <a:ahLst/>
            <a:cxnLst/>
            <a:rect l="l" t="t" r="r" b="b"/>
            <a:pathLst>
              <a:path w="905510" h="2379345">
                <a:moveTo>
                  <a:pt x="0" y="2378964"/>
                </a:moveTo>
                <a:lnTo>
                  <a:pt x="905256" y="2378964"/>
                </a:lnTo>
                <a:lnTo>
                  <a:pt x="905256" y="0"/>
                </a:lnTo>
                <a:lnTo>
                  <a:pt x="0" y="0"/>
                </a:lnTo>
                <a:lnTo>
                  <a:pt x="0" y="23789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09731DD9-C45E-42AE-888E-AA6EBC26AC43}"/>
              </a:ext>
            </a:extLst>
          </p:cNvPr>
          <p:cNvSpPr/>
          <p:nvPr/>
        </p:nvSpPr>
        <p:spPr>
          <a:xfrm>
            <a:off x="1227667" y="5821680"/>
            <a:ext cx="7475220" cy="419100"/>
          </a:xfrm>
          <a:custGeom>
            <a:avLst/>
            <a:gdLst/>
            <a:ahLst/>
            <a:cxnLst/>
            <a:rect l="l" t="t" r="r" b="b"/>
            <a:pathLst>
              <a:path w="905510" h="2379345">
                <a:moveTo>
                  <a:pt x="0" y="2378964"/>
                </a:moveTo>
                <a:lnTo>
                  <a:pt x="905256" y="2378964"/>
                </a:lnTo>
                <a:lnTo>
                  <a:pt x="905256" y="0"/>
                </a:lnTo>
                <a:lnTo>
                  <a:pt x="0" y="0"/>
                </a:lnTo>
                <a:lnTo>
                  <a:pt x="0" y="2378964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9C7A05-099D-4250-8F8B-3B2C3E22B6D8}"/>
              </a:ext>
            </a:extLst>
          </p:cNvPr>
          <p:cNvSpPr txBox="1"/>
          <p:nvPr/>
        </p:nvSpPr>
        <p:spPr>
          <a:xfrm>
            <a:off x="8763847" y="5198864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Register(R00~R31)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內數值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14ECBF-676C-4099-AEC1-476540EEE7AF}"/>
              </a:ext>
            </a:extLst>
          </p:cNvPr>
          <p:cNvSpPr txBox="1"/>
          <p:nvPr/>
        </p:nvSpPr>
        <p:spPr>
          <a:xfrm>
            <a:off x="8763847" y="5821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 memory</a:t>
            </a:r>
            <a:r>
              <a:rPr lang="zh-TW" altLang="en-US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內數值</a:t>
            </a:r>
          </a:p>
        </p:txBody>
      </p:sp>
    </p:spTree>
    <p:extLst>
      <p:ext uri="{BB962C8B-B14F-4D97-AF65-F5344CB8AC3E}">
        <p14:creationId xmlns:p14="http://schemas.microsoft.com/office/powerpoint/2010/main" val="2172113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spc="-4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課</a:t>
            </a:r>
            <a:r>
              <a:rPr lang="zh-TW" altLang="en-US" sz="4400" spc="-6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堂</a:t>
            </a:r>
            <a:r>
              <a:rPr lang="zh-TW" altLang="en-US" sz="4400" spc="-5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練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習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bject 4">
            <a:extLst>
              <a:ext uri="{FF2B5EF4-FFF2-40B4-BE49-F238E27FC236}">
                <a16:creationId xmlns:a16="http://schemas.microsoft.com/office/drawing/2014/main" id="{AE868387-532B-4483-AF4E-3D7AC696B969}"/>
              </a:ext>
            </a:extLst>
          </p:cNvPr>
          <p:cNvSpPr txBox="1"/>
          <p:nvPr/>
        </p:nvSpPr>
        <p:spPr>
          <a:xfrm>
            <a:off x="1405984" y="1167786"/>
            <a:ext cx="9000825" cy="256288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599" marR="5080" indent="-342900" algn="just">
              <a:spcBef>
                <a:spcPts val="385"/>
              </a:spcBef>
              <a:buSzPct val="95833"/>
              <a:buFont typeface="Wingdings" panose="05000000000000000000" pitchFamily="2" charset="2"/>
              <a:buChar char="n"/>
              <a:tabLst>
                <a:tab pos="241300" algn="l"/>
              </a:tabLst>
            </a:pPr>
            <a:r>
              <a:rPr sz="2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修改課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程</a:t>
            </a:r>
            <a:r>
              <a:rPr sz="2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壓縮檔內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</a:t>
            </a:r>
            <a:r>
              <a:rPr sz="2400" spc="3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testbench.v</a:t>
            </a:r>
            <a:r>
              <a:rPr sz="2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檔，使用已定義的加法功能，在</a:t>
            </a:r>
            <a:r>
              <a:rPr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sz="2400" spc="10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Instruction</a:t>
            </a:r>
            <a:r>
              <a:rPr sz="2400" spc="-6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DM</a:t>
            </a:r>
            <a:r>
              <a:rPr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sz="2400" spc="-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initialization</a:t>
            </a:r>
            <a:r>
              <a:rPr sz="2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程式段中，加入適當指令，作連續加法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使</a:t>
            </a:r>
            <a:r>
              <a:rPr sz="24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得</a:t>
            </a:r>
            <a:r>
              <a:rPr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$4</a:t>
            </a:r>
            <a:r>
              <a:rPr sz="24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r>
              <a:rPr sz="24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9</a:t>
            </a:r>
          </a:p>
          <a:p>
            <a:pPr marL="812799" marR="5080" lvl="1" indent="-342900" algn="just">
              <a:spcBef>
                <a:spcPts val="385"/>
              </a:spcBef>
              <a:buSzPct val="95833"/>
              <a:buFont typeface="Wingdings" panose="05000000000000000000" pitchFamily="2" charset="2"/>
              <a:buChar char="Ø"/>
              <a:tabLst>
                <a:tab pos="241300" algn="l"/>
              </a:tabLst>
            </a:pPr>
            <a:r>
              <a:rPr lang="zh-TW" altLang="en-US" sz="20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初始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化時</a:t>
            </a:r>
            <a:r>
              <a:rPr lang="zh-TW" altLang="en-US" sz="2000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需給</a:t>
            </a:r>
            <a:r>
              <a:rPr lang="zh-TW" altLang="en-US" sz="2000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定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暫存</a:t>
            </a:r>
            <a:r>
              <a:rPr lang="zh-TW" altLang="en-US" sz="2000" spc="-1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器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初值：</a:t>
            </a:r>
            <a:r>
              <a:rPr lang="zh-TW" altLang="en-US" sz="2000" spc="-54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$0=0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0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$1=1</a:t>
            </a:r>
            <a:r>
              <a:rPr lang="zh-TW" altLang="en-US" sz="20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0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$2=2</a:t>
            </a:r>
            <a:endParaRPr lang="zh-TW" altLang="en-US" sz="20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55599" indent="-342900" algn="just">
              <a:spcBef>
                <a:spcPts val="1295"/>
              </a:spcBef>
              <a:buSzPct val="95833"/>
              <a:buFont typeface="Wingdings" panose="05000000000000000000" pitchFamily="2" charset="2"/>
              <a:buChar char="n"/>
              <a:tabLst>
                <a:tab pos="241300" algn="l"/>
              </a:tabLst>
            </a:pPr>
            <a:r>
              <a:rPr sz="2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向助教</a:t>
            </a:r>
            <a:r>
              <a:rPr sz="2400" spc="-1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Demo</a:t>
            </a:r>
            <a:r>
              <a:rPr sz="2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結果</a:t>
            </a:r>
            <a:endParaRPr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55600" indent="-342900" algn="just">
              <a:spcBef>
                <a:spcPts val="1115"/>
              </a:spcBef>
              <a:buSzPct val="95833"/>
              <a:buFont typeface="Wingdings" panose="05000000000000000000" pitchFamily="2" charset="2"/>
              <a:buChar char="n"/>
              <a:tabLst>
                <a:tab pos="241300" algn="l"/>
              </a:tabLst>
            </a:pPr>
            <a:r>
              <a:rPr sz="24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佔</a:t>
            </a:r>
            <a:r>
              <a:rPr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Lab3</a:t>
            </a:r>
            <a:r>
              <a:rPr sz="24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成績30%</a:t>
            </a:r>
            <a:endParaRPr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8F671B1-0A95-467D-8B2D-B221165CF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294" y="3472545"/>
            <a:ext cx="6172200" cy="298995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846073A-2379-4480-9841-625DDEE07E32}"/>
              </a:ext>
            </a:extLst>
          </p:cNvPr>
          <p:cNvSpPr/>
          <p:nvPr/>
        </p:nvSpPr>
        <p:spPr>
          <a:xfrm>
            <a:off x="5360894" y="5606145"/>
            <a:ext cx="16002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007F547-8C99-4551-8AA1-0CFD4E4050B6}"/>
              </a:ext>
            </a:extLst>
          </p:cNvPr>
          <p:cNvCxnSpPr>
            <a:cxnSpLocks/>
          </p:cNvCxnSpPr>
          <p:nvPr/>
        </p:nvCxnSpPr>
        <p:spPr>
          <a:xfrm flipH="1">
            <a:off x="5906397" y="2715017"/>
            <a:ext cx="1000907" cy="2869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3477F0D-F0FB-4E5D-9154-1A4F333897E3}"/>
              </a:ext>
            </a:extLst>
          </p:cNvPr>
          <p:cNvSpPr/>
          <p:nvPr/>
        </p:nvSpPr>
        <p:spPr>
          <a:xfrm>
            <a:off x="5719481" y="2309922"/>
            <a:ext cx="2375647" cy="4050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519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作業</a:t>
            </a:r>
            <a:r>
              <a:rPr lang="zh-TW" altLang="en-US" sz="4400" spc="-6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說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明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BA44537-39D7-468B-BDE5-8B86FF7D4CBD}"/>
              </a:ext>
            </a:extLst>
          </p:cNvPr>
          <p:cNvSpPr/>
          <p:nvPr/>
        </p:nvSpPr>
        <p:spPr>
          <a:xfrm>
            <a:off x="905437" y="1305069"/>
            <a:ext cx="10929319" cy="463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+mj-lt"/>
              <a:buAutoNum type="arabicPeriod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新增RISC指令(30%)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R-type：add , sub , and , or , slt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I-type：lw , sw , beq  每一個</a:t>
            </a:r>
            <a:r>
              <a:rPr lang="en-US" altLang="zh-TW" sz="22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modulw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都要改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J-type：j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 startAt="2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修改“testbench.v”，使其能執行Lab1的程式(30%)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從MEM讀出(lw)一個給定的輸入值做運算，並將得出的兩個結果存回(sw)MEM。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 startAt="3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比較第2部分執行cycle數(10%)</a:t>
            </a:r>
          </a:p>
          <a:p>
            <a:pPr marL="742950" lvl="1" indent="-28575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第1名10分、2~5名6分、6~10名4分、11~15名2分、以下0分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 startAt="4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將六個“.v”檔壓縮後，上傳至E-course，壓縮檔使用“學號_姓名 ”命名</a:t>
            </a:r>
          </a:p>
          <a:p>
            <a:pPr marL="342900" indent="-342900">
              <a:lnSpc>
                <a:spcPts val="4500"/>
              </a:lnSpc>
              <a:buFont typeface="+mj-lt"/>
              <a:buAutoNum type="arabicPeriod" startAt="5"/>
            </a:pP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Deadline：</a:t>
            </a:r>
            <a:r>
              <a:rPr lang="en-US" altLang="zh-TW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2019/</a:t>
            </a:r>
            <a:r>
              <a:rPr lang="zh-TW" altLang="en-US" sz="22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11/20 23:59</a:t>
            </a:r>
          </a:p>
        </p:txBody>
      </p:sp>
    </p:spTree>
    <p:extLst>
      <p:ext uri="{BB962C8B-B14F-4D97-AF65-F5344CB8AC3E}">
        <p14:creationId xmlns:p14="http://schemas.microsoft.com/office/powerpoint/2010/main" val="32427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D28C6-0616-49D3-882C-B711624D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執行指令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62A94-DBF7-4B74-976E-C815169A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iverilog</a:t>
            </a:r>
            <a:r>
              <a:rPr lang="en-US" altLang="zh-TW" dirty="0"/>
              <a:t> -o prime </a:t>
            </a:r>
            <a:r>
              <a:rPr lang="en-US" altLang="zh-TW" dirty="0" err="1"/>
              <a:t>testbench.v</a:t>
            </a:r>
            <a:endParaRPr lang="en-US" altLang="zh-TW" dirty="0"/>
          </a:p>
          <a:p>
            <a:r>
              <a:rPr lang="en-US" altLang="zh-TW" dirty="0" err="1"/>
              <a:t>vvp</a:t>
            </a:r>
            <a:r>
              <a:rPr lang="en-US" altLang="zh-TW" dirty="0"/>
              <a:t> prime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45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Outline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CAF33FF-BB4D-431F-B67A-607C92F0EB92}"/>
              </a:ext>
            </a:extLst>
          </p:cNvPr>
          <p:cNvSpPr txBox="1"/>
          <p:nvPr/>
        </p:nvSpPr>
        <p:spPr>
          <a:xfrm>
            <a:off x="905437" y="1120676"/>
            <a:ext cx="981074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665" indent="-342000">
              <a:lnSpc>
                <a:spcPct val="100000"/>
              </a:lnSpc>
              <a:spcBef>
                <a:spcPts val="121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實驗目的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實驗環境</a:t>
            </a:r>
            <a:endParaRPr lang="en-US" altLang="zh-TW" sz="2800" spc="-5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實驗介紹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ea typeface="標楷體" panose="03000509000000000000" pitchFamily="65" charset="-120"/>
                <a:cs typeface="Times New Roman"/>
              </a:rPr>
              <a:t>範例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教學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課堂練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作業說明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參考資料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240665" indent="-342000">
              <a:lnSpc>
                <a:spcPct val="100000"/>
              </a:lnSpc>
              <a:spcBef>
                <a:spcPts val="1210"/>
              </a:spcBef>
              <a:buClr>
                <a:srgbClr val="000000"/>
              </a:buClr>
              <a:buSzPct val="95833"/>
              <a:buFont typeface="Wingdings"/>
              <a:buChar char=""/>
              <a:tabLst>
                <a:tab pos="241300" algn="l"/>
              </a:tabLst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附錄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E3293B2A-A359-4DAE-A2DA-75FD13AF87B4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8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頁尾版面配置區 4">
            <a:extLst>
              <a:ext uri="{FF2B5EF4-FFF2-40B4-BE49-F238E27FC236}">
                <a16:creationId xmlns:a16="http://schemas.microsoft.com/office/drawing/2014/main" id="{8546784E-841C-4B45-8555-5B4B9F69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200">
                <a:latin typeface="Helvetica" panose="020B0604020202020204" pitchFamily="34" charset="0"/>
              </a:rPr>
              <a:t>Single-cycle Design-</a:t>
            </a:r>
            <a:fld id="{D56A3624-402C-45D8-9B9A-636C4EFE945B}" type="slidenum">
              <a:rPr lang="en-US" altLang="zh-TW" sz="1200">
                <a:latin typeface="Helvetica" panose="020B0604020202020204" pitchFamily="34" charset="0"/>
              </a:rPr>
              <a:pPr/>
              <a:t>20</a:t>
            </a:fld>
            <a:endParaRPr lang="en-US" altLang="zh-TW" sz="1200">
              <a:latin typeface="Helvetica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4BCF8D0-9B4D-4657-87B9-4F50A572D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1325563"/>
          </a:xfrm>
        </p:spPr>
        <p:txBody>
          <a:bodyPr/>
          <a:lstStyle/>
          <a:p>
            <a:r>
              <a:rPr lang="en-US" altLang="zh-TW" dirty="0"/>
              <a:t>ALU Control  &amp;&amp; R-type</a:t>
            </a:r>
            <a:endParaRPr lang="en-AU" altLang="zh-TW" dirty="0">
              <a:ea typeface="新細明體" panose="02020500000000000000" pitchFamily="18" charset="-12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54E09DC-C38D-49B5-AFFD-E15573AD8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zh-TW" dirty="0"/>
              <a:t>Assume 2-bit </a:t>
            </a:r>
            <a:r>
              <a:rPr lang="en-US" altLang="zh-TW" dirty="0" err="1"/>
              <a:t>ALUOp</a:t>
            </a:r>
            <a:r>
              <a:rPr lang="en-US" altLang="zh-TW" dirty="0"/>
              <a:t> derived from opcode</a:t>
            </a:r>
          </a:p>
          <a:p>
            <a:pPr lvl="1"/>
            <a:r>
              <a:rPr lang="en-US" altLang="zh-TW" dirty="0"/>
              <a:t>Combinational logic derives ALU control</a:t>
            </a:r>
            <a:endParaRPr lang="en-AU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477255" name="Group 71">
            <a:extLst>
              <a:ext uri="{FF2B5EF4-FFF2-40B4-BE49-F238E27FC236}">
                <a16:creationId xmlns:a16="http://schemas.microsoft.com/office/drawing/2014/main" id="{605692F1-D982-4EE1-9F66-FA7CC0EEA16D}"/>
              </a:ext>
            </a:extLst>
          </p:cNvPr>
          <p:cNvGraphicFramePr>
            <a:graphicFrameLocks noGrp="1"/>
          </p:cNvGraphicFramePr>
          <p:nvPr/>
        </p:nvGraphicFramePr>
        <p:xfrm>
          <a:off x="2038350" y="2136776"/>
          <a:ext cx="8739188" cy="4167191"/>
        </p:xfrm>
        <a:graphic>
          <a:graphicData uri="http://schemas.openxmlformats.org/drawingml/2006/table">
            <a:tbl>
              <a:tblPr/>
              <a:tblGrid>
                <a:gridCol w="1331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2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0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opcode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ALUOp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Operation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funct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ALU function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ALU control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lw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load word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XXXXXX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add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sw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store word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XXXXXX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add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0010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beq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branch equal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XXXXXX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subtract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0110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 row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R-type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add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100000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add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0010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subtract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100010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subtract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AND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100100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AND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0000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OR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100101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OR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0001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05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set-on-less-than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101010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set-on-less-than</a:t>
                      </a:r>
                      <a:endParaRPr kumimoji="0" lang="en-AU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標楷體" pitchFamily="65" charset="-120"/>
                        </a:rPr>
                        <a:t>0111</a:t>
                      </a:r>
                      <a:endParaRPr kumimoji="0" lang="en-AU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BCA50-0B7B-4B8F-876F-FF4C5BB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接線控制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16E7A5-B511-42C8-935D-A68CFF25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31" y="1372742"/>
            <a:ext cx="11096265" cy="20562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968EDB1-499A-4A71-9B17-736E218B0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63" y="3985641"/>
            <a:ext cx="5619750" cy="1828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C771590-952E-495A-A26D-BB55E0E61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31" y="4004691"/>
            <a:ext cx="54292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2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BCA50-0B7B-4B8F-876F-FF4C5BB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R-type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68456C9-5597-421B-857E-5F618AA1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30375"/>
            <a:ext cx="5857875" cy="1905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2214CA-FB10-412F-B5E6-6BC328A77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4" y="4249309"/>
            <a:ext cx="6257925" cy="18002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2E3E91F-E13F-4524-9DFE-4EA40090F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" y="1899301"/>
            <a:ext cx="5353947" cy="15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B4C4A-C068-472E-AF22-D82EC27F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 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19422-DC4E-487C-B814-198CB23C8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4280EA-FB2D-4EC7-B7FB-009222C4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" y="1690688"/>
            <a:ext cx="5829300" cy="1866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252CF6-C35D-4F9B-BFEC-70DDADC8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" y="3957638"/>
            <a:ext cx="5895975" cy="18192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DC014E9-7CC3-46D9-82F4-6092966E2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97" y="1828420"/>
            <a:ext cx="5267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7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611B9-5E11-48B9-BFB4-FF1B499A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J-type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63F71-C14A-4861-8F78-6946C729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62A548-3D21-48B2-B32D-7E9BD57FF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4621"/>
            <a:ext cx="55149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spc="-50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參考資料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BA44537-39D7-468B-BDE5-8B86FF7D4CBD}"/>
              </a:ext>
            </a:extLst>
          </p:cNvPr>
          <p:cNvSpPr/>
          <p:nvPr/>
        </p:nvSpPr>
        <p:spPr>
          <a:xfrm>
            <a:off x="905437" y="1305069"/>
            <a:ext cx="10929319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299720" algn="l"/>
              </a:tabLst>
            </a:pPr>
            <a:r>
              <a:rPr lang="en-US" altLang="zh-TW" sz="2400" spc="100" dirty="0">
                <a:latin typeface="Arial" panose="020B0604020202020204" pitchFamily="34" charset="0"/>
                <a:cs typeface="Arial" panose="020B0604020202020204" pitchFamily="34" charset="0"/>
              </a:rPr>
              <a:t>MIPS Instruction Reference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r>
              <a:rPr lang="en-US" altLang="zh-TW" sz="2400" spc="1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	http://www.mrc.uidaho.edu/mrc/people/jff/digital/MIPSir.html</a:t>
            </a:r>
            <a:endParaRPr lang="en-US" altLang="zh-TW" sz="24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43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3">
            <a:extLst>
              <a:ext uri="{FF2B5EF4-FFF2-40B4-BE49-F238E27FC236}">
                <a16:creationId xmlns:a16="http://schemas.microsoft.com/office/drawing/2014/main" id="{54A29C78-7AE2-45FA-9EE8-E88EEB04A2DB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905437" y="2182423"/>
            <a:ext cx="9857656" cy="1838730"/>
          </a:xfrm>
        </p:spPr>
        <p:txBody>
          <a:bodyPr>
            <a:no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b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zh-TW" altLang="en-US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附錄</a:t>
            </a:r>
            <a:b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</a:br>
            <a:r>
              <a:rPr lang="en-US" altLang="zh-TW" sz="4400" b="1" spc="-40" dirty="0">
                <a:solidFill>
                  <a:srgbClr val="252525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CO Lab3</a:t>
            </a:r>
            <a:endParaRPr lang="en-US" altLang="zh-TW" sz="4400" b="1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5F44809-B7AA-4265-A1D2-8821FEFAF96A}"/>
              </a:ext>
            </a:extLst>
          </p:cNvPr>
          <p:cNvCxnSpPr>
            <a:cxnSpLocks/>
          </p:cNvCxnSpPr>
          <p:nvPr/>
        </p:nvCxnSpPr>
        <p:spPr>
          <a:xfrm>
            <a:off x="905437" y="3101788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5" descr="emblem">
            <a:extLst>
              <a:ext uri="{FF2B5EF4-FFF2-40B4-BE49-F238E27FC236}">
                <a16:creationId xmlns:a16="http://schemas.microsoft.com/office/drawing/2014/main" id="{B6C5FD1A-CDA6-4C96-AE02-805D8809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44" y="5392215"/>
            <a:ext cx="1248833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E87CD701-2F2C-440B-B34A-C8784F8A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6251053"/>
            <a:ext cx="73894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Department of Electrical Engineering and</a:t>
            </a:r>
            <a:r>
              <a:rPr lang="en-US" altLang="zh-TW" sz="1600" baseline="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TW" sz="1600" dirty="0" err="1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SoC</a:t>
            </a: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 Research Center</a:t>
            </a:r>
          </a:p>
          <a:p>
            <a:pPr algn="ctr" eaLnBrk="1" fontAlgn="ctr" hangingPunct="1">
              <a:spcBef>
                <a:spcPct val="0"/>
              </a:spcBef>
              <a:spcAft>
                <a:spcPct val="0"/>
              </a:spcAft>
            </a:pPr>
            <a:r>
              <a:rPr lang="en-US" altLang="zh-TW" sz="1600" dirty="0">
                <a:solidFill>
                  <a:srgbClr val="262699"/>
                </a:solidFill>
                <a:latin typeface="Bell MT" panose="02020503060305020303" pitchFamily="18" charset="0"/>
                <a:ea typeface="SimSun" pitchFamily="2" charset="-122"/>
                <a:cs typeface="Times New Roman" pitchFamily="18" charset="0"/>
              </a:rPr>
              <a:t>National Chung Cheng University</a:t>
            </a:r>
          </a:p>
        </p:txBody>
      </p:sp>
      <p:pic>
        <p:nvPicPr>
          <p:cNvPr id="16" name="圖片 15" descr="0717-logo.jpg">
            <a:extLst>
              <a:ext uri="{FF2B5EF4-FFF2-40B4-BE49-F238E27FC236}">
                <a16:creationId xmlns:a16="http://schemas.microsoft.com/office/drawing/2014/main" id="{081812CF-114D-4669-BA32-1FCE35F8E8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 l="34679" t="21431" r="29292" b="16669"/>
          <a:stretch>
            <a:fillRect/>
          </a:stretch>
        </p:blipFill>
        <p:spPr bwMode="auto">
          <a:xfrm>
            <a:off x="6431344" y="5452236"/>
            <a:ext cx="960799" cy="8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171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56465" y="217656"/>
            <a:ext cx="481240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Icarus Verilog</a:t>
            </a:r>
            <a:r>
              <a:rPr lang="zh-TW" altLang="en-US" sz="4400"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教學</a:t>
            </a:r>
            <a:endParaRPr sz="4400" dirty="0">
              <a:latin typeface="Noto Sans Mono CJK JP Regular"/>
              <a:cs typeface="Noto Sans Mono CJK JP Regula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904187"/>
            <a:ext cx="24568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299720" algn="l"/>
              </a:tabLst>
            </a:pPr>
            <a:r>
              <a:rPr sz="2000"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編譯</a:t>
            </a:r>
            <a:r>
              <a:rPr sz="2000" dirty="0">
                <a:cs typeface="Times New Roman"/>
              </a:rPr>
              <a:t>RISC</a:t>
            </a:r>
            <a:r>
              <a:rPr sz="2000" spc="-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CPU</a:t>
            </a:r>
            <a:r>
              <a:rPr sz="2000"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檔案</a:t>
            </a:r>
            <a:endParaRPr sz="20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2213" y="2419367"/>
            <a:ext cx="4715440" cy="306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8839" y="1899615"/>
            <a:ext cx="428536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299720" algn="l"/>
              </a:tabLst>
            </a:pPr>
            <a:r>
              <a:rPr sz="2000"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執行</a:t>
            </a:r>
            <a:r>
              <a:rPr sz="20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後，</a:t>
            </a:r>
            <a:r>
              <a:rPr sz="2000" spc="-2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產</a:t>
            </a:r>
            <a:r>
              <a:rPr sz="20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生波</a:t>
            </a:r>
            <a:r>
              <a:rPr sz="2000" spc="-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形</a:t>
            </a:r>
            <a:r>
              <a:rPr sz="2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檔</a:t>
            </a:r>
            <a:r>
              <a:rPr sz="2000" spc="-15" dirty="0">
                <a:ea typeface="標楷體" panose="03000509000000000000" pitchFamily="65" charset="-120"/>
                <a:cs typeface="Times New Roman"/>
              </a:rPr>
              <a:t>(cpu_hw.vcd)</a:t>
            </a:r>
            <a:endParaRPr sz="2000" dirty="0">
              <a:ea typeface="標楷體" panose="03000509000000000000" pitchFamily="65" charset="-120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8839" y="2413817"/>
            <a:ext cx="4703451" cy="3069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1C76B49-D4F5-4CCF-867C-2EADE89742AD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2552" y="246761"/>
            <a:ext cx="31076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none" spc="-45" dirty="0">
                <a:latin typeface="+mn-lt"/>
                <a:cs typeface="Times New Roman"/>
              </a:rPr>
              <a:t>Gt</a:t>
            </a:r>
            <a:r>
              <a:rPr sz="4400" u="none" spc="-40" dirty="0">
                <a:latin typeface="+mn-lt"/>
                <a:cs typeface="Times New Roman"/>
              </a:rPr>
              <a:t>k</a:t>
            </a:r>
            <a:r>
              <a:rPr sz="4400" u="none" spc="-45" dirty="0">
                <a:latin typeface="+mn-lt"/>
                <a:cs typeface="Times New Roman"/>
              </a:rPr>
              <a:t>wa</a:t>
            </a:r>
            <a:r>
              <a:rPr sz="4400" u="none" spc="-55" dirty="0">
                <a:latin typeface="+mn-lt"/>
                <a:cs typeface="Times New Roman"/>
              </a:rPr>
              <a:t>v</a:t>
            </a:r>
            <a:r>
              <a:rPr sz="4400" u="none" spc="-75" dirty="0">
                <a:latin typeface="+mn-lt"/>
                <a:cs typeface="Times New Roman"/>
              </a:rPr>
              <a:t>e</a:t>
            </a:r>
            <a:r>
              <a:rPr sz="4400" u="none" spc="-5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教學</a:t>
            </a:r>
            <a:endParaRPr sz="4400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2118181"/>
            <a:ext cx="5143500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057" y="1523679"/>
            <a:ext cx="3267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"/>
              <a:tabLst>
                <a:tab pos="299720" algn="l"/>
              </a:tabLst>
            </a:pPr>
            <a:r>
              <a:rPr sz="2000" spc="1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執行</a:t>
            </a:r>
            <a:r>
              <a:rPr sz="2000" dirty="0">
                <a:ea typeface="標楷體" panose="03000509000000000000" pitchFamily="65" charset="-120"/>
                <a:cs typeface="Times New Roman"/>
              </a:rPr>
              <a:t>Gtkwave</a:t>
            </a:r>
            <a:r>
              <a:rPr sz="2000" dirty="0">
                <a:ea typeface="標楷體" panose="03000509000000000000" pitchFamily="65" charset="-120"/>
                <a:cs typeface="Noto Sans Mono CJK JP Regular"/>
              </a:rPr>
              <a:t>，</a:t>
            </a:r>
            <a:r>
              <a:rPr sz="2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顯</a:t>
            </a:r>
            <a:r>
              <a:rPr sz="2000" spc="-1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示</a:t>
            </a:r>
            <a:r>
              <a:rPr sz="20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波形檔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6624E57-7B1C-456D-853F-2BD987F7BC61}"/>
              </a:ext>
            </a:extLst>
          </p:cNvPr>
          <p:cNvSpPr/>
          <p:nvPr/>
        </p:nvSpPr>
        <p:spPr>
          <a:xfrm>
            <a:off x="6264808" y="2118181"/>
            <a:ext cx="5252867" cy="33482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706C735-ECC2-488F-BF1C-0F32863820DD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2143" y="226430"/>
            <a:ext cx="68085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Icarus Verilog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進階環境設定</a:t>
            </a:r>
            <a:endParaRPr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706C735-ECC2-488F-BF1C-0F32863820DD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6676BCF-2BBE-4EAF-8A65-54F42370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351" y="1227577"/>
            <a:ext cx="10141989" cy="5140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避免同學將程式全放在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bin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資料夾編譯、執行，請同學依照下面步驟操作：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打開檔案總管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在本機圖示點擊右鍵，選擇內容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點擊進階系統設定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zh-TW" altLang="en-US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953D161-6EB7-45AE-800A-8F270D046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2" t="31047" r="26816" b="35053"/>
          <a:stretch/>
        </p:blipFill>
        <p:spPr>
          <a:xfrm>
            <a:off x="2211716" y="2231324"/>
            <a:ext cx="2445977" cy="574909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8E6A60E6-BDCB-4CCE-9D49-15FAE4E74727}"/>
              </a:ext>
            </a:extLst>
          </p:cNvPr>
          <p:cNvGrpSpPr/>
          <p:nvPr/>
        </p:nvGrpSpPr>
        <p:grpSpPr>
          <a:xfrm>
            <a:off x="6018345" y="2101922"/>
            <a:ext cx="1682644" cy="2016885"/>
            <a:chOff x="5453009" y="2777767"/>
            <a:chExt cx="2044557" cy="2903842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D0AF011-B4AA-4A45-8DF7-EA7EF487D5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04" r="29104" b="7336"/>
            <a:stretch/>
          </p:blipFill>
          <p:spPr>
            <a:xfrm>
              <a:off x="5453009" y="2777767"/>
              <a:ext cx="2044557" cy="2903842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82595F3-7206-4F07-8B38-53438EB38C11}"/>
                </a:ext>
              </a:extLst>
            </p:cNvPr>
            <p:cNvSpPr/>
            <p:nvPr/>
          </p:nvSpPr>
          <p:spPr>
            <a:xfrm>
              <a:off x="5740685" y="539393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3D101CD-848D-4C73-A181-3DB9938E0BE8}"/>
              </a:ext>
            </a:extLst>
          </p:cNvPr>
          <p:cNvGrpSpPr/>
          <p:nvPr/>
        </p:nvGrpSpPr>
        <p:grpSpPr>
          <a:xfrm>
            <a:off x="5059446" y="4842828"/>
            <a:ext cx="2641543" cy="1575189"/>
            <a:chOff x="2450395" y="4584725"/>
            <a:chExt cx="3397205" cy="203621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8F1F895-FDC8-4F1A-8C99-5FDDD0A961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7029" b="57073"/>
            <a:stretch/>
          </p:blipFill>
          <p:spPr>
            <a:xfrm>
              <a:off x="2566953" y="4584725"/>
              <a:ext cx="3280647" cy="2036210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D47DA5C-5B0B-448F-AE4E-809EDC880334}"/>
                </a:ext>
              </a:extLst>
            </p:cNvPr>
            <p:cNvSpPr/>
            <p:nvPr/>
          </p:nvSpPr>
          <p:spPr>
            <a:xfrm>
              <a:off x="2450395" y="6046912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366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實驗目的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506BAA-6EA8-43EB-95F5-03BE5638B977}"/>
              </a:ext>
            </a:extLst>
          </p:cNvPr>
          <p:cNvSpPr/>
          <p:nvPr/>
        </p:nvSpPr>
        <p:spPr>
          <a:xfrm>
            <a:off x="961465" y="1428068"/>
            <a:ext cx="9874623" cy="2000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95"/>
              </a:spcBef>
              <a:buSzPct val="96428"/>
              <a:tabLst>
                <a:tab pos="278765" algn="l"/>
              </a:tabLst>
            </a:pPr>
            <a:r>
              <a:rPr lang="en-US" altLang="zh-TW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	</a:t>
            </a:r>
            <a:r>
              <a:rPr lang="zh-TW" altLang="en-US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zh-TW" altLang="en-US" sz="28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之前課程已經學習如何使用</a:t>
            </a:r>
            <a:r>
              <a:rPr lang="en-US" altLang="zh-TW" sz="2800" spc="-5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Verilog</a:t>
            </a:r>
            <a:r>
              <a:rPr lang="zh-TW" altLang="en-US" sz="28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實</a:t>
            </a:r>
            <a:r>
              <a:rPr lang="zh-TW" altLang="en-US" sz="28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作一個乘法器，本次課程將運用前一次課程所學，使用</a:t>
            </a:r>
            <a:r>
              <a:rPr lang="en-US" altLang="zh-TW" sz="28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Verilog</a:t>
            </a:r>
            <a:r>
              <a:rPr lang="zh-TW" altLang="en-US" sz="28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實做</a:t>
            </a:r>
            <a:r>
              <a:rPr lang="en-US" altLang="zh-TW" sz="28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RISC</a:t>
            </a:r>
            <a:r>
              <a:rPr lang="en-US" altLang="zh-TW" sz="2800" spc="-3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8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Processor</a:t>
            </a:r>
            <a:r>
              <a:rPr lang="zh-TW" altLang="en-US" sz="28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中的</a:t>
            </a:r>
            <a:r>
              <a:rPr lang="en-US" altLang="zh-TW" sz="28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MIPS CPU </a:t>
            </a:r>
            <a:r>
              <a:rPr lang="zh-TW" altLang="en-US" sz="2800" spc="-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，並</a:t>
            </a:r>
            <a:r>
              <a:rPr lang="zh-TW" altLang="en-US" sz="28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瞭解各指</a:t>
            </a:r>
            <a:r>
              <a:rPr lang="zh-TW" altLang="en-US" sz="28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令</a:t>
            </a:r>
            <a:r>
              <a:rPr lang="zh-TW" altLang="en-US" sz="28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</a:t>
            </a:r>
            <a:r>
              <a:rPr lang="en-US" altLang="zh-TW" sz="28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RISC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運</a:t>
            </a:r>
            <a:r>
              <a:rPr lang="zh-TW" altLang="en-US" sz="28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作</a:t>
            </a:r>
            <a:r>
              <a:rPr lang="zh-TW" altLang="en-US" sz="2800" spc="1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方</a:t>
            </a:r>
            <a:r>
              <a:rPr lang="zh-TW" altLang="en-US" sz="2800" spc="-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式。</a:t>
            </a:r>
            <a:endParaRPr lang="zh-TW" altLang="en-US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65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706C735-ECC2-488F-BF1C-0F32863820DD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82816792-393D-4C02-AE7D-9C6A2C841A11}"/>
              </a:ext>
            </a:extLst>
          </p:cNvPr>
          <p:cNvSpPr txBox="1">
            <a:spLocks/>
          </p:cNvSpPr>
          <p:nvPr/>
        </p:nvSpPr>
        <p:spPr>
          <a:xfrm>
            <a:off x="1301001" y="1275060"/>
            <a:ext cx="8820151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4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點擊環境變數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點擊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path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並按下編輯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新增並輸入</a:t>
            </a:r>
            <a:r>
              <a:rPr lang="en-US" altLang="zh-TW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bin</a:t>
            </a:r>
            <a:r>
              <a:rPr lang="zh-TW" altLang="en-US" sz="2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資料夾路徑，按下確定</a:t>
            </a:r>
            <a:endParaRPr lang="en-US" altLang="zh-TW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※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路徑為</a:t>
            </a:r>
            <a:r>
              <a:rPr lang="en-US" altLang="zh-TW" sz="2400" dirty="0" err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iverilog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與</a:t>
            </a:r>
            <a:r>
              <a:rPr lang="en-US" altLang="zh-TW" sz="2400" dirty="0" err="1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gtkwave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下的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bin</a:t>
            </a: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資料夾，</a:t>
            </a:r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　已將資料放置同處，同學只需新增一個環境變數</a:t>
            </a:r>
            <a:endParaRPr lang="en-US" altLang="zh-TW" sz="24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endParaRPr lang="zh-TW" altLang="en-US"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F124855-6FED-4D69-BB5E-D30DB1E6FD59}"/>
              </a:ext>
            </a:extLst>
          </p:cNvPr>
          <p:cNvGrpSpPr/>
          <p:nvPr/>
        </p:nvGrpSpPr>
        <p:grpSpPr>
          <a:xfrm>
            <a:off x="2280868" y="1995353"/>
            <a:ext cx="2665268" cy="812375"/>
            <a:chOff x="1413164" y="2353145"/>
            <a:chExt cx="4409933" cy="1373932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CE2C86DB-D334-46F2-A6E1-0E4889459B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" t="60080" r="3929" b="12181"/>
            <a:stretch/>
          </p:blipFill>
          <p:spPr>
            <a:xfrm>
              <a:off x="1413164" y="2353145"/>
              <a:ext cx="4301836" cy="1373932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2B66B86-ED3D-4DD7-B8E9-39DACBCDF51A}"/>
                </a:ext>
              </a:extLst>
            </p:cNvPr>
            <p:cNvSpPr/>
            <p:nvPr/>
          </p:nvSpPr>
          <p:spPr>
            <a:xfrm>
              <a:off x="4066216" y="3360273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9121944-9A53-4ACB-A326-DB92614A31C8}"/>
              </a:ext>
            </a:extLst>
          </p:cNvPr>
          <p:cNvGrpSpPr/>
          <p:nvPr/>
        </p:nvGrpSpPr>
        <p:grpSpPr>
          <a:xfrm>
            <a:off x="2195640" y="3690547"/>
            <a:ext cx="2595517" cy="1023456"/>
            <a:chOff x="6404966" y="3057403"/>
            <a:chExt cx="4524375" cy="1800225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5C3CC744-A3F3-4E10-860E-D70CDD97C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4966" y="3057403"/>
              <a:ext cx="4524375" cy="1800225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47968E-24BA-4076-875A-15B54CB7D4F8}"/>
                </a:ext>
              </a:extLst>
            </p:cNvPr>
            <p:cNvSpPr/>
            <p:nvPr/>
          </p:nvSpPr>
          <p:spPr>
            <a:xfrm>
              <a:off x="6544653" y="3858808"/>
              <a:ext cx="1756881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F54F33F-B5AE-43F1-B26B-2F2C464ABDD3}"/>
                </a:ext>
              </a:extLst>
            </p:cNvPr>
            <p:cNvSpPr/>
            <p:nvPr/>
          </p:nvSpPr>
          <p:spPr>
            <a:xfrm>
              <a:off x="8478981" y="4452043"/>
              <a:ext cx="993755" cy="2876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4B37D6D-ABC9-49F1-B1EC-73DE2473C603}"/>
              </a:ext>
            </a:extLst>
          </p:cNvPr>
          <p:cNvGrpSpPr/>
          <p:nvPr/>
        </p:nvGrpSpPr>
        <p:grpSpPr>
          <a:xfrm>
            <a:off x="6394604" y="2019335"/>
            <a:ext cx="2730601" cy="2687693"/>
            <a:chOff x="6097578" y="1786136"/>
            <a:chExt cx="4924425" cy="4667250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2D50FB55-5438-4D52-A663-219DC5CA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7578" y="1786136"/>
              <a:ext cx="4924425" cy="4667250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BCC5FCC-303F-4849-9DDA-1AD3D82E32ED}"/>
                </a:ext>
              </a:extLst>
            </p:cNvPr>
            <p:cNvSpPr/>
            <p:nvPr/>
          </p:nvSpPr>
          <p:spPr>
            <a:xfrm>
              <a:off x="6213764" y="4586676"/>
              <a:ext cx="1506682" cy="259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sp>
        <p:nvSpPr>
          <p:cNvPr id="28" name="object 3">
            <a:extLst>
              <a:ext uri="{FF2B5EF4-FFF2-40B4-BE49-F238E27FC236}">
                <a16:creationId xmlns:a16="http://schemas.microsoft.com/office/drawing/2014/main" id="{99E68EBF-9082-470D-B8BC-5862B4288115}"/>
              </a:ext>
            </a:extLst>
          </p:cNvPr>
          <p:cNvSpPr txBox="1">
            <a:spLocks/>
          </p:cNvSpPr>
          <p:nvPr/>
        </p:nvSpPr>
        <p:spPr>
          <a:xfrm>
            <a:off x="2502143" y="226430"/>
            <a:ext cx="680850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TW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Icarus Verilog</a:t>
            </a:r>
            <a:r>
              <a:rPr lang="zh-TW" altLang="en-US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進階環境設定</a:t>
            </a:r>
            <a:endParaRPr lang="zh-TW" altLang="en-US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7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00DC812-7C17-4265-B523-A1043562BD9C}"/>
              </a:ext>
            </a:extLst>
          </p:cNvPr>
          <p:cNvSpPr/>
          <p:nvPr/>
        </p:nvSpPr>
        <p:spPr>
          <a:xfrm>
            <a:off x="961465" y="1428068"/>
            <a:ext cx="9874623" cy="2000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95"/>
              </a:spcBef>
              <a:buSzPct val="96428"/>
              <a:tabLst>
                <a:tab pos="278765" algn="l"/>
              </a:tabLst>
            </a:pPr>
            <a:r>
              <a:rPr lang="en-US" altLang="zh-TW" sz="3000" spc="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	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在本實驗中同學將使用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Icarus Verilog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的 </a:t>
            </a:r>
            <a:r>
              <a:rPr lang="en-US" altLang="zh-TW" sz="2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iverilog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sz="28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vvp</a:t>
            </a:r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zh-TW" altLang="en-US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兩個指令，進行編譯及模擬，並透過</a:t>
            </a:r>
            <a:r>
              <a:rPr lang="en-US" altLang="zh-TW" sz="28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Gt</a:t>
            </a:r>
            <a:r>
              <a:rPr lang="en-US" altLang="zh-TW" sz="2800" spc="-4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k</a:t>
            </a:r>
            <a:r>
              <a:rPr lang="en-US" altLang="zh-TW" sz="2800" spc="-4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wa</a:t>
            </a:r>
            <a:r>
              <a:rPr lang="en-US" altLang="zh-TW" sz="2800" spc="-5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v</a:t>
            </a:r>
            <a:r>
              <a:rPr lang="en-US" altLang="zh-TW" sz="2800" spc="-75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e</a:t>
            </a:r>
            <a:r>
              <a:rPr lang="zh-TW" altLang="en-US" sz="2800" spc="-75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觀察波形。</a:t>
            </a:r>
            <a:endParaRPr lang="en-US" altLang="zh-TW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12700" algn="just">
              <a:lnSpc>
                <a:spcPct val="150000"/>
              </a:lnSpc>
              <a:spcBef>
                <a:spcPts val="95"/>
              </a:spcBef>
              <a:buSzPct val="96428"/>
              <a:tabLst>
                <a:tab pos="278765" algn="l"/>
              </a:tabLst>
            </a:pPr>
            <a:endParaRPr lang="zh-TW" altLang="en-US" sz="28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實驗環境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8200" y="149900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400" spc="-5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規劃各級硬體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bject 4">
            <a:extLst>
              <a:ext uri="{FF2B5EF4-FFF2-40B4-BE49-F238E27FC236}">
                <a16:creationId xmlns:a16="http://schemas.microsoft.com/office/drawing/2014/main" id="{CFC0E06E-001E-4043-BA4C-2B0E0BA2DCD0}"/>
              </a:ext>
            </a:extLst>
          </p:cNvPr>
          <p:cNvSpPr txBox="1"/>
          <p:nvPr/>
        </p:nvSpPr>
        <p:spPr>
          <a:xfrm>
            <a:off x="905437" y="1087824"/>
            <a:ext cx="10515600" cy="141705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210"/>
              </a:spcBef>
              <a:buSzPct val="95833"/>
              <a:buFont typeface="Wingdings" panose="05000000000000000000" pitchFamily="2" charset="2"/>
              <a:buChar char="n"/>
              <a:tabLst>
                <a:tab pos="241300" algn="l"/>
              </a:tabLst>
            </a:pPr>
            <a:r>
              <a:rPr sz="2400" spc="-4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RISC架構下的指令，Datapath可拆解成</a:t>
            </a:r>
            <a:r>
              <a:rPr lang="en-US" altLang="zh-TW" sz="2400" spc="-4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5</a:t>
            </a:r>
            <a:r>
              <a:rPr sz="2400" spc="-4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sz="2400" spc="-4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stage完成，並於pipeline中執</a:t>
            </a:r>
            <a:r>
              <a:rPr lang="zh-TW" altLang="en-US" sz="2400" spc="-4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行</a:t>
            </a:r>
            <a:endParaRPr lang="en-US" altLang="zh-TW" sz="2400" spc="-4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210"/>
              </a:spcBef>
              <a:buSzPct val="95833"/>
              <a:buFont typeface="Wingdings" panose="05000000000000000000" pitchFamily="2" charset="2"/>
              <a:buChar char="n"/>
              <a:tabLst>
                <a:tab pos="241300" algn="l"/>
              </a:tabLst>
            </a:pPr>
            <a:r>
              <a:rPr sz="2400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每個stage完成的動作，可視為一組micro-operation，各有其對應的micro-architecture</a:t>
            </a:r>
            <a:endParaRPr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8E1CAE5-0BC5-427B-9025-E9662E956402}"/>
              </a:ext>
            </a:extLst>
          </p:cNvPr>
          <p:cNvSpPr txBox="1"/>
          <p:nvPr/>
        </p:nvSpPr>
        <p:spPr>
          <a:xfrm>
            <a:off x="905437" y="4743619"/>
            <a:ext cx="10336458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599" marR="5080" indent="-342900">
              <a:lnSpc>
                <a:spcPts val="2590"/>
              </a:lnSpc>
              <a:spcBef>
                <a:spcPts val="425"/>
              </a:spcBef>
              <a:buSzPct val="95833"/>
              <a:buFont typeface="Wingdings" panose="05000000000000000000" pitchFamily="2" charset="2"/>
              <a:buChar char="n"/>
              <a:tabLst>
                <a:tab pos="241300" algn="l"/>
              </a:tabLst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stage：IF(instruction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fetch)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ID(instruction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decode)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zh-TW" altLang="en-US" sz="2400" spc="-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EX(execution)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MEM(memory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access)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WB(write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back)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05371B-0A47-49FF-9F7D-75EA424D2558}"/>
              </a:ext>
            </a:extLst>
          </p:cNvPr>
          <p:cNvSpPr/>
          <p:nvPr/>
        </p:nvSpPr>
        <p:spPr>
          <a:xfrm>
            <a:off x="2160692" y="3148991"/>
            <a:ext cx="1510453" cy="8879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endParaRPr lang="zh-TW" altLang="en-US" sz="3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DFE917-A7BB-4901-A7F0-288E6628D975}"/>
              </a:ext>
            </a:extLst>
          </p:cNvPr>
          <p:cNvSpPr/>
          <p:nvPr/>
        </p:nvSpPr>
        <p:spPr>
          <a:xfrm>
            <a:off x="3671145" y="3148991"/>
            <a:ext cx="1510453" cy="8879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</a:rPr>
              <a:t>ID</a:t>
            </a:r>
            <a:endParaRPr lang="zh-TW" altLang="en-US" sz="35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DE9DD7-9754-4D9B-B64C-4CD497B2B2AB}"/>
              </a:ext>
            </a:extLst>
          </p:cNvPr>
          <p:cNvSpPr/>
          <p:nvPr/>
        </p:nvSpPr>
        <p:spPr>
          <a:xfrm>
            <a:off x="5181598" y="3148991"/>
            <a:ext cx="1510453" cy="8879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</a:rPr>
              <a:t>EX</a:t>
            </a:r>
            <a:endParaRPr lang="zh-TW" altLang="en-US" sz="35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10D1AC-6A7C-4255-9D78-32530A5DB96C}"/>
              </a:ext>
            </a:extLst>
          </p:cNvPr>
          <p:cNvSpPr/>
          <p:nvPr/>
        </p:nvSpPr>
        <p:spPr>
          <a:xfrm>
            <a:off x="6692051" y="3148991"/>
            <a:ext cx="1510453" cy="88791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</a:rPr>
              <a:t>MEM</a:t>
            </a:r>
            <a:endParaRPr lang="zh-TW" altLang="en-US" sz="35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C940E9-6212-448B-8278-9B184CFD2803}"/>
              </a:ext>
            </a:extLst>
          </p:cNvPr>
          <p:cNvSpPr/>
          <p:nvPr/>
        </p:nvSpPr>
        <p:spPr>
          <a:xfrm>
            <a:off x="8202504" y="3148991"/>
            <a:ext cx="1510453" cy="887917"/>
          </a:xfrm>
          <a:prstGeom prst="rect">
            <a:avLst/>
          </a:prstGeom>
          <a:solidFill>
            <a:srgbClr val="C060C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solidFill>
                  <a:schemeClr val="tx1"/>
                </a:solidFill>
              </a:rPr>
              <a:t>WB</a:t>
            </a:r>
            <a:endParaRPr lang="zh-TW" altLang="en-US" sz="3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1C1FD87A-E68E-4EFF-AB64-F77AC7168D26}"/>
              </a:ext>
            </a:extLst>
          </p:cNvPr>
          <p:cNvSpPr txBox="1"/>
          <p:nvPr/>
        </p:nvSpPr>
        <p:spPr>
          <a:xfrm>
            <a:off x="905437" y="984755"/>
            <a:ext cx="10515600" cy="2341154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100"/>
              </a:spcBef>
              <a:buFont typeface="Wingdings"/>
              <a:buChar char=""/>
              <a:tabLst>
                <a:tab pos="299720" algn="l"/>
              </a:tabLst>
            </a:pPr>
            <a:r>
              <a:rPr lang="en-US" altLang="zh-TW" sz="2400" spc="-95" dirty="0">
                <a:cs typeface="Arial"/>
              </a:rPr>
              <a:t>What is Pipeline</a:t>
            </a:r>
          </a:p>
          <a:p>
            <a:pPr marL="648000" lvl="1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將每道指令切成多個</a:t>
            </a:r>
            <a:r>
              <a:rPr lang="en-US" altLang="zh-TW" sz="2400" dirty="0">
                <a:cs typeface="Times New Roman"/>
              </a:rPr>
              <a:t>stage</a:t>
            </a:r>
          </a:p>
          <a:p>
            <a:pPr marL="648000" lvl="1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299720" algn="l"/>
              </a:tabLst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在同個</a:t>
            </a:r>
            <a:r>
              <a:rPr lang="en-US" altLang="zh-TW" sz="2400" dirty="0">
                <a:cs typeface="Times New Roman"/>
              </a:rPr>
              <a:t>clock</a:t>
            </a:r>
            <a:r>
              <a:rPr lang="en-US" altLang="zh-TW" sz="2400" spc="-85" dirty="0">
                <a:cs typeface="Times New Roman"/>
              </a:rPr>
              <a:t> </a:t>
            </a:r>
            <a:r>
              <a:rPr lang="en-US" altLang="zh-TW" sz="2400" dirty="0">
                <a:cs typeface="Times New Roman"/>
              </a:rPr>
              <a:t>cycle</a:t>
            </a:r>
            <a:r>
              <a:rPr lang="zh-TW" altLang="en-US" sz="2400" dirty="0">
                <a:latin typeface="Noto Sans Mono CJK JP Regular"/>
                <a:cs typeface="Noto Sans Mono CJK JP Regular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讓多道指令於不同</a:t>
            </a:r>
            <a:r>
              <a:rPr lang="en-US" altLang="zh-TW" sz="2400" dirty="0">
                <a:cs typeface="Times New Roman"/>
              </a:rPr>
              <a:t>stage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中執行</a:t>
            </a:r>
          </a:p>
          <a:p>
            <a:pPr marL="812800" lvl="1" indent="-3429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p"/>
              <a:tabLst>
                <a:tab pos="299720" algn="l"/>
              </a:tabLst>
            </a:pPr>
            <a:endParaRPr sz="2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5661" y="166107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zh-TW" sz="4400" spc="-40" dirty="0">
                <a:latin typeface="Arial" panose="020B0604020202020204" pitchFamily="34" charset="0"/>
                <a:cs typeface="Arial" panose="020B0604020202020204" pitchFamily="34" charset="0"/>
              </a:rPr>
              <a:t>RISC </a:t>
            </a:r>
            <a:r>
              <a:rPr lang="it-IT" altLang="zh-TW" sz="4400" spc="-45" dirty="0">
                <a:latin typeface="Arial" panose="020B0604020202020204" pitchFamily="34" charset="0"/>
                <a:cs typeface="Arial" panose="020B0604020202020204" pitchFamily="34" charset="0"/>
              </a:rPr>
              <a:t>Processor </a:t>
            </a:r>
            <a:r>
              <a:rPr lang="it-IT" altLang="zh-TW" sz="4400" spc="-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altLang="zh-TW" sz="4400" spc="-45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it-IT" altLang="zh-TW" sz="4400" spc="-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zh-TW" sz="4400" spc="-45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9C38003-708B-4EEA-BB92-63459BA72CB8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D976DF59-3589-4EC6-B93E-058902F54BA4}"/>
              </a:ext>
            </a:extLst>
          </p:cNvPr>
          <p:cNvCxnSpPr/>
          <p:nvPr/>
        </p:nvCxnSpPr>
        <p:spPr>
          <a:xfrm>
            <a:off x="2446867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2907D7AE-A280-4005-916C-7421BE695030}"/>
              </a:ext>
            </a:extLst>
          </p:cNvPr>
          <p:cNvCxnSpPr/>
          <p:nvPr/>
        </p:nvCxnSpPr>
        <p:spPr>
          <a:xfrm>
            <a:off x="3517053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5D5B80A-4668-4F5C-9015-8EE71119AB4F}"/>
              </a:ext>
            </a:extLst>
          </p:cNvPr>
          <p:cNvCxnSpPr/>
          <p:nvPr/>
        </p:nvCxnSpPr>
        <p:spPr>
          <a:xfrm>
            <a:off x="4587239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9B288C15-AF5E-4DD1-8686-3758496D4429}"/>
              </a:ext>
            </a:extLst>
          </p:cNvPr>
          <p:cNvCxnSpPr/>
          <p:nvPr/>
        </p:nvCxnSpPr>
        <p:spPr>
          <a:xfrm>
            <a:off x="5657425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A5673165-B527-4EB5-BE1E-12BB8AAC3F0B}"/>
              </a:ext>
            </a:extLst>
          </p:cNvPr>
          <p:cNvCxnSpPr/>
          <p:nvPr/>
        </p:nvCxnSpPr>
        <p:spPr>
          <a:xfrm>
            <a:off x="6727611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BC8242D9-C44B-4B58-9843-CE3A12DB4A4C}"/>
              </a:ext>
            </a:extLst>
          </p:cNvPr>
          <p:cNvCxnSpPr/>
          <p:nvPr/>
        </p:nvCxnSpPr>
        <p:spPr>
          <a:xfrm>
            <a:off x="7795085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66235DC1-4EB7-4EE6-BF45-D4918B4AF469}"/>
              </a:ext>
            </a:extLst>
          </p:cNvPr>
          <p:cNvCxnSpPr/>
          <p:nvPr/>
        </p:nvCxnSpPr>
        <p:spPr>
          <a:xfrm>
            <a:off x="8862559" y="3274531"/>
            <a:ext cx="1070186" cy="365760"/>
          </a:xfrm>
          <a:prstGeom prst="bentConnector3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0C13286-67FD-4E96-9535-AE23930EEDA9}"/>
              </a:ext>
            </a:extLst>
          </p:cNvPr>
          <p:cNvCxnSpPr>
            <a:cxnSpLocks/>
          </p:cNvCxnSpPr>
          <p:nvPr/>
        </p:nvCxnSpPr>
        <p:spPr>
          <a:xfrm flipH="1">
            <a:off x="3515149" y="3255645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27AAC44-7F51-42CE-915B-437765FFF755}"/>
              </a:ext>
            </a:extLst>
          </p:cNvPr>
          <p:cNvCxnSpPr>
            <a:cxnSpLocks/>
          </p:cNvCxnSpPr>
          <p:nvPr/>
        </p:nvCxnSpPr>
        <p:spPr>
          <a:xfrm flipH="1">
            <a:off x="4576234" y="3255645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E6F9E45-8632-4660-BE1E-09B09F1A5BD4}"/>
              </a:ext>
            </a:extLst>
          </p:cNvPr>
          <p:cNvCxnSpPr>
            <a:cxnSpLocks/>
          </p:cNvCxnSpPr>
          <p:nvPr/>
        </p:nvCxnSpPr>
        <p:spPr>
          <a:xfrm flipH="1">
            <a:off x="5650654" y="3255645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587EF26-3582-4F88-99F8-1AA6ECD9CC3F}"/>
              </a:ext>
            </a:extLst>
          </p:cNvPr>
          <p:cNvCxnSpPr>
            <a:cxnSpLocks/>
          </p:cNvCxnSpPr>
          <p:nvPr/>
        </p:nvCxnSpPr>
        <p:spPr>
          <a:xfrm flipH="1">
            <a:off x="6726979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4474C6C0-CBA8-43CA-AE42-4CC4BD2082FB}"/>
              </a:ext>
            </a:extLst>
          </p:cNvPr>
          <p:cNvCxnSpPr>
            <a:cxnSpLocks/>
          </p:cNvCxnSpPr>
          <p:nvPr/>
        </p:nvCxnSpPr>
        <p:spPr>
          <a:xfrm flipH="1">
            <a:off x="7786159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2A56CA17-19CA-45A8-84C9-BA562A72C3A5}"/>
              </a:ext>
            </a:extLst>
          </p:cNvPr>
          <p:cNvCxnSpPr>
            <a:cxnSpLocks/>
          </p:cNvCxnSpPr>
          <p:nvPr/>
        </p:nvCxnSpPr>
        <p:spPr>
          <a:xfrm flipH="1">
            <a:off x="8860404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9F7804A-8FB1-4020-AD06-853CBE8766B6}"/>
              </a:ext>
            </a:extLst>
          </p:cNvPr>
          <p:cNvCxnSpPr>
            <a:cxnSpLocks/>
          </p:cNvCxnSpPr>
          <p:nvPr/>
        </p:nvCxnSpPr>
        <p:spPr>
          <a:xfrm flipH="1">
            <a:off x="2450391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2398EA9-1839-4322-8A7F-86CC0E54DB79}"/>
              </a:ext>
            </a:extLst>
          </p:cNvPr>
          <p:cNvCxnSpPr>
            <a:cxnSpLocks/>
          </p:cNvCxnSpPr>
          <p:nvPr/>
        </p:nvCxnSpPr>
        <p:spPr>
          <a:xfrm>
            <a:off x="2068444" y="3659177"/>
            <a:ext cx="39813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681515D-E63D-4EE4-AA7E-A79703DE56ED}"/>
              </a:ext>
            </a:extLst>
          </p:cNvPr>
          <p:cNvCxnSpPr/>
          <p:nvPr/>
        </p:nvCxnSpPr>
        <p:spPr>
          <a:xfrm>
            <a:off x="2450915" y="3671649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866A3B89-A02C-4A15-AFAA-152BB0206A4C}"/>
              </a:ext>
            </a:extLst>
          </p:cNvPr>
          <p:cNvCxnSpPr/>
          <p:nvPr/>
        </p:nvCxnSpPr>
        <p:spPr>
          <a:xfrm>
            <a:off x="3515149" y="3659177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16DF7604-9600-47ED-977C-DA785E2E3F01}"/>
              </a:ext>
            </a:extLst>
          </p:cNvPr>
          <p:cNvSpPr>
            <a:spLocks noChangeAspect="1"/>
          </p:cNvSpPr>
          <p:nvPr/>
        </p:nvSpPr>
        <p:spPr>
          <a:xfrm>
            <a:off x="2876550" y="3766346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F7B854F-81A7-4B5D-97F5-0445274CF656}"/>
              </a:ext>
            </a:extLst>
          </p:cNvPr>
          <p:cNvCxnSpPr/>
          <p:nvPr/>
        </p:nvCxnSpPr>
        <p:spPr>
          <a:xfrm>
            <a:off x="4576011" y="3659177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>
            <a:extLst>
              <a:ext uri="{FF2B5EF4-FFF2-40B4-BE49-F238E27FC236}">
                <a16:creationId xmlns:a16="http://schemas.microsoft.com/office/drawing/2014/main" id="{92C6D7F7-2DFE-41AE-876E-B6C78B5B0850}"/>
              </a:ext>
            </a:extLst>
          </p:cNvPr>
          <p:cNvSpPr>
            <a:spLocks noChangeAspect="1"/>
          </p:cNvSpPr>
          <p:nvPr/>
        </p:nvSpPr>
        <p:spPr>
          <a:xfrm>
            <a:off x="3937412" y="3766346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FB5B0D3D-553F-47F4-8296-F03ED0564269}"/>
              </a:ext>
            </a:extLst>
          </p:cNvPr>
          <p:cNvCxnSpPr/>
          <p:nvPr/>
        </p:nvCxnSpPr>
        <p:spPr>
          <a:xfrm>
            <a:off x="5653194" y="3659177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>
            <a:extLst>
              <a:ext uri="{FF2B5EF4-FFF2-40B4-BE49-F238E27FC236}">
                <a16:creationId xmlns:a16="http://schemas.microsoft.com/office/drawing/2014/main" id="{B6B640C8-7D4A-4EF8-9ED6-000BF202C80D}"/>
              </a:ext>
            </a:extLst>
          </p:cNvPr>
          <p:cNvSpPr>
            <a:spLocks noChangeAspect="1"/>
          </p:cNvSpPr>
          <p:nvPr/>
        </p:nvSpPr>
        <p:spPr>
          <a:xfrm>
            <a:off x="5014595" y="3766346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35AC5EA1-5BE0-4B0F-A975-D504CC54195B}"/>
              </a:ext>
            </a:extLst>
          </p:cNvPr>
          <p:cNvCxnSpPr/>
          <p:nvPr/>
        </p:nvCxnSpPr>
        <p:spPr>
          <a:xfrm>
            <a:off x="6732060" y="3658161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5EEDDF32-BCDA-431A-8BCC-2A71E23ED0A8}"/>
              </a:ext>
            </a:extLst>
          </p:cNvPr>
          <p:cNvSpPr>
            <a:spLocks noChangeAspect="1"/>
          </p:cNvSpPr>
          <p:nvPr/>
        </p:nvSpPr>
        <p:spPr>
          <a:xfrm>
            <a:off x="6093461" y="3765330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AB5AF95-3B02-4F74-BE8C-7AF9DF6EDD0B}"/>
              </a:ext>
            </a:extLst>
          </p:cNvPr>
          <p:cNvCxnSpPr/>
          <p:nvPr/>
        </p:nvCxnSpPr>
        <p:spPr>
          <a:xfrm>
            <a:off x="7784669" y="3658161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>
            <a:extLst>
              <a:ext uri="{FF2B5EF4-FFF2-40B4-BE49-F238E27FC236}">
                <a16:creationId xmlns:a16="http://schemas.microsoft.com/office/drawing/2014/main" id="{B16C20A1-20B9-45C1-906D-EE6D40BF433B}"/>
              </a:ext>
            </a:extLst>
          </p:cNvPr>
          <p:cNvSpPr>
            <a:spLocks noChangeAspect="1"/>
          </p:cNvSpPr>
          <p:nvPr/>
        </p:nvSpPr>
        <p:spPr>
          <a:xfrm>
            <a:off x="7146070" y="3765330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D783A622-3B15-4BB6-8C8C-2966CFA528EB}"/>
              </a:ext>
            </a:extLst>
          </p:cNvPr>
          <p:cNvCxnSpPr/>
          <p:nvPr/>
        </p:nvCxnSpPr>
        <p:spPr>
          <a:xfrm>
            <a:off x="8859946" y="3658161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FFE2465C-196C-45D4-BD32-BB9B9541B319}"/>
              </a:ext>
            </a:extLst>
          </p:cNvPr>
          <p:cNvSpPr>
            <a:spLocks noChangeAspect="1"/>
          </p:cNvSpPr>
          <p:nvPr/>
        </p:nvSpPr>
        <p:spPr>
          <a:xfrm>
            <a:off x="8221347" y="3765330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719CB52A-7807-49CE-BDF6-DCD7B6B94780}"/>
              </a:ext>
            </a:extLst>
          </p:cNvPr>
          <p:cNvCxnSpPr>
            <a:cxnSpLocks/>
          </p:cNvCxnSpPr>
          <p:nvPr/>
        </p:nvCxnSpPr>
        <p:spPr>
          <a:xfrm flipH="1">
            <a:off x="9922124" y="3255481"/>
            <a:ext cx="1904" cy="4036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FE411028-2E48-4E39-9878-5592B0F9C6A0}"/>
              </a:ext>
            </a:extLst>
          </p:cNvPr>
          <p:cNvCxnSpPr>
            <a:cxnSpLocks/>
          </p:cNvCxnSpPr>
          <p:nvPr/>
        </p:nvCxnSpPr>
        <p:spPr>
          <a:xfrm flipH="1">
            <a:off x="9907026" y="3274530"/>
            <a:ext cx="346954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E1A638C-E9B1-4693-A037-B8A9F6973C65}"/>
              </a:ext>
            </a:extLst>
          </p:cNvPr>
          <p:cNvCxnSpPr/>
          <p:nvPr/>
        </p:nvCxnSpPr>
        <p:spPr>
          <a:xfrm>
            <a:off x="9921911" y="3658161"/>
            <a:ext cx="0" cy="31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橢圓 60">
            <a:extLst>
              <a:ext uri="{FF2B5EF4-FFF2-40B4-BE49-F238E27FC236}">
                <a16:creationId xmlns:a16="http://schemas.microsoft.com/office/drawing/2014/main" id="{BD7939FE-1A41-4B02-8B7A-9B03EA1BCC3C}"/>
              </a:ext>
            </a:extLst>
          </p:cNvPr>
          <p:cNvSpPr>
            <a:spLocks noChangeAspect="1"/>
          </p:cNvSpPr>
          <p:nvPr/>
        </p:nvSpPr>
        <p:spPr>
          <a:xfrm>
            <a:off x="9283312" y="3765330"/>
            <a:ext cx="229862" cy="2298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29DB985-09C2-47E4-A1C3-D26E4690A29B}"/>
              </a:ext>
            </a:extLst>
          </p:cNvPr>
          <p:cNvSpPr txBox="1"/>
          <p:nvPr/>
        </p:nvSpPr>
        <p:spPr>
          <a:xfrm>
            <a:off x="845927" y="3142625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9D04A577-B600-4777-849A-E5799E6F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739" y="4132888"/>
            <a:ext cx="5350930" cy="708590"/>
          </a:xfrm>
          <a:prstGeom prst="rect">
            <a:avLst/>
          </a:prstGeom>
        </p:spPr>
      </p:pic>
      <p:pic>
        <p:nvPicPr>
          <p:cNvPr id="69" name="圖片 68">
            <a:extLst>
              <a:ext uri="{FF2B5EF4-FFF2-40B4-BE49-F238E27FC236}">
                <a16:creationId xmlns:a16="http://schemas.microsoft.com/office/drawing/2014/main" id="{3079FFB6-3EE1-483A-9BB4-BEDEB53C9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016" y="4841478"/>
            <a:ext cx="5350930" cy="708590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0B7AA7DD-E045-4FAC-B789-9E2E15E1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15" y="5564305"/>
            <a:ext cx="5350930" cy="708590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5A161AD0-DACE-4F4B-B0E6-0A3302B47B32}"/>
              </a:ext>
            </a:extLst>
          </p:cNvPr>
          <p:cNvSpPr/>
          <p:nvPr/>
        </p:nvSpPr>
        <p:spPr>
          <a:xfrm>
            <a:off x="4576011" y="4151455"/>
            <a:ext cx="1074643" cy="2073237"/>
          </a:xfrm>
          <a:prstGeom prst="rect">
            <a:avLst/>
          </a:prstGeom>
          <a:noFill/>
          <a:ln w="381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180AC25E-2BE2-42D8-9644-F18A6928F7FD}"/>
              </a:ext>
            </a:extLst>
          </p:cNvPr>
          <p:cNvSpPr txBox="1"/>
          <p:nvPr/>
        </p:nvSpPr>
        <p:spPr>
          <a:xfrm>
            <a:off x="971831" y="426044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Instruction 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3D0E416-A387-4A41-8BB9-222B31C9AE68}"/>
              </a:ext>
            </a:extLst>
          </p:cNvPr>
          <p:cNvSpPr txBox="1"/>
          <p:nvPr/>
        </p:nvSpPr>
        <p:spPr>
          <a:xfrm>
            <a:off x="1880384" y="501110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Instruction 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AFCD5CF6-CE12-4BCA-BB76-218328F4DFAB}"/>
              </a:ext>
            </a:extLst>
          </p:cNvPr>
          <p:cNvSpPr txBox="1"/>
          <p:nvPr/>
        </p:nvSpPr>
        <p:spPr>
          <a:xfrm>
            <a:off x="2981960" y="573393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Instruction 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2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5661" y="166107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altLang="zh-TW" sz="4400" spc="-40" dirty="0">
                <a:latin typeface="Arial" panose="020B0604020202020204" pitchFamily="34" charset="0"/>
                <a:cs typeface="Arial" panose="020B0604020202020204" pitchFamily="34" charset="0"/>
              </a:rPr>
              <a:t>RISC </a:t>
            </a:r>
            <a:r>
              <a:rPr lang="it-IT" altLang="zh-TW" sz="4400" spc="-45" dirty="0">
                <a:latin typeface="Arial" panose="020B0604020202020204" pitchFamily="34" charset="0"/>
                <a:cs typeface="Arial" panose="020B0604020202020204" pitchFamily="34" charset="0"/>
              </a:rPr>
              <a:t>Processor </a:t>
            </a:r>
            <a:r>
              <a:rPr lang="it-IT" altLang="zh-TW" sz="4400" spc="-25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it-IT" altLang="zh-TW" sz="4400" spc="-45" dirty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it-IT" altLang="zh-TW" sz="4400" spc="-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zh-TW" sz="4400" spc="-45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4E7FF30-19CF-43CA-BC35-F040A9EF2CB9}"/>
              </a:ext>
            </a:extLst>
          </p:cNvPr>
          <p:cNvSpPr/>
          <p:nvPr/>
        </p:nvSpPr>
        <p:spPr>
          <a:xfrm>
            <a:off x="835661" y="1069571"/>
            <a:ext cx="10800080" cy="4270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6261" lvl="1" indent="-342900">
              <a:lnSpc>
                <a:spcPct val="150000"/>
              </a:lnSpc>
              <a:spcBef>
                <a:spcPts val="135"/>
              </a:spcBef>
              <a:buSzPct val="95833"/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TW" altLang="en-US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設計「管線間暫存器」，保存指令於不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同</a:t>
            </a:r>
            <a:r>
              <a:rPr lang="en-US" altLang="zh-TW" sz="2400" dirty="0">
                <a:ea typeface="標楷體" panose="03000509000000000000" pitchFamily="65" charset="-120"/>
                <a:cs typeface="Times New Roman"/>
              </a:rPr>
              <a:t>stage</a:t>
            </a:r>
            <a:r>
              <a:rPr lang="zh-TW" altLang="en-US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執行之值。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Noto Sans Mono CJK JP Regular"/>
            </a:endParaRPr>
          </a:p>
          <a:p>
            <a:pPr marL="556261" lvl="1" indent="-342900">
              <a:lnSpc>
                <a:spcPct val="150000"/>
              </a:lnSpc>
              <a:spcBef>
                <a:spcPts val="135"/>
              </a:spcBef>
              <a:buSzPct val="95833"/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基本</a:t>
            </a:r>
            <a:r>
              <a:rPr lang="en-US" altLang="zh-TW" sz="2400" dirty="0">
                <a:ea typeface="標楷體" panose="03000509000000000000" pitchFamily="65" charset="-120"/>
                <a:cs typeface="Times New Roman"/>
              </a:rPr>
              <a:t>RISC</a:t>
            </a:r>
            <a:r>
              <a:rPr lang="zh-TW" altLang="en-US" sz="2400" spc="5" dirty="0">
                <a:ea typeface="標楷體" panose="03000509000000000000" pitchFamily="65" charset="-120"/>
                <a:cs typeface="Times New Roman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  <a:cs typeface="Times New Roman"/>
              </a:rPr>
              <a:t>pipeline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架構下，管線間暫存器有四</a:t>
            </a:r>
            <a:r>
              <a:rPr lang="zh-TW" altLang="en-US" sz="24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：</a:t>
            </a:r>
          </a:p>
          <a:p>
            <a:pPr marL="1127760" lvl="1" indent="-457200">
              <a:spcBef>
                <a:spcPts val="310"/>
              </a:spcBef>
              <a:buFont typeface="+mj-lt"/>
              <a:buAutoNum type="arabicPeriod"/>
              <a:tabLst>
                <a:tab pos="670560" algn="l"/>
                <a:tab pos="671195" algn="l"/>
              </a:tabLst>
            </a:pPr>
            <a:r>
              <a:rPr lang="en-US" altLang="zh-TW" sz="2400" dirty="0">
                <a:ea typeface="標楷體" panose="03000509000000000000" pitchFamily="65" charset="-120"/>
                <a:cs typeface="Times New Roman"/>
              </a:rPr>
              <a:t>IF/ID</a:t>
            </a:r>
            <a:endParaRPr lang="zh-TW" altLang="en-US" sz="2400" dirty="0">
              <a:ea typeface="標楷體" panose="03000509000000000000" pitchFamily="65" charset="-120"/>
              <a:cs typeface="Times New Roman"/>
            </a:endParaRPr>
          </a:p>
          <a:p>
            <a:pPr marL="1127760" lvl="1" indent="-457200">
              <a:spcBef>
                <a:spcPts val="315"/>
              </a:spcBef>
              <a:buFont typeface="+mj-lt"/>
              <a:buAutoNum type="arabicPeriod"/>
              <a:tabLst>
                <a:tab pos="670560" algn="l"/>
                <a:tab pos="671195" algn="l"/>
              </a:tabLst>
            </a:pPr>
            <a:r>
              <a:rPr lang="en-US" altLang="zh-TW" sz="2400" spc="-5" dirty="0">
                <a:ea typeface="標楷體" panose="03000509000000000000" pitchFamily="65" charset="-120"/>
                <a:cs typeface="Times New Roman"/>
              </a:rPr>
              <a:t>ID/EX</a:t>
            </a:r>
            <a:endParaRPr lang="zh-TW" altLang="en-US" sz="2400" dirty="0">
              <a:ea typeface="標楷體" panose="03000509000000000000" pitchFamily="65" charset="-120"/>
              <a:cs typeface="Times New Roman"/>
            </a:endParaRPr>
          </a:p>
          <a:p>
            <a:pPr marL="1127760" lvl="1" indent="-457200">
              <a:spcBef>
                <a:spcPts val="315"/>
              </a:spcBef>
              <a:buFont typeface="+mj-lt"/>
              <a:buAutoNum type="arabicPeriod"/>
              <a:tabLst>
                <a:tab pos="670560" algn="l"/>
                <a:tab pos="671195" algn="l"/>
              </a:tabLst>
            </a:pPr>
            <a:r>
              <a:rPr lang="en-US" altLang="zh-TW" sz="2400" spc="-5" dirty="0">
                <a:ea typeface="標楷體" panose="03000509000000000000" pitchFamily="65" charset="-120"/>
                <a:cs typeface="Times New Roman"/>
              </a:rPr>
              <a:t>EX/MEM</a:t>
            </a:r>
            <a:endParaRPr lang="zh-TW" altLang="en-US" sz="2400" dirty="0">
              <a:ea typeface="標楷體" panose="03000509000000000000" pitchFamily="65" charset="-120"/>
              <a:cs typeface="Times New Roman"/>
            </a:endParaRPr>
          </a:p>
          <a:p>
            <a:pPr marL="1127760" lvl="1" indent="-457200">
              <a:spcBef>
                <a:spcPts val="310"/>
              </a:spcBef>
              <a:buFont typeface="+mj-lt"/>
              <a:buAutoNum type="arabicPeriod"/>
              <a:tabLst>
                <a:tab pos="670560" algn="l"/>
                <a:tab pos="671195" algn="l"/>
              </a:tabLst>
            </a:pPr>
            <a:r>
              <a:rPr lang="en-US" altLang="zh-TW" sz="2400" spc="-5" dirty="0">
                <a:ea typeface="標楷體" panose="03000509000000000000" pitchFamily="65" charset="-120"/>
                <a:cs typeface="Times New Roman"/>
              </a:rPr>
              <a:t>MEM/WB</a:t>
            </a:r>
          </a:p>
          <a:p>
            <a:pPr marL="556260" indent="-342900">
              <a:spcBef>
                <a:spcPts val="1200"/>
              </a:spcBef>
              <a:buFont typeface="Wingdings" panose="05000000000000000000" pitchFamily="2" charset="2"/>
              <a:buChar char="n"/>
              <a:tabLst>
                <a:tab pos="670560" algn="l"/>
                <a:tab pos="671195" algn="l"/>
              </a:tabLst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各</a:t>
            </a:r>
            <a:r>
              <a:rPr lang="en-US" altLang="zh-TW" sz="2400" spc="-5" dirty="0">
                <a:ea typeface="標楷體" panose="03000509000000000000" pitchFamily="65" charset="-120"/>
                <a:cs typeface="Times New Roman"/>
              </a:rPr>
              <a:t>st</a:t>
            </a:r>
            <a:r>
              <a:rPr lang="en-US" altLang="zh-TW" sz="2400" dirty="0">
                <a:ea typeface="標楷體" panose="03000509000000000000" pitchFamily="65" charset="-120"/>
                <a:cs typeface="Times New Roman"/>
              </a:rPr>
              <a:t>a</a:t>
            </a:r>
            <a:r>
              <a:rPr lang="en-US" altLang="zh-TW" sz="2400" spc="-15" dirty="0">
                <a:ea typeface="標楷體" panose="03000509000000000000" pitchFamily="65" charset="-120"/>
                <a:cs typeface="Times New Roman"/>
              </a:rPr>
              <a:t>g</a:t>
            </a:r>
            <a:r>
              <a:rPr lang="en-US" altLang="zh-TW" sz="2400" spc="5" dirty="0">
                <a:ea typeface="標楷體" panose="03000509000000000000" pitchFamily="65" charset="-120"/>
                <a:cs typeface="Times New Roman"/>
              </a:rPr>
              <a:t>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之</a:t>
            </a:r>
            <a:r>
              <a:rPr lang="en-US" altLang="zh-TW" sz="2400" spc="-15" dirty="0">
                <a:ea typeface="標楷體" panose="03000509000000000000" pitchFamily="65" charset="-120"/>
                <a:cs typeface="Times New Roman"/>
              </a:rPr>
              <a:t>I/</a:t>
            </a:r>
            <a:r>
              <a:rPr lang="en-US" altLang="zh-TW" sz="2400" spc="-10" dirty="0">
                <a:ea typeface="標楷體" panose="03000509000000000000" pitchFamily="65" charset="-120"/>
                <a:cs typeface="Times New Roman"/>
              </a:rPr>
              <a:t>O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相關性</a:t>
            </a:r>
            <a:r>
              <a:rPr lang="zh-TW" altLang="en-US" sz="2400" spc="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管線執行過程中，會將訊號於管線暫存器中逐級傳送， 故上一級之</a:t>
            </a:r>
            <a:r>
              <a:rPr lang="en-US" altLang="zh-TW" sz="2400" dirty="0">
                <a:ea typeface="標楷體" panose="03000509000000000000" pitchFamily="65" charset="-120"/>
                <a:cs typeface="Times New Roman"/>
              </a:rPr>
              <a:t>output</a:t>
            </a:r>
            <a:r>
              <a:rPr lang="zh-TW" altLang="en-US" sz="2400" dirty="0">
                <a:ea typeface="標楷體" panose="03000509000000000000" pitchFamily="65" charset="-120"/>
                <a:cs typeface="Noto Sans Mono CJK JP Regular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通常為下一級的</a:t>
            </a:r>
            <a:r>
              <a:rPr lang="en-US" altLang="zh-TW" sz="2400" dirty="0">
                <a:ea typeface="標楷體" panose="03000509000000000000" pitchFamily="65" charset="-120"/>
                <a:cs typeface="Times New Roman"/>
              </a:rPr>
              <a:t>input</a:t>
            </a:r>
            <a:r>
              <a:rPr lang="zh-TW" altLang="en-US" sz="2400" dirty="0">
                <a:ea typeface="標楷體" panose="03000509000000000000" pitchFamily="65" charset="-120"/>
                <a:cs typeface="Times New Roman"/>
              </a:rPr>
              <a:t>。</a:t>
            </a:r>
          </a:p>
          <a:p>
            <a:pPr marL="556260" indent="-342900">
              <a:lnSpc>
                <a:spcPct val="150000"/>
              </a:lnSpc>
              <a:spcBef>
                <a:spcPts val="280"/>
              </a:spcBef>
              <a:buSzPct val="95833"/>
              <a:buFont typeface="Wingdings" panose="05000000000000000000" pitchFamily="2" charset="2"/>
              <a:buChar char="n"/>
              <a:tabLst>
                <a:tab pos="457200" algn="l"/>
              </a:tabLst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定義好各</a:t>
            </a:r>
            <a:r>
              <a:rPr lang="en-US" altLang="zh-TW" sz="2400" dirty="0">
                <a:ea typeface="標楷體" panose="03000509000000000000" pitchFamily="65" charset="-120"/>
                <a:cs typeface="Times New Roman"/>
              </a:rPr>
              <a:t>stage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之</a:t>
            </a:r>
            <a:r>
              <a:rPr lang="en-US" altLang="zh-TW" sz="2400" dirty="0">
                <a:ea typeface="標楷體" panose="03000509000000000000" pitchFamily="65" charset="-120"/>
                <a:cs typeface="Times New Roman"/>
              </a:rPr>
              <a:t>input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及</a:t>
            </a:r>
            <a:r>
              <a:rPr lang="en-US" altLang="zh-TW" sz="2400" spc="-5" dirty="0">
                <a:ea typeface="標楷體" panose="03000509000000000000" pitchFamily="65" charset="-120"/>
                <a:cs typeface="Times New Roman"/>
              </a:rPr>
              <a:t>output</a:t>
            </a:r>
            <a:r>
              <a:rPr lang="zh-TW" altLang="en-US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即完成初步</a:t>
            </a:r>
            <a:r>
              <a:rPr lang="en-US" altLang="zh-TW" sz="2400" spc="-5" dirty="0">
                <a:ea typeface="標楷體" panose="03000509000000000000" pitchFamily="65" charset="-120"/>
                <a:cs typeface="Times New Roman"/>
              </a:rPr>
              <a:t>pipeline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Noto Sans Mono CJK JP Regular"/>
              </a:rPr>
              <a:t>硬體架構規劃。</a:t>
            </a:r>
          </a:p>
        </p:txBody>
      </p:sp>
    </p:spTree>
    <p:extLst>
      <p:ext uri="{BB962C8B-B14F-4D97-AF65-F5344CB8AC3E}">
        <p14:creationId xmlns:p14="http://schemas.microsoft.com/office/powerpoint/2010/main" val="300514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835661" y="166107"/>
            <a:ext cx="10515600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cs typeface="Arial" panose="020B0604020202020204" pitchFamily="34" charset="0"/>
              </a:rPr>
              <a:t>Pipeline Structure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05437" y="98475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720D7EE-E38F-4D31-B148-D326101D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23" y="1056008"/>
            <a:ext cx="9219821" cy="576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1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CC659F5A-C409-432B-871F-C97FD39388FF}"/>
              </a:ext>
            </a:extLst>
          </p:cNvPr>
          <p:cNvSpPr txBox="1">
            <a:spLocks/>
          </p:cNvSpPr>
          <p:nvPr/>
        </p:nvSpPr>
        <p:spPr>
          <a:xfrm>
            <a:off x="905437" y="166107"/>
            <a:ext cx="9986681" cy="733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Pipeline Design (EX. add)</a:t>
            </a:r>
            <a:endParaRPr lang="zh-TW" altLang="en-US" sz="440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EF1642C4-D695-4FD0-9160-96F5FF0558B2}"/>
              </a:ext>
            </a:extLst>
          </p:cNvPr>
          <p:cNvCxnSpPr>
            <a:cxnSpLocks/>
          </p:cNvCxnSpPr>
          <p:nvPr/>
        </p:nvCxnSpPr>
        <p:spPr>
          <a:xfrm>
            <a:off x="913057" y="992375"/>
            <a:ext cx="9986681" cy="0"/>
          </a:xfrm>
          <a:prstGeom prst="line">
            <a:avLst/>
          </a:prstGeom>
          <a:ln w="47625" cmpd="sng">
            <a:gradFill flip="none" rotWithShape="1"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  <a:round/>
          </a:ln>
          <a:scene3d>
            <a:camera prst="orthographicFront"/>
            <a:lightRig rig="threePt" dir="t"/>
          </a:scene3d>
          <a:sp3d>
            <a:bevelT w="38100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28644EE-2497-4209-8893-DEBC928F14BC}"/>
              </a:ext>
            </a:extLst>
          </p:cNvPr>
          <p:cNvSpPr/>
          <p:nvPr/>
        </p:nvSpPr>
        <p:spPr>
          <a:xfrm>
            <a:off x="824754" y="1339787"/>
            <a:ext cx="41596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"/>
              <a:tabLst>
                <a:tab pos="355600" algn="l"/>
              </a:tabLst>
            </a:pPr>
            <a:r>
              <a:rPr lang="nn-NO" altLang="zh-TW" sz="2400" dirty="0">
                <a:latin typeface="Arial"/>
                <a:cs typeface="Arial"/>
              </a:rPr>
              <a:t>add rd,rs,rt</a:t>
            </a:r>
          </a:p>
          <a:p>
            <a:pPr marL="12700">
              <a:lnSpc>
                <a:spcPct val="100000"/>
              </a:lnSpc>
            </a:pPr>
            <a:r>
              <a:rPr lang="nn-NO" altLang="zh-TW" sz="2400" dirty="0">
                <a:latin typeface="Arial"/>
                <a:cs typeface="Arial"/>
              </a:rPr>
              <a:t>reg(rd) = reg(rs) + reg(rt)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3D6B2F17-3739-41A1-848C-8399D2ABF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540805"/>
              </p:ext>
            </p:extLst>
          </p:nvPr>
        </p:nvGraphicFramePr>
        <p:xfrm>
          <a:off x="4649007" y="1339787"/>
          <a:ext cx="638654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45">
                  <a:extLst>
                    <a:ext uri="{9D8B030D-6E8A-4147-A177-3AD203B41FA5}">
                      <a16:colId xmlns:a16="http://schemas.microsoft.com/office/drawing/2014/main" val="2895611475"/>
                    </a:ext>
                  </a:extLst>
                </a:gridCol>
                <a:gridCol w="5035901">
                  <a:extLst>
                    <a:ext uri="{9D8B030D-6E8A-4147-A177-3AD203B41FA5}">
                      <a16:colId xmlns:a16="http://schemas.microsoft.com/office/drawing/2014/main" val="177440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5" dirty="0"/>
                        <a:t>Description</a:t>
                      </a:r>
                      <a:endParaRPr lang="en-US" altLang="zh-TW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spc="-5" dirty="0"/>
                        <a:t>Adds two registers and stores </a:t>
                      </a:r>
                      <a:r>
                        <a:rPr lang="en-US" altLang="zh-TW" sz="1800" dirty="0"/>
                        <a:t>the </a:t>
                      </a:r>
                      <a:r>
                        <a:rPr lang="en-US" altLang="zh-TW" sz="1800" spc="-5" dirty="0"/>
                        <a:t>result </a:t>
                      </a:r>
                      <a:r>
                        <a:rPr lang="en-US" altLang="zh-TW" sz="1800" dirty="0"/>
                        <a:t>in a</a:t>
                      </a:r>
                      <a:r>
                        <a:rPr lang="en-US" altLang="zh-TW" sz="1800" spc="80" dirty="0"/>
                        <a:t> </a:t>
                      </a:r>
                      <a:r>
                        <a:rPr lang="en-US" altLang="zh-TW" sz="1800" spc="-5" dirty="0"/>
                        <a:t>register</a:t>
                      </a:r>
                      <a:endParaRPr lang="zh-TW" altLang="en-US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90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5" dirty="0"/>
                        <a:t>Operation</a:t>
                      </a:r>
                      <a:endParaRPr lang="en-US" altLang="zh-TW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$d = </a:t>
                      </a:r>
                      <a:r>
                        <a:rPr lang="en-US" altLang="zh-TW" sz="1800" spc="-5" dirty="0"/>
                        <a:t>$s </a:t>
                      </a:r>
                      <a:r>
                        <a:rPr lang="en-US" altLang="zh-TW" sz="1800" dirty="0"/>
                        <a:t>+ $t; </a:t>
                      </a:r>
                      <a:r>
                        <a:rPr lang="en-US" altLang="zh-TW" sz="1800" spc="-5" dirty="0" err="1"/>
                        <a:t>advance_pc</a:t>
                      </a:r>
                      <a:r>
                        <a:rPr lang="en-US" altLang="zh-TW" sz="1800" spc="35" dirty="0"/>
                        <a:t> </a:t>
                      </a:r>
                      <a:r>
                        <a:rPr lang="en-US" altLang="zh-TW" sz="1800" spc="-5" dirty="0"/>
                        <a:t>(4);</a:t>
                      </a:r>
                      <a:endParaRPr lang="zh-TW" altLang="en-US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5" dirty="0"/>
                        <a:t>Syntax</a:t>
                      </a:r>
                      <a:endParaRPr lang="en-US" altLang="zh-TW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spc="-5" dirty="0"/>
                        <a:t>add </a:t>
                      </a:r>
                      <a:r>
                        <a:rPr lang="en-US" altLang="zh-TW" sz="1800" dirty="0"/>
                        <a:t>$d, </a:t>
                      </a:r>
                      <a:r>
                        <a:rPr lang="en-US" altLang="zh-TW" sz="1800" spc="-5" dirty="0"/>
                        <a:t>$s, </a:t>
                      </a:r>
                      <a:r>
                        <a:rPr lang="en-US" altLang="zh-TW" sz="1800" dirty="0"/>
                        <a:t>$t</a:t>
                      </a:r>
                      <a:endParaRPr lang="zh-TW" altLang="en-US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8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spc="-5" dirty="0"/>
                        <a:t>Encoding</a:t>
                      </a:r>
                      <a:endParaRPr lang="en-US" altLang="zh-TW" sz="1800" spc="-5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0000 </a:t>
                      </a:r>
                      <a:r>
                        <a:rPr lang="en-US" altLang="zh-TW" sz="1800" spc="-5" dirty="0"/>
                        <a:t>00ss </a:t>
                      </a:r>
                      <a:r>
                        <a:rPr lang="en-US" altLang="zh-TW" sz="1800" spc="-10" dirty="0" err="1"/>
                        <a:t>ssst</a:t>
                      </a:r>
                      <a:r>
                        <a:rPr lang="en-US" altLang="zh-TW" sz="1800" spc="-10" dirty="0"/>
                        <a:t> </a:t>
                      </a:r>
                      <a:r>
                        <a:rPr lang="en-US" altLang="zh-TW" sz="1800" spc="-5" dirty="0" err="1"/>
                        <a:t>tttt</a:t>
                      </a:r>
                      <a:r>
                        <a:rPr lang="en-US" altLang="zh-TW" sz="1800" spc="-5" dirty="0"/>
                        <a:t> </a:t>
                      </a:r>
                      <a:r>
                        <a:rPr lang="en-US" altLang="zh-TW" sz="1800" dirty="0" err="1"/>
                        <a:t>dddd</a:t>
                      </a:r>
                      <a:r>
                        <a:rPr lang="en-US" altLang="zh-TW" sz="1800" dirty="0"/>
                        <a:t> d000 0010</a:t>
                      </a:r>
                      <a:r>
                        <a:rPr lang="en-US" altLang="zh-TW" sz="1800" spc="-35" dirty="0"/>
                        <a:t> </a:t>
                      </a:r>
                      <a:r>
                        <a:rPr lang="en-US" altLang="zh-TW" sz="1800" dirty="0"/>
                        <a:t>0000</a:t>
                      </a:r>
                      <a:endParaRPr lang="zh-TW" altLang="en-US" sz="180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04015"/>
                  </a:ext>
                </a:extLst>
              </a:tr>
            </a:tbl>
          </a:graphicData>
        </a:graphic>
      </p:graphicFrame>
      <p:sp>
        <p:nvSpPr>
          <p:cNvPr id="82" name="object 3">
            <a:extLst>
              <a:ext uri="{FF2B5EF4-FFF2-40B4-BE49-F238E27FC236}">
                <a16:creationId xmlns:a16="http://schemas.microsoft.com/office/drawing/2014/main" id="{3F1C6C68-F6A5-44AE-BA23-B13610AA8749}"/>
              </a:ext>
            </a:extLst>
          </p:cNvPr>
          <p:cNvSpPr/>
          <p:nvPr/>
        </p:nvSpPr>
        <p:spPr>
          <a:xfrm>
            <a:off x="1121492" y="3735307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25863A9-AE2F-4DE3-A34E-234F41E87364}"/>
              </a:ext>
            </a:extLst>
          </p:cNvPr>
          <p:cNvSpPr txBox="1"/>
          <p:nvPr/>
        </p:nvSpPr>
        <p:spPr>
          <a:xfrm>
            <a:off x="1415210" y="3948291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F</a:t>
            </a:r>
            <a:endParaRPr lang="zh-TW" altLang="en-US" sz="4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0DE416B-8FDB-4695-90DF-480638E8CE2F}"/>
              </a:ext>
            </a:extLst>
          </p:cNvPr>
          <p:cNvSpPr/>
          <p:nvPr/>
        </p:nvSpPr>
        <p:spPr>
          <a:xfrm>
            <a:off x="2128476" y="3734795"/>
            <a:ext cx="215265" cy="5542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BF6F00D5-7E6E-420B-8834-A8F2680C5704}"/>
              </a:ext>
            </a:extLst>
          </p:cNvPr>
          <p:cNvSpPr/>
          <p:nvPr/>
        </p:nvSpPr>
        <p:spPr>
          <a:xfrm>
            <a:off x="2820752" y="3474703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3">
            <a:extLst>
              <a:ext uri="{FF2B5EF4-FFF2-40B4-BE49-F238E27FC236}">
                <a16:creationId xmlns:a16="http://schemas.microsoft.com/office/drawing/2014/main" id="{6EDFEEEF-47FA-4202-A170-F84EFDCD9585}"/>
              </a:ext>
            </a:extLst>
          </p:cNvPr>
          <p:cNvSpPr/>
          <p:nvPr/>
        </p:nvSpPr>
        <p:spPr>
          <a:xfrm>
            <a:off x="3008397" y="3735179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D29554E2-6B5A-45BB-B8F7-A92E4C3C2CF5}"/>
              </a:ext>
            </a:extLst>
          </p:cNvPr>
          <p:cNvSpPr txBox="1"/>
          <p:nvPr/>
        </p:nvSpPr>
        <p:spPr>
          <a:xfrm>
            <a:off x="3302115" y="3948163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D</a:t>
            </a:r>
            <a:endParaRPr lang="zh-TW" altLang="en-US" sz="4000" dirty="0"/>
          </a:p>
        </p:txBody>
      </p:sp>
      <p:sp>
        <p:nvSpPr>
          <p:cNvPr id="104" name="object 13">
            <a:extLst>
              <a:ext uri="{FF2B5EF4-FFF2-40B4-BE49-F238E27FC236}">
                <a16:creationId xmlns:a16="http://schemas.microsoft.com/office/drawing/2014/main" id="{F7138292-9142-4AE4-AFCB-086416F44096}"/>
              </a:ext>
            </a:extLst>
          </p:cNvPr>
          <p:cNvSpPr/>
          <p:nvPr/>
        </p:nvSpPr>
        <p:spPr>
          <a:xfrm>
            <a:off x="5077598" y="3474703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3">
            <a:extLst>
              <a:ext uri="{FF2B5EF4-FFF2-40B4-BE49-F238E27FC236}">
                <a16:creationId xmlns:a16="http://schemas.microsoft.com/office/drawing/2014/main" id="{06EC2053-3927-4EFA-87C6-7B97ED479796}"/>
              </a:ext>
            </a:extLst>
          </p:cNvPr>
          <p:cNvSpPr/>
          <p:nvPr/>
        </p:nvSpPr>
        <p:spPr>
          <a:xfrm>
            <a:off x="5265242" y="3735179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36FC8E99-641E-437F-B4B0-B51539066553}"/>
              </a:ext>
            </a:extLst>
          </p:cNvPr>
          <p:cNvSpPr txBox="1"/>
          <p:nvPr/>
        </p:nvSpPr>
        <p:spPr>
          <a:xfrm>
            <a:off x="5558960" y="394816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X</a:t>
            </a:r>
            <a:endParaRPr lang="zh-TW" altLang="en-US" sz="4000" dirty="0"/>
          </a:p>
        </p:txBody>
      </p:sp>
      <p:sp>
        <p:nvSpPr>
          <p:cNvPr id="111" name="object 13">
            <a:extLst>
              <a:ext uri="{FF2B5EF4-FFF2-40B4-BE49-F238E27FC236}">
                <a16:creationId xmlns:a16="http://schemas.microsoft.com/office/drawing/2014/main" id="{4A19936A-3F3D-4411-B25C-A884509B2983}"/>
              </a:ext>
            </a:extLst>
          </p:cNvPr>
          <p:cNvSpPr/>
          <p:nvPr/>
        </p:nvSpPr>
        <p:spPr>
          <a:xfrm>
            <a:off x="7305172" y="3474575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3">
            <a:extLst>
              <a:ext uri="{FF2B5EF4-FFF2-40B4-BE49-F238E27FC236}">
                <a16:creationId xmlns:a16="http://schemas.microsoft.com/office/drawing/2014/main" id="{D6BF11BF-EED7-4B66-9A54-63847791DF79}"/>
              </a:ext>
            </a:extLst>
          </p:cNvPr>
          <p:cNvSpPr/>
          <p:nvPr/>
        </p:nvSpPr>
        <p:spPr>
          <a:xfrm>
            <a:off x="7492815" y="3735051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D0ED1A47-20F6-4597-AA90-0994DC6AC28E}"/>
              </a:ext>
            </a:extLst>
          </p:cNvPr>
          <p:cNvSpPr txBox="1"/>
          <p:nvPr/>
        </p:nvSpPr>
        <p:spPr>
          <a:xfrm>
            <a:off x="7786533" y="3948035"/>
            <a:ext cx="623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M</a:t>
            </a:r>
            <a:endParaRPr lang="zh-TW" altLang="en-US" sz="4000" dirty="0"/>
          </a:p>
        </p:txBody>
      </p:sp>
      <p:sp>
        <p:nvSpPr>
          <p:cNvPr id="118" name="object 13">
            <a:extLst>
              <a:ext uri="{FF2B5EF4-FFF2-40B4-BE49-F238E27FC236}">
                <a16:creationId xmlns:a16="http://schemas.microsoft.com/office/drawing/2014/main" id="{F94DBD0A-0F81-4C42-900F-08F3976A62C9}"/>
              </a:ext>
            </a:extLst>
          </p:cNvPr>
          <p:cNvSpPr/>
          <p:nvPr/>
        </p:nvSpPr>
        <p:spPr>
          <a:xfrm>
            <a:off x="9649280" y="3474447"/>
            <a:ext cx="0" cy="2614295"/>
          </a:xfrm>
          <a:custGeom>
            <a:avLst/>
            <a:gdLst/>
            <a:ahLst/>
            <a:cxnLst/>
            <a:rect l="l" t="t" r="r" b="b"/>
            <a:pathLst>
              <a:path h="2614295">
                <a:moveTo>
                  <a:pt x="0" y="0"/>
                </a:moveTo>
                <a:lnTo>
                  <a:pt x="0" y="2614053"/>
                </a:lnTo>
              </a:path>
            </a:pathLst>
          </a:custGeom>
          <a:ln w="50292">
            <a:solidFill>
              <a:schemeClr val="tx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3">
            <a:extLst>
              <a:ext uri="{FF2B5EF4-FFF2-40B4-BE49-F238E27FC236}">
                <a16:creationId xmlns:a16="http://schemas.microsoft.com/office/drawing/2014/main" id="{A148B166-A6D3-45DB-B28B-147377BB38BE}"/>
              </a:ext>
            </a:extLst>
          </p:cNvPr>
          <p:cNvSpPr/>
          <p:nvPr/>
        </p:nvSpPr>
        <p:spPr>
          <a:xfrm>
            <a:off x="9831232" y="3734923"/>
            <a:ext cx="1007744" cy="1134110"/>
          </a:xfrm>
          <a:custGeom>
            <a:avLst/>
            <a:gdLst/>
            <a:ahLst/>
            <a:cxnLst/>
            <a:rect l="l" t="t" r="r" b="b"/>
            <a:pathLst>
              <a:path w="1007744" h="1134110">
                <a:moveTo>
                  <a:pt x="0" y="1133856"/>
                </a:moveTo>
                <a:lnTo>
                  <a:pt x="1007364" y="1133856"/>
                </a:lnTo>
                <a:lnTo>
                  <a:pt x="1007364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E415E441-13ED-4D3C-A2B1-24B6D12C79F9}"/>
              </a:ext>
            </a:extLst>
          </p:cNvPr>
          <p:cNvSpPr txBox="1"/>
          <p:nvPr/>
        </p:nvSpPr>
        <p:spPr>
          <a:xfrm>
            <a:off x="10014343" y="3944732"/>
            <a:ext cx="641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W</a:t>
            </a:r>
            <a:endParaRPr lang="zh-TW" altLang="en-US" sz="4000" dirty="0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B9E1250A-1679-41CE-A605-E40846240A46}"/>
              </a:ext>
            </a:extLst>
          </p:cNvPr>
          <p:cNvSpPr/>
          <p:nvPr/>
        </p:nvSpPr>
        <p:spPr>
          <a:xfrm>
            <a:off x="2128286" y="4297215"/>
            <a:ext cx="215265" cy="5669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1BD82BB-57AE-4C4A-8F8E-87DEE9A50996}"/>
              </a:ext>
            </a:extLst>
          </p:cNvPr>
          <p:cNvSpPr/>
          <p:nvPr/>
        </p:nvSpPr>
        <p:spPr>
          <a:xfrm>
            <a:off x="4015293" y="3734795"/>
            <a:ext cx="215265" cy="4379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F5998F15-3010-43D4-A588-0F7E62B9D806}"/>
              </a:ext>
            </a:extLst>
          </p:cNvPr>
          <p:cNvSpPr/>
          <p:nvPr/>
        </p:nvSpPr>
        <p:spPr>
          <a:xfrm>
            <a:off x="4015188" y="4172695"/>
            <a:ext cx="215265" cy="4495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A06F6BD7-FE48-4D94-B22D-4DEE711358C1}"/>
              </a:ext>
            </a:extLst>
          </p:cNvPr>
          <p:cNvSpPr/>
          <p:nvPr/>
        </p:nvSpPr>
        <p:spPr>
          <a:xfrm>
            <a:off x="4015188" y="4619737"/>
            <a:ext cx="215265" cy="24440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E510F019-EE13-46D5-B1C4-56D783F8A91D}"/>
              </a:ext>
            </a:extLst>
          </p:cNvPr>
          <p:cNvSpPr/>
          <p:nvPr/>
        </p:nvSpPr>
        <p:spPr>
          <a:xfrm>
            <a:off x="6268605" y="3734923"/>
            <a:ext cx="215265" cy="5542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F479412-4D8F-4E61-9C82-0765858F18C2}"/>
              </a:ext>
            </a:extLst>
          </p:cNvPr>
          <p:cNvSpPr/>
          <p:nvPr/>
        </p:nvSpPr>
        <p:spPr>
          <a:xfrm>
            <a:off x="6268415" y="4297343"/>
            <a:ext cx="215265" cy="5669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87B0981-7647-4D82-BBEF-C0C228938DAC}"/>
              </a:ext>
            </a:extLst>
          </p:cNvPr>
          <p:cNvSpPr/>
          <p:nvPr/>
        </p:nvSpPr>
        <p:spPr>
          <a:xfrm>
            <a:off x="8505066" y="3734923"/>
            <a:ext cx="215265" cy="5542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AF4C42A-925D-473E-ACE3-0ADC5052C1E3}"/>
              </a:ext>
            </a:extLst>
          </p:cNvPr>
          <p:cNvSpPr/>
          <p:nvPr/>
        </p:nvSpPr>
        <p:spPr>
          <a:xfrm>
            <a:off x="8504876" y="4297343"/>
            <a:ext cx="215265" cy="56692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object 11">
            <a:extLst>
              <a:ext uri="{FF2B5EF4-FFF2-40B4-BE49-F238E27FC236}">
                <a16:creationId xmlns:a16="http://schemas.microsoft.com/office/drawing/2014/main" id="{BB768D72-4058-4B79-9B2F-D038852AF4C0}"/>
              </a:ext>
            </a:extLst>
          </p:cNvPr>
          <p:cNvSpPr txBox="1"/>
          <p:nvPr/>
        </p:nvSpPr>
        <p:spPr>
          <a:xfrm>
            <a:off x="2425276" y="4466544"/>
            <a:ext cx="2114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IR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6" name="object 11">
            <a:extLst>
              <a:ext uri="{FF2B5EF4-FFF2-40B4-BE49-F238E27FC236}">
                <a16:creationId xmlns:a16="http://schemas.microsoft.com/office/drawing/2014/main" id="{14FEC699-7420-4ECC-AAB9-620C88234322}"/>
              </a:ext>
            </a:extLst>
          </p:cNvPr>
          <p:cNvSpPr txBox="1"/>
          <p:nvPr/>
        </p:nvSpPr>
        <p:spPr>
          <a:xfrm>
            <a:off x="2419968" y="3897774"/>
            <a:ext cx="3106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PC</a:t>
            </a:r>
          </a:p>
        </p:txBody>
      </p:sp>
      <p:sp>
        <p:nvSpPr>
          <p:cNvPr id="137" name="object 11">
            <a:extLst>
              <a:ext uri="{FF2B5EF4-FFF2-40B4-BE49-F238E27FC236}">
                <a16:creationId xmlns:a16="http://schemas.microsoft.com/office/drawing/2014/main" id="{45F527A6-1D7F-48D6-A3A5-8B89AFCD9231}"/>
              </a:ext>
            </a:extLst>
          </p:cNvPr>
          <p:cNvSpPr txBox="1"/>
          <p:nvPr/>
        </p:nvSpPr>
        <p:spPr>
          <a:xfrm>
            <a:off x="4306677" y="4283336"/>
            <a:ext cx="2114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8" name="object 11">
            <a:extLst>
              <a:ext uri="{FF2B5EF4-FFF2-40B4-BE49-F238E27FC236}">
                <a16:creationId xmlns:a16="http://schemas.microsoft.com/office/drawing/2014/main" id="{92097122-528E-41B7-B043-B3E8C662A074}"/>
              </a:ext>
            </a:extLst>
          </p:cNvPr>
          <p:cNvSpPr txBox="1"/>
          <p:nvPr/>
        </p:nvSpPr>
        <p:spPr>
          <a:xfrm>
            <a:off x="4301369" y="3883199"/>
            <a:ext cx="3106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9" name="object 11">
            <a:extLst>
              <a:ext uri="{FF2B5EF4-FFF2-40B4-BE49-F238E27FC236}">
                <a16:creationId xmlns:a16="http://schemas.microsoft.com/office/drawing/2014/main" id="{6B22155D-6AEB-479F-BF87-0DDA123B225C}"/>
              </a:ext>
            </a:extLst>
          </p:cNvPr>
          <p:cNvSpPr txBox="1"/>
          <p:nvPr/>
        </p:nvSpPr>
        <p:spPr>
          <a:xfrm>
            <a:off x="4307281" y="4628821"/>
            <a:ext cx="6946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"/>
                <a:cs typeface="Arial"/>
              </a:rPr>
              <a:t>DX_RD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0" name="object 11">
            <a:extLst>
              <a:ext uri="{FF2B5EF4-FFF2-40B4-BE49-F238E27FC236}">
                <a16:creationId xmlns:a16="http://schemas.microsoft.com/office/drawing/2014/main" id="{3D1EB149-9344-4268-98E1-2904BDA703E9}"/>
              </a:ext>
            </a:extLst>
          </p:cNvPr>
          <p:cNvSpPr txBox="1"/>
          <p:nvPr/>
        </p:nvSpPr>
        <p:spPr>
          <a:xfrm>
            <a:off x="6548846" y="3783640"/>
            <a:ext cx="694699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>
                <a:latin typeface="Arial"/>
                <a:cs typeface="Arial"/>
              </a:rPr>
              <a:t>XM_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 err="1">
                <a:latin typeface="Arial"/>
                <a:cs typeface="Arial"/>
              </a:rPr>
              <a:t>ALUout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1" name="object 11">
            <a:extLst>
              <a:ext uri="{FF2B5EF4-FFF2-40B4-BE49-F238E27FC236}">
                <a16:creationId xmlns:a16="http://schemas.microsoft.com/office/drawing/2014/main" id="{437720E8-BCB1-4AB0-B159-6BEDD581A36D}"/>
              </a:ext>
            </a:extLst>
          </p:cNvPr>
          <p:cNvSpPr txBox="1"/>
          <p:nvPr/>
        </p:nvSpPr>
        <p:spPr>
          <a:xfrm>
            <a:off x="6548846" y="4466544"/>
            <a:ext cx="6946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>
                <a:latin typeface="Arial"/>
                <a:cs typeface="Arial"/>
              </a:rPr>
              <a:t>XM_RD</a:t>
            </a:r>
          </a:p>
        </p:txBody>
      </p:sp>
      <p:sp>
        <p:nvSpPr>
          <p:cNvPr id="142" name="object 11">
            <a:extLst>
              <a:ext uri="{FF2B5EF4-FFF2-40B4-BE49-F238E27FC236}">
                <a16:creationId xmlns:a16="http://schemas.microsoft.com/office/drawing/2014/main" id="{F7AEC637-D045-4F3B-B058-476DB6364606}"/>
              </a:ext>
            </a:extLst>
          </p:cNvPr>
          <p:cNvSpPr txBox="1"/>
          <p:nvPr/>
        </p:nvSpPr>
        <p:spPr>
          <a:xfrm>
            <a:off x="8799238" y="3783640"/>
            <a:ext cx="694699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>
                <a:latin typeface="Arial"/>
                <a:cs typeface="Arial"/>
              </a:rPr>
              <a:t>MW_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 err="1">
                <a:latin typeface="Arial"/>
                <a:cs typeface="Arial"/>
              </a:rPr>
              <a:t>ALUout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3" name="object 11">
            <a:extLst>
              <a:ext uri="{FF2B5EF4-FFF2-40B4-BE49-F238E27FC236}">
                <a16:creationId xmlns:a16="http://schemas.microsoft.com/office/drawing/2014/main" id="{021EA45B-39C6-41A0-B9A8-7CAA4A497082}"/>
              </a:ext>
            </a:extLst>
          </p:cNvPr>
          <p:cNvSpPr txBox="1"/>
          <p:nvPr/>
        </p:nvSpPr>
        <p:spPr>
          <a:xfrm>
            <a:off x="8799238" y="4466544"/>
            <a:ext cx="6946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TW" sz="1400" dirty="0">
                <a:latin typeface="Arial"/>
                <a:cs typeface="Arial"/>
              </a:rPr>
              <a:t>MW_RD</a:t>
            </a:r>
          </a:p>
        </p:txBody>
      </p:sp>
      <p:sp>
        <p:nvSpPr>
          <p:cNvPr id="144" name="object 9">
            <a:extLst>
              <a:ext uri="{FF2B5EF4-FFF2-40B4-BE49-F238E27FC236}">
                <a16:creationId xmlns:a16="http://schemas.microsoft.com/office/drawing/2014/main" id="{6EEEA683-3E35-4A47-B67A-59CACF20A180}"/>
              </a:ext>
            </a:extLst>
          </p:cNvPr>
          <p:cNvSpPr txBox="1"/>
          <p:nvPr/>
        </p:nvSpPr>
        <p:spPr>
          <a:xfrm>
            <a:off x="2070469" y="3345245"/>
            <a:ext cx="4205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F/D</a:t>
            </a:r>
          </a:p>
        </p:txBody>
      </p:sp>
      <p:sp>
        <p:nvSpPr>
          <p:cNvPr id="145" name="object 9">
            <a:extLst>
              <a:ext uri="{FF2B5EF4-FFF2-40B4-BE49-F238E27FC236}">
                <a16:creationId xmlns:a16="http://schemas.microsoft.com/office/drawing/2014/main" id="{7F27E766-30CA-412B-8A0F-15AEAD1B1018}"/>
              </a:ext>
            </a:extLst>
          </p:cNvPr>
          <p:cNvSpPr txBox="1"/>
          <p:nvPr/>
        </p:nvSpPr>
        <p:spPr>
          <a:xfrm>
            <a:off x="3953599" y="3345245"/>
            <a:ext cx="4205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/</a:t>
            </a:r>
            <a:r>
              <a:rPr lang="en-US" sz="1600" dirty="0">
                <a:latin typeface="Arial"/>
                <a:cs typeface="Arial"/>
              </a:rPr>
              <a:t>X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6" name="object 9">
            <a:extLst>
              <a:ext uri="{FF2B5EF4-FFF2-40B4-BE49-F238E27FC236}">
                <a16:creationId xmlns:a16="http://schemas.microsoft.com/office/drawing/2014/main" id="{C30500EB-F472-49BB-804E-8093F45D6F9B}"/>
              </a:ext>
            </a:extLst>
          </p:cNvPr>
          <p:cNvSpPr txBox="1"/>
          <p:nvPr/>
        </p:nvSpPr>
        <p:spPr>
          <a:xfrm>
            <a:off x="6182568" y="3345245"/>
            <a:ext cx="420586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/</a:t>
            </a:r>
            <a:r>
              <a:rPr lang="en-US" sz="1600" dirty="0"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7" name="object 9">
            <a:extLst>
              <a:ext uri="{FF2B5EF4-FFF2-40B4-BE49-F238E27FC236}">
                <a16:creationId xmlns:a16="http://schemas.microsoft.com/office/drawing/2014/main" id="{707456E5-323B-4FF5-A53C-9F8AA63ED572}"/>
              </a:ext>
            </a:extLst>
          </p:cNvPr>
          <p:cNvSpPr txBox="1"/>
          <p:nvPr/>
        </p:nvSpPr>
        <p:spPr>
          <a:xfrm>
            <a:off x="8438016" y="3345245"/>
            <a:ext cx="5281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/</a:t>
            </a:r>
            <a:r>
              <a:rPr lang="en-US" sz="1600" dirty="0">
                <a:latin typeface="Arial"/>
                <a:cs typeface="Arial"/>
              </a:rPr>
              <a:t>W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8" name="object 12">
            <a:extLst>
              <a:ext uri="{FF2B5EF4-FFF2-40B4-BE49-F238E27FC236}">
                <a16:creationId xmlns:a16="http://schemas.microsoft.com/office/drawing/2014/main" id="{EB738EC4-2345-4657-A1C1-C1E6394C82E3}"/>
              </a:ext>
            </a:extLst>
          </p:cNvPr>
          <p:cNvSpPr txBox="1"/>
          <p:nvPr/>
        </p:nvSpPr>
        <p:spPr>
          <a:xfrm>
            <a:off x="1036085" y="5203556"/>
            <a:ext cx="1611674" cy="471923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lang="pt-BR" sz="1400" dirty="0">
                <a:latin typeface="Arial"/>
                <a:cs typeface="Arial"/>
              </a:rPr>
              <a:t>PC=PC + 4;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1400" dirty="0">
                <a:latin typeface="Arial"/>
                <a:cs typeface="Arial"/>
              </a:rPr>
              <a:t>IR=instr[PC[10:2]];</a:t>
            </a:r>
          </a:p>
        </p:txBody>
      </p:sp>
      <p:sp>
        <p:nvSpPr>
          <p:cNvPr id="149" name="object 34">
            <a:extLst>
              <a:ext uri="{FF2B5EF4-FFF2-40B4-BE49-F238E27FC236}">
                <a16:creationId xmlns:a16="http://schemas.microsoft.com/office/drawing/2014/main" id="{251F2DDC-035A-4602-AC18-316659FEA481}"/>
              </a:ext>
            </a:extLst>
          </p:cNvPr>
          <p:cNvSpPr txBox="1"/>
          <p:nvPr/>
        </p:nvSpPr>
        <p:spPr>
          <a:xfrm>
            <a:off x="3090919" y="5203556"/>
            <a:ext cx="1817832" cy="6674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latin typeface="Arial"/>
                <a:cs typeface="Arial"/>
              </a:rPr>
              <a:t>A=REG[IR[25:21]];</a:t>
            </a:r>
          </a:p>
          <a:p>
            <a:pPr marL="12700" marR="10160">
              <a:lnSpc>
                <a:spcPts val="1570"/>
              </a:lnSpc>
              <a:spcBef>
                <a:spcPts val="65"/>
              </a:spcBef>
            </a:pPr>
            <a:r>
              <a:rPr sz="1400" dirty="0">
                <a:latin typeface="Arial"/>
                <a:cs typeface="Arial"/>
              </a:rPr>
              <a:t>B=REG[IR[20:16]];  RD=IR[15:11];</a:t>
            </a:r>
          </a:p>
        </p:txBody>
      </p:sp>
      <p:sp>
        <p:nvSpPr>
          <p:cNvPr id="150" name="object 46">
            <a:extLst>
              <a:ext uri="{FF2B5EF4-FFF2-40B4-BE49-F238E27FC236}">
                <a16:creationId xmlns:a16="http://schemas.microsoft.com/office/drawing/2014/main" id="{F40BF327-4E00-46B2-96EA-A89492719C34}"/>
              </a:ext>
            </a:extLst>
          </p:cNvPr>
          <p:cNvSpPr txBox="1"/>
          <p:nvPr/>
        </p:nvSpPr>
        <p:spPr>
          <a:xfrm>
            <a:off x="5261341" y="5203556"/>
            <a:ext cx="1670975" cy="46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XM_ALUout=A + B;  XM_RD=DX_RD;</a:t>
            </a:r>
          </a:p>
        </p:txBody>
      </p:sp>
      <p:sp>
        <p:nvSpPr>
          <p:cNvPr id="151" name="object 59">
            <a:extLst>
              <a:ext uri="{FF2B5EF4-FFF2-40B4-BE49-F238E27FC236}">
                <a16:creationId xmlns:a16="http://schemas.microsoft.com/office/drawing/2014/main" id="{A60E1A1C-BAC6-4CAB-A6BD-302F6D34415E}"/>
              </a:ext>
            </a:extLst>
          </p:cNvPr>
          <p:cNvSpPr txBox="1"/>
          <p:nvPr/>
        </p:nvSpPr>
        <p:spPr>
          <a:xfrm>
            <a:off x="7391413" y="5205987"/>
            <a:ext cx="2141333" cy="46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MW_ALUout=XM_ALUout;  MW_RD=XM_RD;</a:t>
            </a:r>
          </a:p>
        </p:txBody>
      </p:sp>
      <p:sp>
        <p:nvSpPr>
          <p:cNvPr id="152" name="object 65">
            <a:extLst>
              <a:ext uri="{FF2B5EF4-FFF2-40B4-BE49-F238E27FC236}">
                <a16:creationId xmlns:a16="http://schemas.microsoft.com/office/drawing/2014/main" id="{BD4536A4-3633-4724-8D09-2C3E1ADE8EE6}"/>
              </a:ext>
            </a:extLst>
          </p:cNvPr>
          <p:cNvSpPr txBox="1"/>
          <p:nvPr/>
        </p:nvSpPr>
        <p:spPr>
          <a:xfrm>
            <a:off x="9688089" y="5215793"/>
            <a:ext cx="2201772" cy="2135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Arial"/>
                <a:cs typeface="Arial"/>
              </a:rPr>
              <a:t>REG[MW_RD]=</a:t>
            </a:r>
            <a:r>
              <a:rPr sz="1200" dirty="0" err="1">
                <a:latin typeface="Arial"/>
                <a:cs typeface="Arial"/>
              </a:rPr>
              <a:t>MW_ALUout</a:t>
            </a:r>
            <a:r>
              <a:rPr sz="1200" dirty="0">
                <a:latin typeface="Arial"/>
                <a:cs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417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1122</Words>
  <Application>Microsoft Office PowerPoint</Application>
  <PresentationFormat>寬螢幕</PresentationFormat>
  <Paragraphs>256</Paragraphs>
  <Slides>30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3" baseType="lpstr">
      <vt:lpstr>Noto Sans Mono CJK JP Regular</vt:lpstr>
      <vt:lpstr>SimSun</vt:lpstr>
      <vt:lpstr>新細明體</vt:lpstr>
      <vt:lpstr>標楷體</vt:lpstr>
      <vt:lpstr>Arial</vt:lpstr>
      <vt:lpstr>Bell MT</vt:lpstr>
      <vt:lpstr>Calibri</vt:lpstr>
      <vt:lpstr>Calibri Light</vt:lpstr>
      <vt:lpstr>Century Gothic</vt:lpstr>
      <vt:lpstr>Helvetica</vt:lpstr>
      <vt:lpstr>Times New Roman</vt:lpstr>
      <vt:lpstr>Wingdings</vt:lpstr>
      <vt:lpstr>Office 佈景主題</vt:lpstr>
      <vt:lpstr> Tiny MIPS core in Verilog CO Lab3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執行指令</vt:lpstr>
      <vt:lpstr>ALU Control  &amp;&amp; R-type</vt:lpstr>
      <vt:lpstr>接線控制</vt:lpstr>
      <vt:lpstr>R-type</vt:lpstr>
      <vt:lpstr>I type</vt:lpstr>
      <vt:lpstr>J-type</vt:lpstr>
      <vt:lpstr>PowerPoint 簡報</vt:lpstr>
      <vt:lpstr> 附錄 CO Lab3</vt:lpstr>
      <vt:lpstr>Icarus Verilog教學</vt:lpstr>
      <vt:lpstr>Gtkwave教學</vt:lpstr>
      <vt:lpstr>Icarus Verilog進階環境設定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Howard</dc:creator>
  <cp:lastModifiedBy>User</cp:lastModifiedBy>
  <cp:revision>1862</cp:revision>
  <dcterms:created xsi:type="dcterms:W3CDTF">2019-08-26T08:37:58Z</dcterms:created>
  <dcterms:modified xsi:type="dcterms:W3CDTF">2019-11-13T07:59:41Z</dcterms:modified>
</cp:coreProperties>
</file>