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4" r:id="rId1"/>
  </p:sldMasterIdLst>
  <p:notesMasterIdLst>
    <p:notesMasterId r:id="rId49"/>
  </p:notesMasterIdLst>
  <p:handoutMasterIdLst>
    <p:handoutMasterId r:id="rId50"/>
  </p:handoutMasterIdLst>
  <p:sldIdLst>
    <p:sldId id="302" r:id="rId2"/>
    <p:sldId id="336" r:id="rId3"/>
    <p:sldId id="421" r:id="rId4"/>
    <p:sldId id="420" r:id="rId5"/>
    <p:sldId id="422" r:id="rId6"/>
    <p:sldId id="423" r:id="rId7"/>
    <p:sldId id="426" r:id="rId8"/>
    <p:sldId id="427" r:id="rId9"/>
    <p:sldId id="429" r:id="rId10"/>
    <p:sldId id="428" r:id="rId11"/>
    <p:sldId id="445" r:id="rId12"/>
    <p:sldId id="344" r:id="rId13"/>
    <p:sldId id="331" r:id="rId14"/>
    <p:sldId id="430" r:id="rId15"/>
    <p:sldId id="434" r:id="rId16"/>
    <p:sldId id="432" r:id="rId17"/>
    <p:sldId id="433" r:id="rId18"/>
    <p:sldId id="435" r:id="rId19"/>
    <p:sldId id="437" r:id="rId20"/>
    <p:sldId id="438" r:id="rId21"/>
    <p:sldId id="439" r:id="rId22"/>
    <p:sldId id="454" r:id="rId23"/>
    <p:sldId id="341" r:id="rId24"/>
    <p:sldId id="431" r:id="rId25"/>
    <p:sldId id="318" r:id="rId26"/>
    <p:sldId id="446" r:id="rId27"/>
    <p:sldId id="447" r:id="rId28"/>
    <p:sldId id="448" r:id="rId29"/>
    <p:sldId id="449" r:id="rId30"/>
    <p:sldId id="453" r:id="rId31"/>
    <p:sldId id="450" r:id="rId32"/>
    <p:sldId id="451" r:id="rId33"/>
    <p:sldId id="452" r:id="rId34"/>
    <p:sldId id="455" r:id="rId35"/>
    <p:sldId id="459" r:id="rId36"/>
    <p:sldId id="460" r:id="rId37"/>
    <p:sldId id="461" r:id="rId38"/>
    <p:sldId id="462" r:id="rId39"/>
    <p:sldId id="463" r:id="rId40"/>
    <p:sldId id="464" r:id="rId41"/>
    <p:sldId id="465" r:id="rId42"/>
    <p:sldId id="466" r:id="rId43"/>
    <p:sldId id="467" r:id="rId44"/>
    <p:sldId id="468" r:id="rId45"/>
    <p:sldId id="469" r:id="rId46"/>
    <p:sldId id="470" r:id="rId47"/>
    <p:sldId id="471" r:id="rId48"/>
  </p:sldIdLst>
  <p:sldSz cx="9144000" cy="6858000" type="screen4x3"/>
  <p:notesSz cx="6994525" cy="9278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2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E8F00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7"/>
    <p:restoredTop sz="95256" autoAdjust="0"/>
  </p:normalViewPr>
  <p:slideViewPr>
    <p:cSldViewPr>
      <p:cViewPr varScale="1">
        <p:scale>
          <a:sx n="86" d="100"/>
          <a:sy n="86" d="100"/>
        </p:scale>
        <p:origin x="168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1278"/>
    </p:cViewPr>
  </p:sorterViewPr>
  <p:notesViewPr>
    <p:cSldViewPr>
      <p:cViewPr varScale="1">
        <p:scale>
          <a:sx n="40" d="100"/>
          <a:sy n="40" d="100"/>
        </p:scale>
        <p:origin x="-1380" y="-90"/>
      </p:cViewPr>
      <p:guideLst>
        <p:guide orient="horz" pos="2202"/>
        <p:guide pos="29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14.xml"/><Relationship Id="rId21" Type="http://schemas.openxmlformats.org/officeDocument/2006/relationships/slide" Target="slides/slide32.xml"/><Relationship Id="rId7" Type="http://schemas.openxmlformats.org/officeDocument/2006/relationships/slide" Target="slides/slide18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" Type="http://schemas.openxmlformats.org/officeDocument/2006/relationships/slide" Target="slides/slide13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12.xml"/><Relationship Id="rId6" Type="http://schemas.openxmlformats.org/officeDocument/2006/relationships/slide" Target="slides/slide17.xml"/><Relationship Id="rId11" Type="http://schemas.openxmlformats.org/officeDocument/2006/relationships/slide" Target="slides/slide22.xml"/><Relationship Id="rId5" Type="http://schemas.openxmlformats.org/officeDocument/2006/relationships/slide" Target="slides/slide16.xml"/><Relationship Id="rId15" Type="http://schemas.openxmlformats.org/officeDocument/2006/relationships/slide" Target="slides/slide26.xml"/><Relationship Id="rId10" Type="http://schemas.openxmlformats.org/officeDocument/2006/relationships/slide" Target="slides/slide21.xml"/><Relationship Id="rId19" Type="http://schemas.openxmlformats.org/officeDocument/2006/relationships/slide" Target="slides/slide30.xml"/><Relationship Id="rId4" Type="http://schemas.openxmlformats.org/officeDocument/2006/relationships/slide" Target="slides/slide15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F041DA9-CC5C-9D4E-9CB0-6A1854A802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Data Structures, Algorithms, &amp; Applications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FE70AD-019F-7A46-9B2F-9D3AD35EB6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3031815-AB3E-A248-93E2-F5497641795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TW"/>
              <a:t>Sartaj Sahni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9B1A3E2-1263-374E-AD30-80D00EC98E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Times New Roman" panose="02020603050405020304" pitchFamily="18" charset="0"/>
              </a:defRPr>
            </a:lvl1pPr>
          </a:lstStyle>
          <a:p>
            <a:fld id="{A33B28A3-010E-924D-957F-0FCFF84E3C2C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762724-A96B-634C-9D8C-C33A7493C8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DC107E-AA5E-DD40-8F75-F608CB3D8E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F4CA9E2-8359-CB49-A9C6-AC9530C0FB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3263"/>
            <a:ext cx="4621213" cy="346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94C89FB-859F-CF4E-9F64-90D6161E8D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6900"/>
            <a:ext cx="5127625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94" tIns="46798" rIns="93594" bIns="467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45BCCF-4AE7-6D4E-B573-49A18D247E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AE5B57B-B017-D743-879D-1CE707BC02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4" tIns="0" rIns="19364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BB2F6880-9DFD-354D-8392-B2167B7FC47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2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4646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1959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4405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9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229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02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9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4891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19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0256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68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725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3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9456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1471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257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24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41735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25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557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26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6995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27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607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28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4670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29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55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30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8294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31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702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4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2210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32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91899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176754-B527-CE4E-89AC-D8782EF29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737124-67E3-E24C-899A-39F064DF525E}" type="slidenum">
              <a:rPr lang="en-US" altLang="zh-TW" sz="1000"/>
              <a:pPr/>
              <a:t>33</a:t>
            </a:fld>
            <a:endParaRPr lang="en-US" altLang="zh-TW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DFE0C1A-D8FC-BD46-9482-68F7FAF5F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B0963B-E0F2-8346-A2DB-A253CF9E2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81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5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74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6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13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7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1298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8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7803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9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421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70DF370-DED1-A249-9938-4323E4F23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4CD7BD-7869-554F-8F85-41A508F57003}" type="slidenum">
              <a:rPr lang="en-US" altLang="zh-TW" sz="1000"/>
              <a:pPr/>
              <a:t>10</a:t>
            </a:fld>
            <a:endParaRPr lang="en-US" altLang="zh-TW" sz="1000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9C6DA6-6925-1F43-B7B7-2CF32EC78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C5913C7-9BA0-B44F-90DE-A09F7F565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16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1B739-A59D-1B4E-9A4B-EA4DE707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41BE0-FBBA-3949-A47D-D749EC59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0CC997-7705-3B46-84F6-1FED153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51A409-2A38-B945-A103-BA4E73E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94746-58D5-C04D-A4A7-C99A5AC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B6AC-0B9D-6C4C-B317-378EA7A878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02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B9CFB-B87E-4045-A90E-C72A0349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A13343-DBE2-CB46-B9D8-256AEF13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304E3-9853-B241-AB05-D4BA4EB2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030D22-3BE6-C44B-8D0D-6699B5B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98BC7-8018-DE4A-A43E-FBCD75D5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E5E52-BBF5-DF49-B128-D5F9507F60F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1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5A23176-3A80-6D48-97AF-5DAE4B1A5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488935-DC3C-1547-85DA-B5C0DBF0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2C7F8-B1BC-FB4F-B150-17F98D18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553001-7F3D-BC47-9DE6-5D3AD44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A1FD6C-18B2-5A42-8CE4-DFD11D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40D-D534-6040-8690-B0F1115C79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6F207-0E0D-6A40-9D0E-672DC234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673E0-89CB-AC44-BE16-4173C3F4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81DECA-D702-2B42-8F09-F087218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296CA9-DD91-E548-B5B8-11D19BF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9E279-8973-FF42-A473-22D46101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3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86A0F-E428-9D4E-ABFE-4968E172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882611-B1E3-7F46-AB80-0DF07DE7E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A7D973-18EA-C947-AF12-F648FC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8D515-3275-E94F-BD1F-59E77AA0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4A7CA9-2889-2046-B620-E7025992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81BF7D-AFD8-DF45-8337-08D0EDEE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CC98B5-DD6F-1D4D-B838-E508667A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B7C38D-EDDC-1D48-BA67-C60EA974B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D3B798-D87C-2B41-A219-D66B8028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13197D-EE1B-5747-AF94-429092B0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C328B-1573-CB4F-8431-D1E596F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74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054F7-C420-4A4A-844F-E3DD8C7B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DECDFE-E13C-224C-A83E-F0D911CB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619BF4-308D-0240-893C-AA60BD15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049376-79E5-1B4B-BC6A-9B0F811AE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2FCB30-F892-F747-BBD0-97EAF536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0EDB7D-6316-1F4B-A98B-E8ECFB86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7B7F6B-2CD1-0E45-8717-9FAFA615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049E1-8635-1B4F-AFA7-564993C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6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5BC62-3AF7-4C48-9C85-5F871E03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9DD7C6-8D2A-C546-8931-73EABA55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34E04F-8A62-E94B-9C27-6F4ED92B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49DD3F-5583-F244-89C8-A40FC790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56A1-69EF-4446-B4EC-8478690B816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5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65EAD06-45D4-914A-BA75-FF451CB8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140EEE-5CE2-EA48-A67B-324A05CC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95D83-E2C9-D044-A01C-443EFA2B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7A45-DF70-D646-9571-84627D499C5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055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71F0-8AA8-3A49-9A54-8330CF05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7ADE0A-E957-1F47-B2E8-FEE0BC2A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7AB13D-4D5E-7447-A787-3F6F7FFF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391DD4-01F0-6444-B900-940D1E16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FB5D4-450A-F04E-9A37-7E06FBED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518F84-D266-ED4F-B228-A799F112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CDCB-7055-4E40-9BCE-932DE6F42FD1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348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8099D-0F64-2443-B0AA-6E4B3B06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8FA42E-086C-B447-926B-FDB6B4E28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70DE35-B318-134A-9FD9-2890FA1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B0A2F7-218D-B64E-9A36-2B2AA7DD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AF250-152B-EE4E-A434-13FFE96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FFAD4E-38E2-2A48-9100-42FC2BE8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AB8E-DDD2-FE4A-AA7E-87609D7D890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1F55AA-125B-BC4F-BE60-6FE2B245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B321E6-498C-2341-9705-7797C0D0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 dirty="0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3E6571-BC2B-D249-8F2B-255C84690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BE568D-66A6-4B4E-A1A5-7AF71046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5A3AD-C4E8-8745-B53F-0E3EFAE9F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3A3D-CFA4-454F-B972-B0D46411FA1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7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60.png"/><Relationship Id="rId4" Type="http://schemas.openxmlformats.org/officeDocument/2006/relationships/image" Target="../media/image12.png"/><Relationship Id="rId9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>
            <a:extLst>
              <a:ext uri="{FF2B5EF4-FFF2-40B4-BE49-F238E27FC236}">
                <a16:creationId xmlns:a16="http://schemas.microsoft.com/office/drawing/2014/main" id="{A53BF956-57D3-8742-B692-082A79BB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72" y="276909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Data Structures</a:t>
            </a:r>
          </a:p>
          <a:p>
            <a:pPr algn="ctr"/>
            <a:r>
              <a:rPr lang="en-US" altLang="zh-TW" sz="4400" dirty="0">
                <a:solidFill>
                  <a:schemeClr val="tx2"/>
                </a:solidFill>
                <a:latin typeface="Plantagenet Cherokee" panose="02020000000000000000" pitchFamily="18" charset="-79"/>
                <a:ea typeface="新細明體" panose="02020500000000000000" pitchFamily="18" charset="-120"/>
                <a:cs typeface="Plantagenet Cherokee" panose="02020000000000000000" pitchFamily="18" charset="-79"/>
              </a:rPr>
              <a:t>Programming Project #4</a:t>
            </a:r>
          </a:p>
        </p:txBody>
      </p:sp>
      <p:sp>
        <p:nvSpPr>
          <p:cNvPr id="3077" name="Rectangle 1030">
            <a:extLst>
              <a:ext uri="{FF2B5EF4-FFF2-40B4-BE49-F238E27FC236}">
                <a16:creationId xmlns:a16="http://schemas.microsoft.com/office/drawing/2014/main" id="{368BA454-48C4-0D49-AB4B-5F973E32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4293096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zh-TW" sz="4000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Store 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between the pairs of nodes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b="1" dirty="0">
                    <a:solidFill>
                      <a:schemeClr val="accent4">
                        <a:lumMod val="75000"/>
                      </a:schemeClr>
                    </a:solidFill>
                    <a:ea typeface="新細明體" panose="02020500000000000000" pitchFamily="18" charset="-120"/>
                  </a:rPr>
                  <a:t>in a hash table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size of hash table is set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Hash function is set to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1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+1)×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nodeID</m:t>
                    </m:r>
                    <m: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2+1)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)%</m:t>
                    </m:r>
                    <m:r>
                      <m:rPr>
                        <m:sty m:val="p"/>
                      </m:rPr>
                      <a:rPr lang="en-US" altLang="zh-TW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  <m:r>
                      <a:rPr lang="en-US" altLang="zh-TW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%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sSup>
                      <m:sSupPr>
                        <m:ctrlP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  <m:sup>
                        <m:r>
                          <a:rPr lang="en-US" altLang="zh-TW" sz="22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1.5</m:t>
                        </m:r>
                      </m:sup>
                    </m:sSup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en-US" altLang="zh-TW" sz="2200" dirty="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200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where</a:t>
                </a:r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P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is a given prime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a linked list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to store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the pairs with the same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hash value (collision handling)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The entry format is 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nodeID1, nodeID2, </a:t>
                </a:r>
                <a:r>
                  <a:rPr lang="en-US" altLang="zh-TW" dirty="0" err="1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dist</a:t>
                </a:r>
                <a:endParaRPr lang="en-US" altLang="zh-TW" dirty="0">
                  <a:solidFill>
                    <a:srgbClr val="7030A0"/>
                  </a:solidFill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229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Implementation Rules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6F18D3B-BB2C-CC4B-AC23-22381CC808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78990" y="107148"/>
          <a:ext cx="319316" cy="67514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19316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97730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826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43038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85325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07969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69653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93217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1856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69218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935147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149171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925216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15530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473875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996804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459036"/>
                  </a:ext>
                </a:extLst>
              </a:tr>
            </a:tbl>
          </a:graphicData>
        </a:graphic>
      </p:graphicFrame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60B7A7CE-CFE3-3840-A914-E8781FFF5E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6954" y="107148"/>
          <a:ext cx="99942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9114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0,16, 4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sp>
        <p:nvSpPr>
          <p:cNvPr id="7" name="文字方塊 2">
            <a:extLst>
              <a:ext uri="{FF2B5EF4-FFF2-40B4-BE49-F238E27FC236}">
                <a16:creationId xmlns:a16="http://schemas.microsoft.com/office/drawing/2014/main" id="{AE5EE224-CACB-1949-9D6B-63E5F4710130}"/>
              </a:ext>
            </a:extLst>
          </p:cNvPr>
          <p:cNvSpPr txBox="1"/>
          <p:nvPr/>
        </p:nvSpPr>
        <p:spPr>
          <a:xfrm>
            <a:off x="5724129" y="14202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[0]</a:t>
            </a:r>
            <a:endParaRPr kumimoji="1" lang="zh-TW" altLang="en-US" sz="2400" dirty="0"/>
          </a:p>
        </p:txBody>
      </p:sp>
      <p:sp>
        <p:nvSpPr>
          <p:cNvPr id="8" name="文字方塊 9">
            <a:extLst>
              <a:ext uri="{FF2B5EF4-FFF2-40B4-BE49-F238E27FC236}">
                <a16:creationId xmlns:a16="http://schemas.microsoft.com/office/drawing/2014/main" id="{9BBAC118-2DF7-8140-9C3E-1A4E5C032B93}"/>
              </a:ext>
            </a:extLst>
          </p:cNvPr>
          <p:cNvSpPr txBox="1"/>
          <p:nvPr/>
        </p:nvSpPr>
        <p:spPr>
          <a:xfrm>
            <a:off x="5724128" y="1599986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[4]</a:t>
            </a:r>
            <a:endParaRPr kumimoji="1" lang="zh-TW" altLang="en-US" sz="2400" dirty="0"/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B75EAB1A-6798-AB44-A58F-F327C90C93C4}"/>
              </a:ext>
            </a:extLst>
          </p:cNvPr>
          <p:cNvSpPr txBox="1"/>
          <p:nvPr/>
        </p:nvSpPr>
        <p:spPr>
          <a:xfrm>
            <a:off x="5724127" y="3087509"/>
            <a:ext cx="107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[8]</a:t>
            </a:r>
            <a:endParaRPr kumimoji="1" lang="zh-TW" altLang="en-US" sz="2400" dirty="0"/>
          </a:p>
        </p:txBody>
      </p:sp>
      <p:sp>
        <p:nvSpPr>
          <p:cNvPr id="10" name="文字方塊 11">
            <a:extLst>
              <a:ext uri="{FF2B5EF4-FFF2-40B4-BE49-F238E27FC236}">
                <a16:creationId xmlns:a16="http://schemas.microsoft.com/office/drawing/2014/main" id="{464D9FBE-8C80-9849-AB78-1C2FBBD036C5}"/>
              </a:ext>
            </a:extLst>
          </p:cNvPr>
          <p:cNvSpPr txBox="1"/>
          <p:nvPr/>
        </p:nvSpPr>
        <p:spPr>
          <a:xfrm>
            <a:off x="5580309" y="4764335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[12]</a:t>
            </a:r>
            <a:endParaRPr kumimoji="1" lang="zh-TW" altLang="en-US" sz="2400" dirty="0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98D39C0E-86C2-F740-8B2A-DF16FE8196C3}"/>
              </a:ext>
            </a:extLst>
          </p:cNvPr>
          <p:cNvSpPr txBox="1"/>
          <p:nvPr/>
        </p:nvSpPr>
        <p:spPr>
          <a:xfrm>
            <a:off x="5580112" y="6382781"/>
            <a:ext cx="13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[16]</a:t>
            </a:r>
            <a:endParaRPr kumimoji="1" lang="zh-TW" altLang="en-US" sz="2400" dirty="0"/>
          </a:p>
        </p:txBody>
      </p:sp>
      <p:graphicFrame>
        <p:nvGraphicFramePr>
          <p:cNvPr id="13" name="表格 14">
            <a:extLst>
              <a:ext uri="{FF2B5EF4-FFF2-40B4-BE49-F238E27FC236}">
                <a16:creationId xmlns:a16="http://schemas.microsoft.com/office/drawing/2014/main" id="{13E8B1D9-2C50-4540-B415-1DE391878F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71327" y="2409606"/>
          <a:ext cx="90435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9607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3, 9, 8 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graphicFrame>
        <p:nvGraphicFramePr>
          <p:cNvPr id="14" name="表格 15">
            <a:extLst>
              <a:ext uri="{FF2B5EF4-FFF2-40B4-BE49-F238E27FC236}">
                <a16:creationId xmlns:a16="http://schemas.microsoft.com/office/drawing/2014/main" id="{CDC75EA2-3457-C040-BC8A-BE2BFF880F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91450" y="2409606"/>
          <a:ext cx="997072" cy="36871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88792">
                  <a:extLst>
                    <a:ext uri="{9D8B030D-6E8A-4147-A177-3AD203B41FA5}">
                      <a16:colId xmlns:a16="http://schemas.microsoft.com/office/drawing/2014/main" val="26077021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1391776"/>
                    </a:ext>
                  </a:extLst>
                </a:gridCol>
              </a:tblGrid>
              <a:tr h="3687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7, 4, 9</a:t>
                      </a:r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48967"/>
                  </a:ext>
                </a:extLst>
              </a:tr>
            </a:tbl>
          </a:graphicData>
        </a:graphic>
      </p:graphicFrame>
      <p:cxnSp>
        <p:nvCxnSpPr>
          <p:cNvPr id="21" name="直線箭頭接點 8">
            <a:extLst>
              <a:ext uri="{FF2B5EF4-FFF2-40B4-BE49-F238E27FC236}">
                <a16:creationId xmlns:a16="http://schemas.microsoft.com/office/drawing/2014/main" id="{37E36256-CA57-1E42-AD79-46D91F7C5DFD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6453929" y="291507"/>
            <a:ext cx="5030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箭頭接點 28">
            <a:extLst>
              <a:ext uri="{FF2B5EF4-FFF2-40B4-BE49-F238E27FC236}">
                <a16:creationId xmlns:a16="http://schemas.microsoft.com/office/drawing/2014/main" id="{00A0046E-B70B-CD40-A12B-F135D299F18B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7740352" y="2593965"/>
            <a:ext cx="25109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箭頭接點 29">
            <a:extLst>
              <a:ext uri="{FF2B5EF4-FFF2-40B4-BE49-F238E27FC236}">
                <a16:creationId xmlns:a16="http://schemas.microsoft.com/office/drawing/2014/main" id="{56FE5ED3-56B2-0341-A430-25DE06A1E4B0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6415737" y="2589585"/>
            <a:ext cx="555590" cy="43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/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0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16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64B4515-DE65-D242-9D72-EC9AA1936D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64807"/>
                <a:ext cx="4572000" cy="439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/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9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0C6BEDD-386B-1B4B-BDBB-8F1032C6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985306"/>
                <a:ext cx="4572000" cy="4397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/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7</m:t>
                              </m:r>
                              <m: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新細明體" panose="02020500000000000000" pitchFamily="18" charset="-12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TW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4</m:t>
                              </m:r>
                              <m:r>
                                <a:rPr lang="en-US" altLang="zh-TW" sz="20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TW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%</m:t>
                      </m:r>
                      <m:r>
                        <a:rPr lang="en-US" altLang="zh-TW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17</m:t>
                      </m:r>
                      <m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EA7AEA-8515-544C-B721-019C4A474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795378"/>
                <a:ext cx="4572000" cy="439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/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en-US" altLang="zh-TW" sz="2000" b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e>
                    </m:d>
                    <m:r>
                      <a:rPr lang="en-US" altLang="zh-TW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=17</m:t>
                    </m:r>
                  </m:oMath>
                </a14:m>
                <a:endParaRPr lang="en-US" altLang="zh-TW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CA02A8B-9C8F-4549-A490-058BC50C4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092" y="576016"/>
                <a:ext cx="4572000" cy="439736"/>
              </a:xfrm>
              <a:prstGeom prst="rect">
                <a:avLst/>
              </a:prstGeom>
              <a:blipFill>
                <a:blip r:embed="rId7"/>
                <a:stretch>
                  <a:fillRect l="-110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23D0B068-7301-E844-AD8A-A0E437ECBA5A}"/>
              </a:ext>
            </a:extLst>
          </p:cNvPr>
          <p:cNvSpPr/>
          <p:nvPr/>
        </p:nvSpPr>
        <p:spPr>
          <a:xfrm>
            <a:off x="6808012" y="3581822"/>
            <a:ext cx="2228484" cy="2439465"/>
          </a:xfrm>
          <a:prstGeom prst="wedgeRectCallout">
            <a:avLst>
              <a:gd name="adj1" fmla="val 43906"/>
              <a:gd name="adj2" fmla="val -656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Get the same position in the hash table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itchFamily="2" charset="2"/>
              </a:rPr>
              <a:t> collision  linked list</a:t>
            </a:r>
          </a:p>
        </p:txBody>
      </p:sp>
    </p:spTree>
    <p:extLst>
      <p:ext uri="{BB962C8B-B14F-4D97-AF65-F5344CB8AC3E}">
        <p14:creationId xmlns:p14="http://schemas.microsoft.com/office/powerpoint/2010/main" val="1610783180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6F8B4-10D9-451C-AC4D-724F4782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9FC9D8-3A38-4193-B24A-B739D2E31482}"/>
              </a:ext>
            </a:extLst>
          </p:cNvPr>
          <p:cNvSpPr/>
          <p:nvPr/>
        </p:nvSpPr>
        <p:spPr>
          <a:xfrm>
            <a:off x="971600" y="2132856"/>
            <a:ext cx="4583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一定要用hash table 和 linked list</a:t>
            </a:r>
          </a:p>
        </p:txBody>
      </p:sp>
    </p:spTree>
    <p:extLst>
      <p:ext uri="{BB962C8B-B14F-4D97-AF65-F5344CB8AC3E}">
        <p14:creationId xmlns:p14="http://schemas.microsoft.com/office/powerpoint/2010/main" val="178971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“Approximate distance oracles,” Journal of the ACM, 2005 (also in ACM STOC 2001) </a:t>
                </a:r>
              </a:p>
              <a:p>
                <a:r>
                  <a:rPr lang="en-US" dirty="0"/>
                  <a:t>“Approximate Distance Oracles with Improved Preprocessing Time,” in ACM-SIAM SODA, 2012</a:t>
                </a:r>
              </a:p>
              <a:p>
                <a:r>
                  <a:rPr lang="en-US" dirty="0"/>
                  <a:t>“Constant query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-approximate distance oracle for planar graphs,” in TCS 2019</a:t>
                </a:r>
              </a:p>
              <a:p>
                <a:r>
                  <a:rPr lang="en-US" altLang="zh-TW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…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5DD023-54AE-BE4E-A9C7-B055A709A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Reference and Reading Materials</a:t>
            </a:r>
          </a:p>
        </p:txBody>
      </p:sp>
    </p:spTree>
    <p:extLst>
      <p:ext uri="{BB962C8B-B14F-4D97-AF65-F5344CB8AC3E}">
        <p14:creationId xmlns:p14="http://schemas.microsoft.com/office/powerpoint/2010/main" val="338381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#nodes	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undirectedLinks</a:t>
            </a: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		</a:t>
            </a:r>
            <a:r>
              <a:rPr lang="en-US" altLang="zh-CN" dirty="0">
                <a:ea typeface="Cambria Math" panose="02040503050406030204" pitchFamily="18" charset="0"/>
              </a:rPr>
              <a:t>prime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linkID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distCost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ea typeface="Cambria Math" panose="02040503050406030204" pitchFamily="18" charset="0"/>
              </a:rPr>
              <a:t>queriedPairs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3"/>
            <a:ext cx="8496944" cy="45201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10	3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0	0	1	3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	0	3	12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2	0	6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	1	2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4	1	4	6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5	2	3	5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6	2	6	10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7	3	4	4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8	4	5	7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9	5	6	1</a:t>
            </a: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  <a:ea typeface="Cambria Math" panose="02040503050406030204" pitchFamily="18" charset="0"/>
              </a:rPr>
              <a:t>0	1	4</a:t>
            </a:r>
          </a:p>
          <a:p>
            <a:pPr marL="0" indent="0">
              <a:buNone/>
            </a:pPr>
            <a:r>
              <a:rPr lang="en-US" altLang="zh-CN" sz="2700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F0"/>
                </a:solidFill>
                <a:ea typeface="Cambria Math" panose="02040503050406030204" pitchFamily="18" charset="0"/>
              </a:rPr>
              <a:t>2	1	5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9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5">
            <a:extLst>
              <a:ext uri="{FF2B5EF4-FFF2-40B4-BE49-F238E27FC236}">
                <a16:creationId xmlns:a16="http://schemas.microsoft.com/office/drawing/2014/main" id="{FCEB4D0E-8167-6144-8D99-EF0F58819F5A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40" name="群組 7">
              <a:extLst>
                <a:ext uri="{FF2B5EF4-FFF2-40B4-BE49-F238E27FC236}">
                  <a16:creationId xmlns:a16="http://schemas.microsoft.com/office/drawing/2014/main" id="{68F192CD-8BC8-8549-A015-6BA1F14FCB0D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7" name="群組 14">
                <a:extLst>
                  <a:ext uri="{FF2B5EF4-FFF2-40B4-BE49-F238E27FC236}">
                    <a16:creationId xmlns:a16="http://schemas.microsoft.com/office/drawing/2014/main" id="{7D37BE1B-0772-5642-BAD6-E76960935C1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51" name="群組 18">
                  <a:extLst>
                    <a:ext uri="{FF2B5EF4-FFF2-40B4-BE49-F238E27FC236}">
                      <a16:creationId xmlns:a16="http://schemas.microsoft.com/office/drawing/2014/main" id="{9F3EE6B1-BBFC-D143-BFC8-052B284C0671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3" name="七邊形 20">
                    <a:extLst>
                      <a:ext uri="{FF2B5EF4-FFF2-40B4-BE49-F238E27FC236}">
                        <a16:creationId xmlns:a16="http://schemas.microsoft.com/office/drawing/2014/main" id="{E3B68322-0770-0240-8D8E-B7292851CE36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21">
                    <a:extLst>
                      <a:ext uri="{FF2B5EF4-FFF2-40B4-BE49-F238E27FC236}">
                        <a16:creationId xmlns:a16="http://schemas.microsoft.com/office/drawing/2014/main" id="{1FD8F7CC-1207-1D45-BA8B-F021BDA2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2">
                    <a:extLst>
                      <a:ext uri="{FF2B5EF4-FFF2-40B4-BE49-F238E27FC236}">
                        <a16:creationId xmlns:a16="http://schemas.microsoft.com/office/drawing/2014/main" id="{6C9D8D89-40DB-A84A-A0AF-E2C8A77FD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3">
                    <a:extLst>
                      <a:ext uri="{FF2B5EF4-FFF2-40B4-BE49-F238E27FC236}">
                        <a16:creationId xmlns:a16="http://schemas.microsoft.com/office/drawing/2014/main" id="{E6F5B5C1-6FEA-544C-B4FE-C194C53F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4">
                    <a:extLst>
                      <a:ext uri="{FF2B5EF4-FFF2-40B4-BE49-F238E27FC236}">
                        <a16:creationId xmlns:a16="http://schemas.microsoft.com/office/drawing/2014/main" id="{53D93D87-CA8B-DA45-ADC9-9EE6565C40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84" name="文字方塊 25">
                    <a:extLst>
                      <a:ext uri="{FF2B5EF4-FFF2-40B4-BE49-F238E27FC236}">
                        <a16:creationId xmlns:a16="http://schemas.microsoft.com/office/drawing/2014/main" id="{4A89E845-E5D8-6A45-B56B-0BA7E2E14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5" name="文字方塊 26">
                    <a:extLst>
                      <a:ext uri="{FF2B5EF4-FFF2-40B4-BE49-F238E27FC236}">
                        <a16:creationId xmlns:a16="http://schemas.microsoft.com/office/drawing/2014/main" id="{00C2AADA-D1F2-0D4D-B0B9-612ECFED29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6" name="文字方塊 27">
                    <a:extLst>
                      <a:ext uri="{FF2B5EF4-FFF2-40B4-BE49-F238E27FC236}">
                        <a16:creationId xmlns:a16="http://schemas.microsoft.com/office/drawing/2014/main" id="{B1E558B3-EADC-E244-BEFB-90693D699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7" name="直線接點 28">
                    <a:extLst>
                      <a:ext uri="{FF2B5EF4-FFF2-40B4-BE49-F238E27FC236}">
                        <a16:creationId xmlns:a16="http://schemas.microsoft.com/office/drawing/2014/main" id="{00B5E0BE-0030-D648-BAE6-4C25DFE37276}"/>
                      </a:ext>
                    </a:extLst>
                  </p:cNvPr>
                  <p:cNvCxnSpPr>
                    <a:stCxn id="53" idx="5"/>
                    <a:endCxn id="53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接點 29">
                    <a:extLst>
                      <a:ext uri="{FF2B5EF4-FFF2-40B4-BE49-F238E27FC236}">
                        <a16:creationId xmlns:a16="http://schemas.microsoft.com/office/drawing/2014/main" id="{24B64DB3-E6EB-4749-8FFE-C7CDCA8B9D41}"/>
                      </a:ext>
                    </a:extLst>
                  </p:cNvPr>
                  <p:cNvCxnSpPr>
                    <a:stCxn id="53" idx="6"/>
                    <a:endCxn id="53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30">
                    <a:extLst>
                      <a:ext uri="{FF2B5EF4-FFF2-40B4-BE49-F238E27FC236}">
                        <a16:creationId xmlns:a16="http://schemas.microsoft.com/office/drawing/2014/main" id="{C9E6199B-3893-A946-8616-F6977537A649}"/>
                      </a:ext>
                    </a:extLst>
                  </p:cNvPr>
                  <p:cNvCxnSpPr>
                    <a:stCxn id="53" idx="3"/>
                    <a:endCxn id="53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文字方塊 19">
                  <a:extLst>
                    <a:ext uri="{FF2B5EF4-FFF2-40B4-BE49-F238E27FC236}">
                      <a16:creationId xmlns:a16="http://schemas.microsoft.com/office/drawing/2014/main" id="{9A034267-0576-D548-9B70-D4503C978E40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8" name="文字方塊 15">
                <a:extLst>
                  <a:ext uri="{FF2B5EF4-FFF2-40B4-BE49-F238E27FC236}">
                    <a16:creationId xmlns:a16="http://schemas.microsoft.com/office/drawing/2014/main" id="{DA634197-4902-1D43-A6DF-7AF1D938517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9" name="文字方塊 16">
                <a:extLst>
                  <a:ext uri="{FF2B5EF4-FFF2-40B4-BE49-F238E27FC236}">
                    <a16:creationId xmlns:a16="http://schemas.microsoft.com/office/drawing/2014/main" id="{1522E340-7D34-4C41-803B-7DE88C3F07ED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50" name="文字方塊 17">
                <a:extLst>
                  <a:ext uri="{FF2B5EF4-FFF2-40B4-BE49-F238E27FC236}">
                    <a16:creationId xmlns:a16="http://schemas.microsoft.com/office/drawing/2014/main" id="{600D7D14-5435-6E44-B85F-06EF9358C19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41" name="文字方塊 8">
              <a:extLst>
                <a:ext uri="{FF2B5EF4-FFF2-40B4-BE49-F238E27FC236}">
                  <a16:creationId xmlns:a16="http://schemas.microsoft.com/office/drawing/2014/main" id="{5BCDED56-A4C8-BB46-BD91-A1509C5B33E6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9">
              <a:extLst>
                <a:ext uri="{FF2B5EF4-FFF2-40B4-BE49-F238E27FC236}">
                  <a16:creationId xmlns:a16="http://schemas.microsoft.com/office/drawing/2014/main" id="{97B61E9D-8181-014B-B98C-D71C5A997D5D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0">
              <a:extLst>
                <a:ext uri="{FF2B5EF4-FFF2-40B4-BE49-F238E27FC236}">
                  <a16:creationId xmlns:a16="http://schemas.microsoft.com/office/drawing/2014/main" id="{9C2042D2-E029-E544-988B-D32AFF1EE3CA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11">
              <a:extLst>
                <a:ext uri="{FF2B5EF4-FFF2-40B4-BE49-F238E27FC236}">
                  <a16:creationId xmlns:a16="http://schemas.microsoft.com/office/drawing/2014/main" id="{03F66F2D-B611-F44F-97B8-B3D23DD8A451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12">
              <a:extLst>
                <a:ext uri="{FF2B5EF4-FFF2-40B4-BE49-F238E27FC236}">
                  <a16:creationId xmlns:a16="http://schemas.microsoft.com/office/drawing/2014/main" id="{3D42329F-0A15-E447-8996-A4D039B8F4A0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13">
              <a:extLst>
                <a:ext uri="{FF2B5EF4-FFF2-40B4-BE49-F238E27FC236}">
                  <a16:creationId xmlns:a16="http://schemas.microsoft.com/office/drawing/2014/main" id="{B52C8788-9347-6B46-A5E8-9A94854F6408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84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64CBB3-FE08-854F-9041-C3AFFC23205F}"/>
              </a:ext>
            </a:extLst>
          </p:cNvPr>
          <p:cNvSpPr txBox="1"/>
          <p:nvPr/>
        </p:nvSpPr>
        <p:spPr>
          <a:xfrm>
            <a:off x="2294612" y="340633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7BBB6-8B3C-B245-830B-1EDAEFCAA8E1}"/>
              </a:ext>
            </a:extLst>
          </p:cNvPr>
          <p:cNvSpPr txBox="1"/>
          <p:nvPr/>
        </p:nvSpPr>
        <p:spPr>
          <a:xfrm>
            <a:off x="1826419" y="486231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81726-5B9E-5B49-B76F-9CC245F2003D}"/>
              </a:ext>
            </a:extLst>
          </p:cNvPr>
          <p:cNvSpPr txBox="1"/>
          <p:nvPr/>
        </p:nvSpPr>
        <p:spPr>
          <a:xfrm>
            <a:off x="2914862" y="60898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9E3E4-122A-6C4E-8231-1F8A13C03796}"/>
              </a:ext>
            </a:extLst>
          </p:cNvPr>
          <p:cNvSpPr txBox="1"/>
          <p:nvPr/>
        </p:nvSpPr>
        <p:spPr>
          <a:xfrm>
            <a:off x="4779890" y="627970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9456D-B3C2-6A41-A4A9-BC3C8FDFDFD5}"/>
              </a:ext>
            </a:extLst>
          </p:cNvPr>
          <p:cNvSpPr txBox="1"/>
          <p:nvPr/>
        </p:nvSpPr>
        <p:spPr>
          <a:xfrm>
            <a:off x="6073311" y="512926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26075-9479-F742-90FB-1D21409ECCC0}"/>
              </a:ext>
            </a:extLst>
          </p:cNvPr>
          <p:cNvSpPr txBox="1"/>
          <p:nvPr/>
        </p:nvSpPr>
        <p:spPr>
          <a:xfrm>
            <a:off x="5972380" y="356476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EA54-2B11-0A4A-9B9C-5D766CBBE5FB}"/>
              </a:ext>
            </a:extLst>
          </p:cNvPr>
          <p:cNvSpPr txBox="1"/>
          <p:nvPr/>
        </p:nvSpPr>
        <p:spPr>
          <a:xfrm>
            <a:off x="4198551" y="265477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179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744123" y="340066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518404" y="486925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</p:spTree>
    <p:extLst>
      <p:ext uri="{BB962C8B-B14F-4D97-AF65-F5344CB8AC3E}">
        <p14:creationId xmlns:p14="http://schemas.microsoft.com/office/powerpoint/2010/main" val="2769162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</p:spTree>
    <p:extLst>
      <p:ext uri="{BB962C8B-B14F-4D97-AF65-F5344CB8AC3E}">
        <p14:creationId xmlns:p14="http://schemas.microsoft.com/office/powerpoint/2010/main" val="307846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20658350">
            <a:off x="2293818" y="5005112"/>
            <a:ext cx="2755893" cy="200996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3"/>
            <a:endCxn id="56" idx="6"/>
          </p:cNvCxnSpPr>
          <p:nvPr/>
        </p:nvCxnSpPr>
        <p:spPr>
          <a:xfrm flipH="1">
            <a:off x="4998340" y="4051621"/>
            <a:ext cx="420732" cy="15857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>
            <a:off x="3751400" y="5885093"/>
            <a:ext cx="976516" cy="28855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529135" y="3501008"/>
            <a:ext cx="616526" cy="2153264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 + 4 = 14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328469" y="22747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 + 3 = 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848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noFill/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Given an undirected weighted graph,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distance 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is to ask for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the distance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between any given vertices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in the graph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the shortest path from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zh-TW" altLang="en-US" dirty="0">
                    <a:ea typeface="新細明體" panose="02020500000000000000" pitchFamily="18" charset="-120"/>
                  </a:rPr>
                  <a:t>用最短路徑演算法  要求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add space O(1)  Query time O(n^2)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</a:t>
            </a:r>
          </a:p>
        </p:txBody>
      </p:sp>
    </p:spTree>
    <p:extLst>
      <p:ext uri="{BB962C8B-B14F-4D97-AF65-F5344CB8AC3E}">
        <p14:creationId xmlns:p14="http://schemas.microsoft.com/office/powerpoint/2010/main" val="11578553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6872233">
            <a:off x="1300556" y="2472930"/>
            <a:ext cx="3405280" cy="2510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AAAB-2BF6-8B4E-8D79-3E9EE249FEFF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934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2"/>
            <a:endCxn id="49" idx="5"/>
          </p:cNvCxnSpPr>
          <p:nvPr/>
        </p:nvCxnSpPr>
        <p:spPr>
          <a:xfrm flipH="1" flipV="1">
            <a:off x="4396346" y="3532271"/>
            <a:ext cx="951375" cy="335732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9" idx="3"/>
            <a:endCxn id="42" idx="7"/>
          </p:cNvCxnSpPr>
          <p:nvPr/>
        </p:nvCxnSpPr>
        <p:spPr>
          <a:xfrm flipH="1">
            <a:off x="2742625" y="3532271"/>
            <a:ext cx="1309644" cy="134950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V="1">
            <a:off x="2575750" y="3348653"/>
            <a:ext cx="1405258" cy="1457069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 + 5 = 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214450" y="22747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5 + 3 =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E83DC9-E483-2E48-A125-EF822D538793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25543-9641-A343-B5F3-0BF8A10F17A0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393CE-64EF-7248-A170-A0695571E82C}"/>
              </a:ext>
            </a:extLst>
          </p:cNvPr>
          <p:cNvSpPr txBox="1"/>
          <p:nvPr/>
        </p:nvSpPr>
        <p:spPr>
          <a:xfrm>
            <a:off x="8723191" y="61557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16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16" t="-1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795462"/>
                  <a:ext cx="4542679" cy="5166933"/>
                  <a:chOff x="855027" y="795462"/>
                  <a:chExt cx="4542679" cy="5166933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0767" y="795462"/>
                    <a:ext cx="810204" cy="640934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0.5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044213" y="3390862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0.5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592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1.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2474947" y="2814453"/>
            <a:ext cx="2329265" cy="16171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 + 5 = 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214450" y="22747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5 + 3 =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E83DC9-E483-2E48-A125-EF822D538793}"/>
              </a:ext>
            </a:extLst>
          </p:cNvPr>
          <p:cNvSpPr/>
          <p:nvPr/>
        </p:nvSpPr>
        <p:spPr>
          <a:xfrm rot="18554490">
            <a:off x="675027" y="3444999"/>
            <a:ext cx="4325892" cy="2165794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25543-9641-A343-B5F3-0BF8A10F17A0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393CE-64EF-7248-A170-A0695571E82C}"/>
              </a:ext>
            </a:extLst>
          </p:cNvPr>
          <p:cNvSpPr txBox="1"/>
          <p:nvPr/>
        </p:nvSpPr>
        <p:spPr>
          <a:xfrm>
            <a:off x="8723191" y="61557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153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Cambria Math" panose="02040503050406030204" pitchFamily="18" charset="0"/>
              </a:rPr>
              <a:t>#</a:t>
            </a:r>
            <a:r>
              <a:rPr lang="en-US" altLang="zh-CN" dirty="0" err="1">
                <a:solidFill>
                  <a:srgbClr val="C00000"/>
                </a:solidFill>
                <a:ea typeface="Cambria Math" panose="02040503050406030204" pitchFamily="18" charset="0"/>
              </a:rPr>
              <a:t>storedDistances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(</a:t>
            </a:r>
            <a:r>
              <a:rPr lang="zh-TW" altLang="en-US" dirty="0">
                <a:solidFill>
                  <a:srgbClr val="C00000"/>
                </a:solidFill>
                <a:ea typeface="Cambria Math" panose="02040503050406030204" pitchFamily="18" charset="0"/>
              </a:rPr>
              <a:t>存了多少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pairs)</a:t>
            </a:r>
            <a:endParaRPr lang="en-US" altLang="zh-CN" dirty="0">
              <a:solidFill>
                <a:srgbClr val="C00000"/>
              </a:solidFill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ea typeface="Cambria Math" panose="02040503050406030204" pitchFamily="18" charset="0"/>
              </a:rPr>
              <a:t>pairID</a:t>
            </a:r>
            <a:r>
              <a:rPr lang="en-US" altLang="zh-CN" dirty="0">
                <a:ea typeface="Cambria Math" panose="02040503050406030204" pitchFamily="18" charset="0"/>
              </a:rPr>
              <a:t>	nodeID1		nodeID2		</a:t>
            </a:r>
            <a:r>
              <a:rPr lang="en-US" altLang="zh-CN" dirty="0" err="1">
                <a:ea typeface="Cambria Math" panose="02040503050406030204" pitchFamily="18" charset="0"/>
              </a:rPr>
              <a:t>approxDist</a:t>
            </a: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76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Output Sample: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printf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501152"/>
            <a:ext cx="8496944" cy="535684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Format:</a:t>
            </a:r>
          </a:p>
          <a:p>
            <a:pPr marL="0" indent="0">
              <a:buNone/>
            </a:pPr>
            <a:endParaRPr lang="en-US" altLang="zh-CN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Cambria Math" panose="02040503050406030204" pitchFamily="18" charset="0"/>
              </a:rPr>
              <a:t>16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ea typeface="Cambria Math" panose="02040503050406030204" pitchFamily="18" charset="0"/>
              </a:rPr>
              <a:t>0	1	4	12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b="1" dirty="0">
                <a:solidFill>
                  <a:schemeClr val="accent4"/>
                </a:solidFill>
                <a:ea typeface="Cambria Math" panose="02040503050406030204" pitchFamily="18" charset="0"/>
              </a:rPr>
              <a:t>1	6	5	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  <a:ea typeface="Cambria Math" panose="02040503050406030204" pitchFamily="18" charset="0"/>
              </a:rPr>
              <a:t>2	1	5	8</a:t>
            </a:r>
          </a:p>
        </p:txBody>
      </p:sp>
      <p:grpSp>
        <p:nvGrpSpPr>
          <p:cNvPr id="4" name="群組 5">
            <a:extLst>
              <a:ext uri="{FF2B5EF4-FFF2-40B4-BE49-F238E27FC236}">
                <a16:creationId xmlns:a16="http://schemas.microsoft.com/office/drawing/2014/main" id="{C3FC668D-F9EC-0E4E-8B8C-CE8F5B949DD0}"/>
              </a:ext>
            </a:extLst>
          </p:cNvPr>
          <p:cNvGrpSpPr/>
          <p:nvPr/>
        </p:nvGrpSpPr>
        <p:grpSpPr>
          <a:xfrm>
            <a:off x="5148064" y="548680"/>
            <a:ext cx="3795580" cy="3091482"/>
            <a:chOff x="1324992" y="1799219"/>
            <a:chExt cx="4277782" cy="3576003"/>
          </a:xfrm>
        </p:grpSpPr>
        <p:grpSp>
          <p:nvGrpSpPr>
            <p:cNvPr id="5" name="群組 7">
              <a:extLst>
                <a:ext uri="{FF2B5EF4-FFF2-40B4-BE49-F238E27FC236}">
                  <a16:creationId xmlns:a16="http://schemas.microsoft.com/office/drawing/2014/main" id="{129304A2-4B97-7E48-8821-2995BEB0DCDE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13" name="群組 14">
                <a:extLst>
                  <a:ext uri="{FF2B5EF4-FFF2-40B4-BE49-F238E27FC236}">
                    <a16:creationId xmlns:a16="http://schemas.microsoft.com/office/drawing/2014/main" id="{59294E4C-72F3-2742-AB74-C1F7356CE56E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17" name="群組 18">
                  <a:extLst>
                    <a:ext uri="{FF2B5EF4-FFF2-40B4-BE49-F238E27FC236}">
                      <a16:creationId xmlns:a16="http://schemas.microsoft.com/office/drawing/2014/main" id="{DDEE74C2-5155-E543-9F52-691B684A92AF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19" name="七邊形 20">
                    <a:extLst>
                      <a:ext uri="{FF2B5EF4-FFF2-40B4-BE49-F238E27FC236}">
                        <a16:creationId xmlns:a16="http://schemas.microsoft.com/office/drawing/2014/main" id="{4FA41662-E652-6C41-AF95-241D63717894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20" name="文字方塊 21">
                    <a:extLst>
                      <a:ext uri="{FF2B5EF4-FFF2-40B4-BE49-F238E27FC236}">
                        <a16:creationId xmlns:a16="http://schemas.microsoft.com/office/drawing/2014/main" id="{0084A201-A9BB-FD4D-BAD3-46541E9EA2F6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1" name="文字方塊 22">
                    <a:extLst>
                      <a:ext uri="{FF2B5EF4-FFF2-40B4-BE49-F238E27FC236}">
                        <a16:creationId xmlns:a16="http://schemas.microsoft.com/office/drawing/2014/main" id="{4C320081-E0C4-8540-8A24-F0BCAD32C18C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22" name="文字方塊 23">
                    <a:extLst>
                      <a:ext uri="{FF2B5EF4-FFF2-40B4-BE49-F238E27FC236}">
                        <a16:creationId xmlns:a16="http://schemas.microsoft.com/office/drawing/2014/main" id="{C4AB18E8-51CC-5E4E-B816-2DE7D6615C9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23" name="文字方塊 24">
                    <a:extLst>
                      <a:ext uri="{FF2B5EF4-FFF2-40B4-BE49-F238E27FC236}">
                        <a16:creationId xmlns:a16="http://schemas.microsoft.com/office/drawing/2014/main" id="{E406458B-95DD-5B45-9310-B01BA47E5239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24" name="文字方塊 25">
                    <a:extLst>
                      <a:ext uri="{FF2B5EF4-FFF2-40B4-BE49-F238E27FC236}">
                        <a16:creationId xmlns:a16="http://schemas.microsoft.com/office/drawing/2014/main" id="{72EF209C-22E0-C347-8BF6-2624655C94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25" name="文字方塊 26">
                    <a:extLst>
                      <a:ext uri="{FF2B5EF4-FFF2-40B4-BE49-F238E27FC236}">
                        <a16:creationId xmlns:a16="http://schemas.microsoft.com/office/drawing/2014/main" id="{04D6EC70-F58C-0F4A-96A9-BDB5476C2FE1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26" name="文字方塊 27">
                    <a:extLst>
                      <a:ext uri="{FF2B5EF4-FFF2-40B4-BE49-F238E27FC236}">
                        <a16:creationId xmlns:a16="http://schemas.microsoft.com/office/drawing/2014/main" id="{3909076E-3CE8-DB45-B912-D198C50527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27" name="直線接點 28">
                    <a:extLst>
                      <a:ext uri="{FF2B5EF4-FFF2-40B4-BE49-F238E27FC236}">
                        <a16:creationId xmlns:a16="http://schemas.microsoft.com/office/drawing/2014/main" id="{0D2E3AD7-5597-AA42-871C-C3E0A1B98368}"/>
                      </a:ext>
                    </a:extLst>
                  </p:cNvPr>
                  <p:cNvCxnSpPr>
                    <a:stCxn id="19" idx="5"/>
                    <a:endCxn id="19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接點 29">
                    <a:extLst>
                      <a:ext uri="{FF2B5EF4-FFF2-40B4-BE49-F238E27FC236}">
                        <a16:creationId xmlns:a16="http://schemas.microsoft.com/office/drawing/2014/main" id="{B9D81924-33D1-F54D-9F7A-BBFC12FE7077}"/>
                      </a:ext>
                    </a:extLst>
                  </p:cNvPr>
                  <p:cNvCxnSpPr>
                    <a:stCxn id="19" idx="6"/>
                    <a:endCxn id="19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線接點 30">
                    <a:extLst>
                      <a:ext uri="{FF2B5EF4-FFF2-40B4-BE49-F238E27FC236}">
                        <a16:creationId xmlns:a16="http://schemas.microsoft.com/office/drawing/2014/main" id="{44ECE893-9D1D-A44A-90CC-83E9133A7FEB}"/>
                      </a:ext>
                    </a:extLst>
                  </p:cNvPr>
                  <p:cNvCxnSpPr>
                    <a:stCxn id="19" idx="3"/>
                    <a:endCxn id="19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字方塊 19">
                  <a:extLst>
                    <a:ext uri="{FF2B5EF4-FFF2-40B4-BE49-F238E27FC236}">
                      <a16:creationId xmlns:a16="http://schemas.microsoft.com/office/drawing/2014/main" id="{06A4BC58-D856-9843-A6A9-AE41211457B1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5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" name="文字方塊 15">
                <a:extLst>
                  <a:ext uri="{FF2B5EF4-FFF2-40B4-BE49-F238E27FC236}">
                    <a16:creationId xmlns:a16="http://schemas.microsoft.com/office/drawing/2014/main" id="{496DA040-3677-074C-BC06-0F5EB67B0C5C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15" name="文字方塊 16">
                <a:extLst>
                  <a:ext uri="{FF2B5EF4-FFF2-40B4-BE49-F238E27FC236}">
                    <a16:creationId xmlns:a16="http://schemas.microsoft.com/office/drawing/2014/main" id="{692596FF-CC6E-AA4F-9E25-142ADE245071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16" name="文字方塊 17">
                <a:extLst>
                  <a:ext uri="{FF2B5EF4-FFF2-40B4-BE49-F238E27FC236}">
                    <a16:creationId xmlns:a16="http://schemas.microsoft.com/office/drawing/2014/main" id="{028ECE26-2CFA-4142-968D-3CAAC43AFE15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6" name="文字方塊 8">
              <a:extLst>
                <a:ext uri="{FF2B5EF4-FFF2-40B4-BE49-F238E27FC236}">
                  <a16:creationId xmlns:a16="http://schemas.microsoft.com/office/drawing/2014/main" id="{D38D623F-9FD3-364E-B450-5E65FCA83FA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9">
              <a:extLst>
                <a:ext uri="{FF2B5EF4-FFF2-40B4-BE49-F238E27FC236}">
                  <a16:creationId xmlns:a16="http://schemas.microsoft.com/office/drawing/2014/main" id="{6E1C1725-6A09-A34B-B228-8C8FE0886A6C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10">
              <a:extLst>
                <a:ext uri="{FF2B5EF4-FFF2-40B4-BE49-F238E27FC236}">
                  <a16:creationId xmlns:a16="http://schemas.microsoft.com/office/drawing/2014/main" id="{84AF8D7C-898B-A449-8AE3-796828D9066E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11">
              <a:extLst>
                <a:ext uri="{FF2B5EF4-FFF2-40B4-BE49-F238E27FC236}">
                  <a16:creationId xmlns:a16="http://schemas.microsoft.com/office/drawing/2014/main" id="{E2B17B25-24B2-964C-97E3-904B763D300A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2">
              <a:extLst>
                <a:ext uri="{FF2B5EF4-FFF2-40B4-BE49-F238E27FC236}">
                  <a16:creationId xmlns:a16="http://schemas.microsoft.com/office/drawing/2014/main" id="{E72E2DB8-8E20-CF4C-975C-9D1D3BB1C06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3">
              <a:extLst>
                <a:ext uri="{FF2B5EF4-FFF2-40B4-BE49-F238E27FC236}">
                  <a16:creationId xmlns:a16="http://schemas.microsoft.com/office/drawing/2014/main" id="{101CD774-E712-504D-9D8D-A21C4A1B936A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515C1-3009-444B-8259-BC820468619E}"/>
              </a:ext>
            </a:extLst>
          </p:cNvPr>
          <p:cNvSpPr/>
          <p:nvPr/>
        </p:nvSpPr>
        <p:spPr>
          <a:xfrm>
            <a:off x="5777639" y="4487531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67C578-A67A-6B47-BB1A-D1CB438E7795}"/>
              </a:ext>
            </a:extLst>
          </p:cNvPr>
          <p:cNvSpPr txBox="1"/>
          <p:nvPr/>
        </p:nvSpPr>
        <p:spPr>
          <a:xfrm>
            <a:off x="3724370" y="3640162"/>
            <a:ext cx="7986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</a:t>
            </a:r>
          </a:p>
          <a:p>
            <a:r>
              <a:rPr lang="en-US" dirty="0"/>
              <a:t>A, C</a:t>
            </a:r>
          </a:p>
          <a:p>
            <a:r>
              <a:rPr lang="en-US" dirty="0"/>
              <a:t>A, D</a:t>
            </a:r>
          </a:p>
          <a:p>
            <a:r>
              <a:rPr lang="en-US" dirty="0"/>
              <a:t>A, E</a:t>
            </a:r>
          </a:p>
          <a:p>
            <a:r>
              <a:rPr lang="en-US" dirty="0"/>
              <a:t>A, F</a:t>
            </a:r>
          </a:p>
          <a:p>
            <a:r>
              <a:rPr lang="en-US" dirty="0"/>
              <a:t>A, G</a:t>
            </a:r>
          </a:p>
          <a:p>
            <a:r>
              <a:rPr lang="en-US" dirty="0"/>
              <a:t>B, C</a:t>
            </a:r>
          </a:p>
          <a:p>
            <a:r>
              <a:rPr lang="en-US" dirty="0"/>
              <a:t>B, 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12E9C5-6F9C-DE4E-817A-E1231FC9F8BD}"/>
              </a:ext>
            </a:extLst>
          </p:cNvPr>
          <p:cNvSpPr txBox="1"/>
          <p:nvPr/>
        </p:nvSpPr>
        <p:spPr>
          <a:xfrm>
            <a:off x="4810490" y="3612860"/>
            <a:ext cx="816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D</a:t>
            </a:r>
          </a:p>
          <a:p>
            <a:r>
              <a:rPr lang="en-US" dirty="0"/>
              <a:t>C, E</a:t>
            </a:r>
          </a:p>
          <a:p>
            <a:r>
              <a:rPr lang="en-US" dirty="0"/>
              <a:t>C, F</a:t>
            </a:r>
          </a:p>
          <a:p>
            <a:r>
              <a:rPr lang="en-US" dirty="0"/>
              <a:t>C, G</a:t>
            </a:r>
          </a:p>
          <a:p>
            <a:r>
              <a:rPr lang="en-US" dirty="0"/>
              <a:t>D, E</a:t>
            </a:r>
          </a:p>
          <a:p>
            <a:r>
              <a:rPr lang="en-US" dirty="0"/>
              <a:t>D, F</a:t>
            </a:r>
          </a:p>
          <a:p>
            <a:r>
              <a:rPr lang="en-US" dirty="0"/>
              <a:t>D, G</a:t>
            </a:r>
          </a:p>
          <a:p>
            <a:r>
              <a:rPr lang="en-US" dirty="0"/>
              <a:t>F, G</a:t>
            </a:r>
          </a:p>
        </p:txBody>
      </p:sp>
    </p:spTree>
    <p:extLst>
      <p:ext uri="{BB962C8B-B14F-4D97-AF65-F5344CB8AC3E}">
        <p14:creationId xmlns:p14="http://schemas.microsoft.com/office/powerpoint/2010/main" val="4077664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Note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5DD023-54AE-BE4E-A9C7-B055A709A017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501152"/>
            <a:ext cx="7886700" cy="52402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 Math" panose="02040503050406030204" pitchFamily="18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ea typeface="Cambria Math" panose="02040503050406030204" pitchFamily="18" charset="0"/>
              </a:rPr>
              <a:t>Superb deadline</a:t>
            </a:r>
            <a:r>
              <a:rPr lang="en-US" altLang="zh-TW">
                <a:ea typeface="Cambria Math" panose="02040503050406030204" pitchFamily="18" charset="0"/>
              </a:rPr>
              <a:t>: </a:t>
            </a:r>
            <a:r>
              <a:rPr lang="en-US" altLang="zh-TW">
                <a:solidFill>
                  <a:srgbClr val="C00000"/>
                </a:solidFill>
                <a:ea typeface="Cambria Math" panose="02040503050406030204" pitchFamily="18" charset="0"/>
              </a:rPr>
              <a:t>12/19 Thu</a:t>
            </a:r>
            <a:endParaRPr lang="en-US" altLang="zh-TW" dirty="0">
              <a:solidFill>
                <a:srgbClr val="C00000"/>
              </a:solidFill>
              <a:latin typeface="+mj-ea"/>
              <a:ea typeface="+mj-ea"/>
            </a:endParaRP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Deadline: </a:t>
            </a:r>
            <a:r>
              <a:rPr lang="en-US" altLang="zh-TW" dirty="0">
                <a:solidFill>
                  <a:srgbClr val="C00000"/>
                </a:solidFill>
                <a:ea typeface="Cambria Math" panose="02040503050406030204" pitchFamily="18" charset="0"/>
              </a:rPr>
              <a:t>12/26 Thu</a:t>
            </a:r>
            <a:endParaRPr lang="en-US" altLang="zh-TW" dirty="0">
              <a:solidFill>
                <a:srgbClr val="C00000"/>
              </a:solidFill>
              <a:latin typeface="+mj-ea"/>
            </a:endParaRP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Submit your code to 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E-course2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Demonstrate your code in 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工院</a:t>
            </a:r>
            <a:r>
              <a:rPr lang="en-US" altLang="zh-CN" dirty="0">
                <a:solidFill>
                  <a:srgbClr val="0070C0"/>
                </a:solidFill>
                <a:ea typeface="Cambria Math" panose="02040503050406030204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  <a:ea typeface="Cambria Math" panose="02040503050406030204" pitchFamily="18" charset="0"/>
              </a:rPr>
              <a:t>館</a:t>
            </a:r>
            <a:r>
              <a:rPr lang="en-US" altLang="zh-TW" dirty="0">
                <a:solidFill>
                  <a:srgbClr val="0070C0"/>
                </a:solidFill>
                <a:ea typeface="Cambria Math" panose="02040503050406030204" pitchFamily="18" charset="0"/>
              </a:rPr>
              <a:t> 401B</a:t>
            </a:r>
          </a:p>
          <a:p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b="1" dirty="0">
                <a:solidFill>
                  <a:srgbClr val="0070C0"/>
                </a:solidFill>
                <a:ea typeface="Cambria Math" panose="02040503050406030204" pitchFamily="18" charset="0"/>
              </a:rPr>
              <a:t>C Source code</a:t>
            </a:r>
          </a:p>
          <a:p>
            <a:pPr marL="0" indent="0">
              <a:buNone/>
            </a:pPr>
            <a:endParaRPr lang="en-US" altLang="zh-TW" dirty="0">
              <a:ea typeface="Cambria Math" panose="02040503050406030204" pitchFamily="18" charset="0"/>
            </a:endParaRPr>
          </a:p>
          <a:p>
            <a:r>
              <a:rPr lang="en-US" altLang="zh-TW" dirty="0">
                <a:ea typeface="Cambria Math" panose="02040503050406030204" pitchFamily="18" charset="0"/>
              </a:rPr>
              <a:t>Show a good 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15020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5">
            <a:extLst>
              <a:ext uri="{FF2B5EF4-FFF2-40B4-BE49-F238E27FC236}">
                <a16:creationId xmlns:a16="http://schemas.microsoft.com/office/drawing/2014/main" id="{FCEB4D0E-8167-6144-8D99-EF0F58819F5A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40" name="群組 7">
              <a:extLst>
                <a:ext uri="{FF2B5EF4-FFF2-40B4-BE49-F238E27FC236}">
                  <a16:creationId xmlns:a16="http://schemas.microsoft.com/office/drawing/2014/main" id="{68F192CD-8BC8-8549-A015-6BA1F14FCB0D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7" name="群組 14">
                <a:extLst>
                  <a:ext uri="{FF2B5EF4-FFF2-40B4-BE49-F238E27FC236}">
                    <a16:creationId xmlns:a16="http://schemas.microsoft.com/office/drawing/2014/main" id="{7D37BE1B-0772-5642-BAD6-E76960935C1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51" name="群組 18">
                  <a:extLst>
                    <a:ext uri="{FF2B5EF4-FFF2-40B4-BE49-F238E27FC236}">
                      <a16:creationId xmlns:a16="http://schemas.microsoft.com/office/drawing/2014/main" id="{9F3EE6B1-BBFC-D143-BFC8-052B284C0671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3" name="七邊形 20">
                    <a:extLst>
                      <a:ext uri="{FF2B5EF4-FFF2-40B4-BE49-F238E27FC236}">
                        <a16:creationId xmlns:a16="http://schemas.microsoft.com/office/drawing/2014/main" id="{E3B68322-0770-0240-8D8E-B7292851CE36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文字方塊 21">
                    <a:extLst>
                      <a:ext uri="{FF2B5EF4-FFF2-40B4-BE49-F238E27FC236}">
                        <a16:creationId xmlns:a16="http://schemas.microsoft.com/office/drawing/2014/main" id="{1FD8F7CC-1207-1D45-BA8B-F021BDA2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2">
                    <a:extLst>
                      <a:ext uri="{FF2B5EF4-FFF2-40B4-BE49-F238E27FC236}">
                        <a16:creationId xmlns:a16="http://schemas.microsoft.com/office/drawing/2014/main" id="{6C9D8D89-40DB-A84A-A0AF-E2C8A77FD11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3">
                    <a:extLst>
                      <a:ext uri="{FF2B5EF4-FFF2-40B4-BE49-F238E27FC236}">
                        <a16:creationId xmlns:a16="http://schemas.microsoft.com/office/drawing/2014/main" id="{E6F5B5C1-6FEA-544C-B4FE-C194C53F6F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4">
                    <a:extLst>
                      <a:ext uri="{FF2B5EF4-FFF2-40B4-BE49-F238E27FC236}">
                        <a16:creationId xmlns:a16="http://schemas.microsoft.com/office/drawing/2014/main" id="{53D93D87-CA8B-DA45-ADC9-9EE6565C400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84" name="文字方塊 25">
                    <a:extLst>
                      <a:ext uri="{FF2B5EF4-FFF2-40B4-BE49-F238E27FC236}">
                        <a16:creationId xmlns:a16="http://schemas.microsoft.com/office/drawing/2014/main" id="{4A89E845-E5D8-6A45-B56B-0BA7E2E1480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5" name="文字方塊 26">
                    <a:extLst>
                      <a:ext uri="{FF2B5EF4-FFF2-40B4-BE49-F238E27FC236}">
                        <a16:creationId xmlns:a16="http://schemas.microsoft.com/office/drawing/2014/main" id="{00C2AADA-D1F2-0D4D-B0B9-612ECFED29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6" name="文字方塊 27">
                    <a:extLst>
                      <a:ext uri="{FF2B5EF4-FFF2-40B4-BE49-F238E27FC236}">
                        <a16:creationId xmlns:a16="http://schemas.microsoft.com/office/drawing/2014/main" id="{B1E558B3-EADC-E244-BEFB-90693D6992FE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7" name="直線接點 28">
                    <a:extLst>
                      <a:ext uri="{FF2B5EF4-FFF2-40B4-BE49-F238E27FC236}">
                        <a16:creationId xmlns:a16="http://schemas.microsoft.com/office/drawing/2014/main" id="{00B5E0BE-0030-D648-BAE6-4C25DFE37276}"/>
                      </a:ext>
                    </a:extLst>
                  </p:cNvPr>
                  <p:cNvCxnSpPr>
                    <a:stCxn id="53" idx="5"/>
                    <a:endCxn id="53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接點 29">
                    <a:extLst>
                      <a:ext uri="{FF2B5EF4-FFF2-40B4-BE49-F238E27FC236}">
                        <a16:creationId xmlns:a16="http://schemas.microsoft.com/office/drawing/2014/main" id="{24B64DB3-E6EB-4749-8FFE-C7CDCA8B9D41}"/>
                      </a:ext>
                    </a:extLst>
                  </p:cNvPr>
                  <p:cNvCxnSpPr>
                    <a:stCxn id="53" idx="6"/>
                    <a:endCxn id="53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直線接點 30">
                    <a:extLst>
                      <a:ext uri="{FF2B5EF4-FFF2-40B4-BE49-F238E27FC236}">
                        <a16:creationId xmlns:a16="http://schemas.microsoft.com/office/drawing/2014/main" id="{C9E6199B-3893-A946-8616-F6977537A649}"/>
                      </a:ext>
                    </a:extLst>
                  </p:cNvPr>
                  <p:cNvCxnSpPr>
                    <a:stCxn id="53" idx="3"/>
                    <a:endCxn id="53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文字方塊 19">
                  <a:extLst>
                    <a:ext uri="{FF2B5EF4-FFF2-40B4-BE49-F238E27FC236}">
                      <a16:creationId xmlns:a16="http://schemas.microsoft.com/office/drawing/2014/main" id="{9A034267-0576-D548-9B70-D4503C978E40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8" name="文字方塊 15">
                <a:extLst>
                  <a:ext uri="{FF2B5EF4-FFF2-40B4-BE49-F238E27FC236}">
                    <a16:creationId xmlns:a16="http://schemas.microsoft.com/office/drawing/2014/main" id="{DA634197-4902-1D43-A6DF-7AF1D938517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9" name="文字方塊 16">
                <a:extLst>
                  <a:ext uri="{FF2B5EF4-FFF2-40B4-BE49-F238E27FC236}">
                    <a16:creationId xmlns:a16="http://schemas.microsoft.com/office/drawing/2014/main" id="{1522E340-7D34-4C41-803B-7DE88C3F07ED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50" name="文字方塊 17">
                <a:extLst>
                  <a:ext uri="{FF2B5EF4-FFF2-40B4-BE49-F238E27FC236}">
                    <a16:creationId xmlns:a16="http://schemas.microsoft.com/office/drawing/2014/main" id="{600D7D14-5435-6E44-B85F-06EF9358C19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41" name="文字方塊 8">
              <a:extLst>
                <a:ext uri="{FF2B5EF4-FFF2-40B4-BE49-F238E27FC236}">
                  <a16:creationId xmlns:a16="http://schemas.microsoft.com/office/drawing/2014/main" id="{5BCDED56-A4C8-BB46-BD91-A1509C5B33E6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9">
              <a:extLst>
                <a:ext uri="{FF2B5EF4-FFF2-40B4-BE49-F238E27FC236}">
                  <a16:creationId xmlns:a16="http://schemas.microsoft.com/office/drawing/2014/main" id="{97B61E9D-8181-014B-B98C-D71C5A997D5D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0">
              <a:extLst>
                <a:ext uri="{FF2B5EF4-FFF2-40B4-BE49-F238E27FC236}">
                  <a16:creationId xmlns:a16="http://schemas.microsoft.com/office/drawing/2014/main" id="{9C2042D2-E029-E544-988B-D32AFF1EE3CA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文字方塊 11">
              <a:extLst>
                <a:ext uri="{FF2B5EF4-FFF2-40B4-BE49-F238E27FC236}">
                  <a16:creationId xmlns:a16="http://schemas.microsoft.com/office/drawing/2014/main" id="{03F66F2D-B611-F44F-97B8-B3D23DD8A451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文字方塊 12">
              <a:extLst>
                <a:ext uri="{FF2B5EF4-FFF2-40B4-BE49-F238E27FC236}">
                  <a16:creationId xmlns:a16="http://schemas.microsoft.com/office/drawing/2014/main" id="{3D42329F-0A15-E447-8996-A4D039B8F4A0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文字方塊 13">
              <a:extLst>
                <a:ext uri="{FF2B5EF4-FFF2-40B4-BE49-F238E27FC236}">
                  <a16:creationId xmlns:a16="http://schemas.microsoft.com/office/drawing/2014/main" id="{B52C8788-9347-6B46-A5E8-9A94854F6408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292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56" name="群組 5">
            <a:extLst>
              <a:ext uri="{FF2B5EF4-FFF2-40B4-BE49-F238E27FC236}">
                <a16:creationId xmlns:a16="http://schemas.microsoft.com/office/drawing/2014/main" id="{7094C67C-EB32-6B4F-8C64-48FDE0641334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57" name="群組 7">
              <a:extLst>
                <a:ext uri="{FF2B5EF4-FFF2-40B4-BE49-F238E27FC236}">
                  <a16:creationId xmlns:a16="http://schemas.microsoft.com/office/drawing/2014/main" id="{B1F08992-B344-314A-A369-6BB7450135D8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64" name="群組 14">
                <a:extLst>
                  <a:ext uri="{FF2B5EF4-FFF2-40B4-BE49-F238E27FC236}">
                    <a16:creationId xmlns:a16="http://schemas.microsoft.com/office/drawing/2014/main" id="{EB6B0D27-285B-C04B-9654-B82297C0D58F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68" name="群組 18">
                  <a:extLst>
                    <a:ext uri="{FF2B5EF4-FFF2-40B4-BE49-F238E27FC236}">
                      <a16:creationId xmlns:a16="http://schemas.microsoft.com/office/drawing/2014/main" id="{BD597E99-00BA-A14D-9DF4-028AFDF78FB0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70" name="七邊形 20">
                    <a:extLst>
                      <a:ext uri="{FF2B5EF4-FFF2-40B4-BE49-F238E27FC236}">
                        <a16:creationId xmlns:a16="http://schemas.microsoft.com/office/drawing/2014/main" id="{3C2E5D09-A729-C645-B381-701C49BF1C25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71" name="文字方塊 21">
                    <a:extLst>
                      <a:ext uri="{FF2B5EF4-FFF2-40B4-BE49-F238E27FC236}">
                        <a16:creationId xmlns:a16="http://schemas.microsoft.com/office/drawing/2014/main" id="{CE39E546-BBBE-9246-8EF6-513862FE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2" name="文字方塊 22">
                    <a:extLst>
                      <a:ext uri="{FF2B5EF4-FFF2-40B4-BE49-F238E27FC236}">
                        <a16:creationId xmlns:a16="http://schemas.microsoft.com/office/drawing/2014/main" id="{B8A98FA4-BD7C-9E48-912A-39B7128A3ED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73" name="文字方塊 23">
                    <a:extLst>
                      <a:ext uri="{FF2B5EF4-FFF2-40B4-BE49-F238E27FC236}">
                        <a16:creationId xmlns:a16="http://schemas.microsoft.com/office/drawing/2014/main" id="{1F79C062-296A-7243-848E-A7E2DCCDF7D0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74" name="文字方塊 24">
                    <a:extLst>
                      <a:ext uri="{FF2B5EF4-FFF2-40B4-BE49-F238E27FC236}">
                        <a16:creationId xmlns:a16="http://schemas.microsoft.com/office/drawing/2014/main" id="{15E2D930-A3FA-D04B-BEAE-1A82492B9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75" name="文字方塊 25">
                    <a:extLst>
                      <a:ext uri="{FF2B5EF4-FFF2-40B4-BE49-F238E27FC236}">
                        <a16:creationId xmlns:a16="http://schemas.microsoft.com/office/drawing/2014/main" id="{8D31B571-0F8C-7942-8739-1705C415C3EA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76" name="文字方塊 26">
                    <a:extLst>
                      <a:ext uri="{FF2B5EF4-FFF2-40B4-BE49-F238E27FC236}">
                        <a16:creationId xmlns:a16="http://schemas.microsoft.com/office/drawing/2014/main" id="{20CEB3AD-9936-FB4F-8CB8-9C5564583704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77" name="文字方塊 27">
                    <a:extLst>
                      <a:ext uri="{FF2B5EF4-FFF2-40B4-BE49-F238E27FC236}">
                        <a16:creationId xmlns:a16="http://schemas.microsoft.com/office/drawing/2014/main" id="{DD262276-156E-4D4B-BAAB-9B06CDC13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78" name="直線接點 28">
                    <a:extLst>
                      <a:ext uri="{FF2B5EF4-FFF2-40B4-BE49-F238E27FC236}">
                        <a16:creationId xmlns:a16="http://schemas.microsoft.com/office/drawing/2014/main" id="{AF6DAFA2-3FF1-C546-9CBE-6B8CEBABB85E}"/>
                      </a:ext>
                    </a:extLst>
                  </p:cNvPr>
                  <p:cNvCxnSpPr>
                    <a:stCxn id="70" idx="5"/>
                    <a:endCxn id="7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線接點 29">
                    <a:extLst>
                      <a:ext uri="{FF2B5EF4-FFF2-40B4-BE49-F238E27FC236}">
                        <a16:creationId xmlns:a16="http://schemas.microsoft.com/office/drawing/2014/main" id="{3D1DE7CE-714F-3849-A9F3-F01961E859A6}"/>
                      </a:ext>
                    </a:extLst>
                  </p:cNvPr>
                  <p:cNvCxnSpPr>
                    <a:stCxn id="70" idx="6"/>
                    <a:endCxn id="7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線接點 30">
                    <a:extLst>
                      <a:ext uri="{FF2B5EF4-FFF2-40B4-BE49-F238E27FC236}">
                        <a16:creationId xmlns:a16="http://schemas.microsoft.com/office/drawing/2014/main" id="{DA68BC6A-AB82-0F44-ADF5-908FE7B74AD5}"/>
                      </a:ext>
                    </a:extLst>
                  </p:cNvPr>
                  <p:cNvCxnSpPr>
                    <a:stCxn id="70" idx="3"/>
                    <a:endCxn id="7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字方塊 19">
                  <a:extLst>
                    <a:ext uri="{FF2B5EF4-FFF2-40B4-BE49-F238E27FC236}">
                      <a16:creationId xmlns:a16="http://schemas.microsoft.com/office/drawing/2014/main" id="{7EF721E3-B7F4-0A43-9970-67D76F3286E4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文字方塊 15">
                <a:extLst>
                  <a:ext uri="{FF2B5EF4-FFF2-40B4-BE49-F238E27FC236}">
                    <a16:creationId xmlns:a16="http://schemas.microsoft.com/office/drawing/2014/main" id="{8990BCD3-7EAC-2047-9F02-84A686DCB110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66" name="文字方塊 16">
                <a:extLst>
                  <a:ext uri="{FF2B5EF4-FFF2-40B4-BE49-F238E27FC236}">
                    <a16:creationId xmlns:a16="http://schemas.microsoft.com/office/drawing/2014/main" id="{3098AB7D-A335-724B-959F-29B5AC0B3FE0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67" name="文字方塊 17">
                <a:extLst>
                  <a:ext uri="{FF2B5EF4-FFF2-40B4-BE49-F238E27FC236}">
                    <a16:creationId xmlns:a16="http://schemas.microsoft.com/office/drawing/2014/main" id="{CDC93F5C-177A-2E4C-9C42-B5A18F670804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58" name="文字方塊 8">
              <a:extLst>
                <a:ext uri="{FF2B5EF4-FFF2-40B4-BE49-F238E27FC236}">
                  <a16:creationId xmlns:a16="http://schemas.microsoft.com/office/drawing/2014/main" id="{4439439A-9AD7-244A-BE72-1E0587105461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文字方塊 9">
              <a:extLst>
                <a:ext uri="{FF2B5EF4-FFF2-40B4-BE49-F238E27FC236}">
                  <a16:creationId xmlns:a16="http://schemas.microsoft.com/office/drawing/2014/main" id="{9B476CE9-1A8E-5346-82F9-5A22D8F99A80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文字方塊 10">
              <a:extLst>
                <a:ext uri="{FF2B5EF4-FFF2-40B4-BE49-F238E27FC236}">
                  <a16:creationId xmlns:a16="http://schemas.microsoft.com/office/drawing/2014/main" id="{AC6CFF85-D2FB-204C-BDD0-0763718EF461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文字方塊 11">
              <a:extLst>
                <a:ext uri="{FF2B5EF4-FFF2-40B4-BE49-F238E27FC236}">
                  <a16:creationId xmlns:a16="http://schemas.microsoft.com/office/drawing/2014/main" id="{D42924D7-CAE4-EA42-8493-7EF37310ECCC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文字方塊 12">
              <a:extLst>
                <a:ext uri="{FF2B5EF4-FFF2-40B4-BE49-F238E27FC236}">
                  <a16:creationId xmlns:a16="http://schemas.microsoft.com/office/drawing/2014/main" id="{3E0ADA43-73D9-0F45-A3D0-7D4D465D39B7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文字方塊 13">
              <a:extLst>
                <a:ext uri="{FF2B5EF4-FFF2-40B4-BE49-F238E27FC236}">
                  <a16:creationId xmlns:a16="http://schemas.microsoft.com/office/drawing/2014/main" id="{73E16A5F-C273-7C4D-B96D-DA9F7EDA073F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64B83FF5-D062-BF41-A135-12F5E633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64CBB3-FE08-854F-9041-C3AFFC23205F}"/>
              </a:ext>
            </a:extLst>
          </p:cNvPr>
          <p:cNvSpPr txBox="1"/>
          <p:nvPr/>
        </p:nvSpPr>
        <p:spPr>
          <a:xfrm>
            <a:off x="2294612" y="3406337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7BBB6-8B3C-B245-830B-1EDAEFCAA8E1}"/>
              </a:ext>
            </a:extLst>
          </p:cNvPr>
          <p:cNvSpPr txBox="1"/>
          <p:nvPr/>
        </p:nvSpPr>
        <p:spPr>
          <a:xfrm>
            <a:off x="1826419" y="4862316"/>
            <a:ext cx="333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781726-5B9E-5B49-B76F-9CC245F2003D}"/>
              </a:ext>
            </a:extLst>
          </p:cNvPr>
          <p:cNvSpPr txBox="1"/>
          <p:nvPr/>
        </p:nvSpPr>
        <p:spPr>
          <a:xfrm>
            <a:off x="2914862" y="608980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69E3E4-122A-6C4E-8231-1F8A13C03796}"/>
              </a:ext>
            </a:extLst>
          </p:cNvPr>
          <p:cNvSpPr txBox="1"/>
          <p:nvPr/>
        </p:nvSpPr>
        <p:spPr>
          <a:xfrm>
            <a:off x="4779890" y="627970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9456D-B3C2-6A41-A4A9-BC3C8FDFDFD5}"/>
              </a:ext>
            </a:extLst>
          </p:cNvPr>
          <p:cNvSpPr txBox="1"/>
          <p:nvPr/>
        </p:nvSpPr>
        <p:spPr>
          <a:xfrm>
            <a:off x="6073311" y="512926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26075-9479-F742-90FB-1D21409ECCC0}"/>
              </a:ext>
            </a:extLst>
          </p:cNvPr>
          <p:cNvSpPr txBox="1"/>
          <p:nvPr/>
        </p:nvSpPr>
        <p:spPr>
          <a:xfrm>
            <a:off x="5972380" y="3564765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EA54-2B11-0A4A-9B9C-5D766CBBE5FB}"/>
              </a:ext>
            </a:extLst>
          </p:cNvPr>
          <p:cNvSpPr txBox="1"/>
          <p:nvPr/>
        </p:nvSpPr>
        <p:spPr>
          <a:xfrm>
            <a:off x="4198551" y="2654776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97608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7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744123" y="3400660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518404" y="486925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</a:t>
            </a:r>
          </a:p>
        </p:txBody>
      </p:sp>
    </p:spTree>
    <p:extLst>
      <p:ext uri="{BB962C8B-B14F-4D97-AF65-F5344CB8AC3E}">
        <p14:creationId xmlns:p14="http://schemas.microsoft.com/office/powerpoint/2010/main" val="84953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</p:spTree>
    <p:extLst>
      <p:ext uri="{BB962C8B-B14F-4D97-AF65-F5344CB8AC3E}">
        <p14:creationId xmlns:p14="http://schemas.microsoft.com/office/powerpoint/2010/main" val="238506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noFill/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Construct a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data structure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such that any subsequent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query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can be </a:t>
                </a:r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answered in constant time </a:t>
                </a:r>
                <a:r>
                  <a:rPr lang="en-US" altLang="zh-TW" dirty="0">
                    <a:ea typeface="新細明體" panose="02020500000000000000" pitchFamily="18" charset="-120"/>
                    <a:sym typeface="Wingdings" pitchFamily="2" charset="2"/>
                  </a:rPr>
                  <a:t> Distance “Oracle”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Use Dijkstra algorithm to calculate all-pair shortest paths and then store them in a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matrix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Drawback: high space complexity 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缺點：空間複雜度高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55703"/>
              </a:xfrm>
              <a:blipFill>
                <a:blip r:embed="rId3"/>
                <a:stretch>
                  <a:fillRect l="-1391" t="-3209" b="-14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Exact Distance Query and Distance Oracle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22EE7-FF51-504E-BB28-BDCA4A5E8D23}"/>
              </a:ext>
            </a:extLst>
          </p:cNvPr>
          <p:cNvSpPr/>
          <p:nvPr/>
        </p:nvSpPr>
        <p:spPr>
          <a:xfrm>
            <a:off x="179512" y="6292819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Distance Oracles beyond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Thorup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–Zwick Bound, in IEEE FOCS 2010</a:t>
            </a:r>
          </a:p>
        </p:txBody>
      </p:sp>
    </p:spTree>
    <p:extLst>
      <p:ext uri="{BB962C8B-B14F-4D97-AF65-F5344CB8AC3E}">
        <p14:creationId xmlns:p14="http://schemas.microsoft.com/office/powerpoint/2010/main" val="4048958244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</p:spTree>
    <p:extLst>
      <p:ext uri="{BB962C8B-B14F-4D97-AF65-F5344CB8AC3E}">
        <p14:creationId xmlns:p14="http://schemas.microsoft.com/office/powerpoint/2010/main" val="396941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20658350">
            <a:off x="2293818" y="5005112"/>
            <a:ext cx="2755893" cy="200996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3"/>
            <a:endCxn id="56" idx="6"/>
          </p:cNvCxnSpPr>
          <p:nvPr/>
        </p:nvCxnSpPr>
        <p:spPr>
          <a:xfrm flipH="1">
            <a:off x="4998340" y="4051621"/>
            <a:ext cx="420732" cy="15857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>
            <a:off x="3751400" y="5885093"/>
            <a:ext cx="976516" cy="28855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529135" y="3501008"/>
            <a:ext cx="616526" cy="2153264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 + 4 = 14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328469" y="227475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 + 3 = 12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0167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6872233">
            <a:off x="1300556" y="2472930"/>
            <a:ext cx="3405280" cy="251057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DD57D20-398C-F44A-B985-2B52B5BADB17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A5AAAB-2BF6-8B4E-8D79-3E9EE249FEFF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860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7050626-DCDF-A241-A148-4EA8819B5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Input Sample:</a:t>
            </a:r>
            <a:r>
              <a:rPr lang="zh-TW" altLang="en-US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scanf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B10762D-9E33-0243-AD05-45A625DE3D64}"/>
              </a:ext>
            </a:extLst>
          </p:cNvPr>
          <p:cNvSpPr/>
          <p:nvPr/>
        </p:nvSpPr>
        <p:spPr>
          <a:xfrm>
            <a:off x="7164288" y="5018880"/>
            <a:ext cx="23783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Pairs: </a:t>
            </a:r>
          </a:p>
          <a:p>
            <a:pPr algn="ctr"/>
            <a:r>
              <a:rPr lang="en-US" altLang="zh-TW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E)</a:t>
            </a:r>
            <a:endParaRPr lang="en-US" altLang="zh-TW" b="1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chemeClr val="accent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(G, F)</a:t>
            </a:r>
            <a:endParaRPr lang="en-US" altLang="zh-TW" dirty="0">
              <a:solidFill>
                <a:schemeClr val="accent4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TW" b="1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(B, F)</a:t>
            </a:r>
            <a:endParaRPr lang="en-US" altLang="zh-TW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#sample nodes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⌉=3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9" name="Rectangle 3">
                <a:extLst>
                  <a:ext uri="{FF2B5EF4-FFF2-40B4-BE49-F238E27FC236}">
                    <a16:creationId xmlns:a16="http://schemas.microsoft.com/office/drawing/2014/main" id="{1BAD3325-A0EC-F042-85B8-FEDD3CF2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4"/>
                <a:ext cx="8335838" cy="5032375"/>
              </a:xfrm>
              <a:prstGeom prst="rect">
                <a:avLst/>
              </a:prstGeom>
              <a:blipFill>
                <a:blip r:embed="rId3"/>
                <a:stretch>
                  <a:fillRect l="-1370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5">
            <a:extLst>
              <a:ext uri="{FF2B5EF4-FFF2-40B4-BE49-F238E27FC236}">
                <a16:creationId xmlns:a16="http://schemas.microsoft.com/office/drawing/2014/main" id="{0225F7AB-E063-5842-A4F2-E2D8D3226D9B}"/>
              </a:ext>
            </a:extLst>
          </p:cNvPr>
          <p:cNvGrpSpPr/>
          <p:nvPr/>
        </p:nvGrpSpPr>
        <p:grpSpPr>
          <a:xfrm>
            <a:off x="2339752" y="3088977"/>
            <a:ext cx="3795580" cy="3091482"/>
            <a:chOff x="1324992" y="1799219"/>
            <a:chExt cx="4277782" cy="3576003"/>
          </a:xfrm>
        </p:grpSpPr>
        <p:grpSp>
          <p:nvGrpSpPr>
            <p:cNvPr id="37" name="群組 7">
              <a:extLst>
                <a:ext uri="{FF2B5EF4-FFF2-40B4-BE49-F238E27FC236}">
                  <a16:creationId xmlns:a16="http://schemas.microsoft.com/office/drawing/2014/main" id="{454FA8A4-6DD7-A143-AFBB-BA004DFBC6DC}"/>
                </a:ext>
              </a:extLst>
            </p:cNvPr>
            <p:cNvGrpSpPr/>
            <p:nvPr/>
          </p:nvGrpSpPr>
          <p:grpSpPr>
            <a:xfrm>
              <a:off x="1404506" y="1799219"/>
              <a:ext cx="4103526" cy="3576003"/>
              <a:chOff x="1963646" y="2333777"/>
              <a:chExt cx="3444990" cy="3576003"/>
            </a:xfrm>
          </p:grpSpPr>
          <p:grpSp>
            <p:nvGrpSpPr>
              <p:cNvPr id="44" name="群組 14">
                <a:extLst>
                  <a:ext uri="{FF2B5EF4-FFF2-40B4-BE49-F238E27FC236}">
                    <a16:creationId xmlns:a16="http://schemas.microsoft.com/office/drawing/2014/main" id="{457D44E0-9888-A440-AD36-2A0B51E022F0}"/>
                  </a:ext>
                </a:extLst>
              </p:cNvPr>
              <p:cNvGrpSpPr/>
              <p:nvPr/>
            </p:nvGrpSpPr>
            <p:grpSpPr>
              <a:xfrm>
                <a:off x="1963646" y="2333777"/>
                <a:ext cx="3444990" cy="3576003"/>
                <a:chOff x="855027" y="597481"/>
                <a:chExt cx="4542679" cy="5364914"/>
              </a:xfrm>
            </p:grpSpPr>
            <p:grpSp>
              <p:nvGrpSpPr>
                <p:cNvPr id="48" name="群組 18">
                  <a:extLst>
                    <a:ext uri="{FF2B5EF4-FFF2-40B4-BE49-F238E27FC236}">
                      <a16:creationId xmlns:a16="http://schemas.microsoft.com/office/drawing/2014/main" id="{B9BAC9BC-F63B-5F40-AF7D-1DD5AA3DD984}"/>
                    </a:ext>
                  </a:extLst>
                </p:cNvPr>
                <p:cNvGrpSpPr/>
                <p:nvPr/>
              </p:nvGrpSpPr>
              <p:grpSpPr>
                <a:xfrm>
                  <a:off x="855027" y="937441"/>
                  <a:ext cx="4542679" cy="5024954"/>
                  <a:chOff x="855027" y="937441"/>
                  <a:chExt cx="4542679" cy="5024954"/>
                </a:xfrm>
              </p:grpSpPr>
              <p:sp>
                <p:nvSpPr>
                  <p:cNvPr id="50" name="七邊形 20">
                    <a:extLst>
                      <a:ext uri="{FF2B5EF4-FFF2-40B4-BE49-F238E27FC236}">
                        <a16:creationId xmlns:a16="http://schemas.microsoft.com/office/drawing/2014/main" id="{BF95C0F1-3BE5-1F43-8ED6-1824083B98BF}"/>
                      </a:ext>
                    </a:extLst>
                  </p:cNvPr>
                  <p:cNvSpPr/>
                  <p:nvPr/>
                </p:nvSpPr>
                <p:spPr>
                  <a:xfrm>
                    <a:off x="1080655" y="1005840"/>
                    <a:ext cx="4089862" cy="4455622"/>
                  </a:xfrm>
                  <a:prstGeom prst="heptagon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TW" altLang="en-US" dirty="0"/>
                  </a:p>
                </p:txBody>
              </p:sp>
              <p:sp>
                <p:nvSpPr>
                  <p:cNvPr id="51" name="文字方塊 21">
                    <a:extLst>
                      <a:ext uri="{FF2B5EF4-FFF2-40B4-BE49-F238E27FC236}">
                        <a16:creationId xmlns:a16="http://schemas.microsoft.com/office/drawing/2014/main" id="{A6ED2191-EECC-C042-AAE3-42BE978572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599" y="937441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52" name="文字方塊 22">
                    <a:extLst>
                      <a:ext uri="{FF2B5EF4-FFF2-40B4-BE49-F238E27FC236}">
                        <a16:creationId xmlns:a16="http://schemas.microsoft.com/office/drawing/2014/main" id="{8E3C4F05-F086-6642-ADAE-A8385544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875" y="937441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3</a:t>
                    </a:r>
                    <a:endParaRPr lang="zh-TW" altLang="en-US" b="1" dirty="0"/>
                  </a:p>
                </p:txBody>
              </p:sp>
              <p:sp>
                <p:nvSpPr>
                  <p:cNvPr id="53" name="文字方塊 23">
                    <a:extLst>
                      <a:ext uri="{FF2B5EF4-FFF2-40B4-BE49-F238E27FC236}">
                        <a16:creationId xmlns:a16="http://schemas.microsoft.com/office/drawing/2014/main" id="{70E272FC-E438-6D45-AEB1-983E2A6D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855027" y="2612049"/>
                    <a:ext cx="473824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1</a:t>
                    </a:r>
                    <a:endParaRPr lang="zh-TW" altLang="en-US" b="1" dirty="0"/>
                  </a:p>
                </p:txBody>
              </p:sp>
              <p:sp>
                <p:nvSpPr>
                  <p:cNvPr id="54" name="文字方塊 24">
                    <a:extLst>
                      <a:ext uri="{FF2B5EF4-FFF2-40B4-BE49-F238E27FC236}">
                        <a16:creationId xmlns:a16="http://schemas.microsoft.com/office/drawing/2014/main" id="{AC593BD5-66F4-104B-B45E-B6797F4F88D2}"/>
                      </a:ext>
                    </a:extLst>
                  </p:cNvPr>
                  <p:cNvSpPr txBox="1"/>
                  <p:nvPr/>
                </p:nvSpPr>
                <p:spPr>
                  <a:xfrm>
                    <a:off x="1355891" y="4624786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sp>
                <p:nvSpPr>
                  <p:cNvPr id="55" name="文字方塊 25">
                    <a:extLst>
                      <a:ext uri="{FF2B5EF4-FFF2-40B4-BE49-F238E27FC236}">
                        <a16:creationId xmlns:a16="http://schemas.microsoft.com/office/drawing/2014/main" id="{F6DF2317-040F-134C-9014-3DC479EBA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071" y="5408303"/>
                    <a:ext cx="473825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4</a:t>
                    </a:r>
                    <a:endParaRPr lang="zh-TW" altLang="en-US" b="1" dirty="0"/>
                  </a:p>
                </p:txBody>
              </p:sp>
              <p:sp>
                <p:nvSpPr>
                  <p:cNvPr id="82" name="文字方塊 26">
                    <a:extLst>
                      <a:ext uri="{FF2B5EF4-FFF2-40B4-BE49-F238E27FC236}">
                        <a16:creationId xmlns:a16="http://schemas.microsoft.com/office/drawing/2014/main" id="{31E480E0-587A-334C-BC68-9EA33FF917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066" y="4448268"/>
                    <a:ext cx="473824" cy="55409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5</a:t>
                    </a:r>
                    <a:endParaRPr lang="zh-TW" altLang="en-US" b="1" dirty="0"/>
                  </a:p>
                </p:txBody>
              </p:sp>
              <p:sp>
                <p:nvSpPr>
                  <p:cNvPr id="83" name="文字方塊 27">
                    <a:extLst>
                      <a:ext uri="{FF2B5EF4-FFF2-40B4-BE49-F238E27FC236}">
                        <a16:creationId xmlns:a16="http://schemas.microsoft.com/office/drawing/2014/main" id="{E6728A18-4914-4A4D-99E8-18BD3C2886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881" y="2569462"/>
                    <a:ext cx="473825" cy="55409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TW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TW" b="1" dirty="0"/>
                      <a:t>7</a:t>
                    </a:r>
                    <a:endParaRPr lang="zh-TW" altLang="en-US" b="1" dirty="0"/>
                  </a:p>
                </p:txBody>
              </p:sp>
              <p:cxnSp>
                <p:nvCxnSpPr>
                  <p:cNvPr id="84" name="直線接點 28">
                    <a:extLst>
                      <a:ext uri="{FF2B5EF4-FFF2-40B4-BE49-F238E27FC236}">
                        <a16:creationId xmlns:a16="http://schemas.microsoft.com/office/drawing/2014/main" id="{73F62D27-D476-414A-9A62-F35B5AE2D085}"/>
                      </a:ext>
                    </a:extLst>
                  </p:cNvPr>
                  <p:cNvCxnSpPr>
                    <a:stCxn id="50" idx="5"/>
                    <a:endCxn id="50" idx="1"/>
                  </p:cNvCxnSpPr>
                  <p:nvPr/>
                </p:nvCxnSpPr>
                <p:spPr>
                  <a:xfrm>
                    <a:off x="1485677" y="1888334"/>
                    <a:ext cx="3684850" cy="198294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29">
                    <a:extLst>
                      <a:ext uri="{FF2B5EF4-FFF2-40B4-BE49-F238E27FC236}">
                        <a16:creationId xmlns:a16="http://schemas.microsoft.com/office/drawing/2014/main" id="{00BD35DA-3484-B84C-AC06-18139A6522E0}"/>
                      </a:ext>
                    </a:extLst>
                  </p:cNvPr>
                  <p:cNvCxnSpPr>
                    <a:stCxn id="50" idx="6"/>
                    <a:endCxn id="50" idx="2"/>
                  </p:cNvCxnSpPr>
                  <p:nvPr/>
                </p:nvCxnSpPr>
                <p:spPr>
                  <a:xfrm>
                    <a:off x="3125585" y="1005840"/>
                    <a:ext cx="910075" cy="445564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30">
                    <a:extLst>
                      <a:ext uri="{FF2B5EF4-FFF2-40B4-BE49-F238E27FC236}">
                        <a16:creationId xmlns:a16="http://schemas.microsoft.com/office/drawing/2014/main" id="{89855E2B-7A2E-E94A-992B-187FC0FB03FC}"/>
                      </a:ext>
                    </a:extLst>
                  </p:cNvPr>
                  <p:cNvCxnSpPr>
                    <a:stCxn id="50" idx="3"/>
                    <a:endCxn id="50" idx="0"/>
                  </p:cNvCxnSpPr>
                  <p:nvPr/>
                </p:nvCxnSpPr>
                <p:spPr>
                  <a:xfrm flipV="1">
                    <a:off x="2215511" y="1888334"/>
                    <a:ext cx="2549984" cy="357315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文字方塊 19">
                  <a:extLst>
                    <a:ext uri="{FF2B5EF4-FFF2-40B4-BE49-F238E27FC236}">
                      <a16:creationId xmlns:a16="http://schemas.microsoft.com/office/drawing/2014/main" id="{055467CB-FE10-E343-A15D-C16B1951C7FE}"/>
                    </a:ext>
                  </a:extLst>
                </p:cNvPr>
                <p:cNvSpPr txBox="1"/>
                <p:nvPr/>
              </p:nvSpPr>
              <p:spPr>
                <a:xfrm>
                  <a:off x="2814729" y="597481"/>
                  <a:ext cx="607109" cy="901274"/>
                </a:xfrm>
                <a:prstGeom prst="ellipse">
                  <a:avLst/>
                </a:prstGeom>
                <a:solidFill>
                  <a:schemeClr val="accent6"/>
                </a:solidFill>
                <a:ln w="28575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TW" b="1" dirty="0">
                      <a:solidFill>
                        <a:schemeClr val="bg1"/>
                      </a:solidFill>
                    </a:rPr>
                    <a:t>A</a:t>
                  </a:r>
                  <a:endParaRPr lang="zh-TW" altLang="en-US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5" name="文字方塊 15">
                <a:extLst>
                  <a:ext uri="{FF2B5EF4-FFF2-40B4-BE49-F238E27FC236}">
                    <a16:creationId xmlns:a16="http://schemas.microsoft.com/office/drawing/2014/main" id="{2F6EB79E-3852-B543-A9B0-66BE8D85C9FA}"/>
                  </a:ext>
                </a:extLst>
              </p:cNvPr>
              <p:cNvSpPr txBox="1"/>
              <p:nvPr/>
            </p:nvSpPr>
            <p:spPr>
              <a:xfrm>
                <a:off x="3823628" y="3130545"/>
                <a:ext cx="56691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12</a:t>
                </a:r>
                <a:endParaRPr lang="zh-TW" altLang="en-US" b="1" dirty="0"/>
              </a:p>
            </p:txBody>
          </p:sp>
          <p:sp>
            <p:nvSpPr>
              <p:cNvPr id="46" name="文字方塊 16">
                <a:extLst>
                  <a:ext uri="{FF2B5EF4-FFF2-40B4-BE49-F238E27FC236}">
                    <a16:creationId xmlns:a16="http://schemas.microsoft.com/office/drawing/2014/main" id="{4F23E1E3-5EEF-9C4A-9EC1-068A46CDC829}"/>
                  </a:ext>
                </a:extLst>
              </p:cNvPr>
              <p:cNvSpPr txBox="1"/>
              <p:nvPr/>
            </p:nvSpPr>
            <p:spPr>
              <a:xfrm>
                <a:off x="4421462" y="3588447"/>
                <a:ext cx="427673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6</a:t>
                </a:r>
                <a:endParaRPr lang="zh-TW" altLang="en-US" b="1" dirty="0"/>
              </a:p>
            </p:txBody>
          </p:sp>
          <p:sp>
            <p:nvSpPr>
              <p:cNvPr id="47" name="文字方塊 17">
                <a:extLst>
                  <a:ext uri="{FF2B5EF4-FFF2-40B4-BE49-F238E27FC236}">
                    <a16:creationId xmlns:a16="http://schemas.microsoft.com/office/drawing/2014/main" id="{2F6C2B34-650E-744E-8F70-4EC445CD40E0}"/>
                  </a:ext>
                </a:extLst>
              </p:cNvPr>
              <p:cNvSpPr txBox="1"/>
              <p:nvPr/>
            </p:nvSpPr>
            <p:spPr>
              <a:xfrm>
                <a:off x="3183608" y="3249378"/>
                <a:ext cx="748540" cy="42721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b="1" dirty="0"/>
                  <a:t>10</a:t>
                </a:r>
                <a:endParaRPr lang="zh-TW" altLang="en-US" b="1" dirty="0"/>
              </a:p>
            </p:txBody>
          </p:sp>
        </p:grpSp>
        <p:sp>
          <p:nvSpPr>
            <p:cNvPr id="38" name="文字方塊 8">
              <a:extLst>
                <a:ext uri="{FF2B5EF4-FFF2-40B4-BE49-F238E27FC236}">
                  <a16:creationId xmlns:a16="http://schemas.microsoft.com/office/drawing/2014/main" id="{BDA8A009-5B8D-6648-9DBF-BC208B40F3C7}"/>
                </a:ext>
              </a:extLst>
            </p:cNvPr>
            <p:cNvSpPr txBox="1"/>
            <p:nvPr/>
          </p:nvSpPr>
          <p:spPr>
            <a:xfrm>
              <a:off x="4715103" y="2399966"/>
              <a:ext cx="54911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B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9">
              <a:extLst>
                <a:ext uri="{FF2B5EF4-FFF2-40B4-BE49-F238E27FC236}">
                  <a16:creationId xmlns:a16="http://schemas.microsoft.com/office/drawing/2014/main" id="{202A38F8-299A-6F46-B616-E7DE4DDD7458}"/>
                </a:ext>
              </a:extLst>
            </p:cNvPr>
            <p:cNvSpPr txBox="1"/>
            <p:nvPr/>
          </p:nvSpPr>
          <p:spPr>
            <a:xfrm>
              <a:off x="5087053" y="3713036"/>
              <a:ext cx="51572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C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10">
              <a:extLst>
                <a:ext uri="{FF2B5EF4-FFF2-40B4-BE49-F238E27FC236}">
                  <a16:creationId xmlns:a16="http://schemas.microsoft.com/office/drawing/2014/main" id="{EA4D701E-D1D6-F048-AE86-E098F2074127}"/>
                </a:ext>
              </a:extLst>
            </p:cNvPr>
            <p:cNvSpPr txBox="1"/>
            <p:nvPr/>
          </p:nvSpPr>
          <p:spPr>
            <a:xfrm>
              <a:off x="4016556" y="4733190"/>
              <a:ext cx="568851" cy="600748"/>
            </a:xfrm>
            <a:prstGeom prst="ellipse">
              <a:avLst/>
            </a:prstGeom>
            <a:solidFill>
              <a:schemeClr val="accent6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D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文字方塊 11">
              <a:extLst>
                <a:ext uri="{FF2B5EF4-FFF2-40B4-BE49-F238E27FC236}">
                  <a16:creationId xmlns:a16="http://schemas.microsoft.com/office/drawing/2014/main" id="{B499679B-05C7-6041-B063-C74BB8246AB3}"/>
                </a:ext>
              </a:extLst>
            </p:cNvPr>
            <p:cNvSpPr txBox="1"/>
            <p:nvPr/>
          </p:nvSpPr>
          <p:spPr>
            <a:xfrm>
              <a:off x="2414975" y="4766567"/>
              <a:ext cx="501006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E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字方塊 12">
              <a:extLst>
                <a:ext uri="{FF2B5EF4-FFF2-40B4-BE49-F238E27FC236}">
                  <a16:creationId xmlns:a16="http://schemas.microsoft.com/office/drawing/2014/main" id="{07393AC7-0037-444F-9A6A-3DB85292247D}"/>
                </a:ext>
              </a:extLst>
            </p:cNvPr>
            <p:cNvSpPr txBox="1"/>
            <p:nvPr/>
          </p:nvSpPr>
          <p:spPr>
            <a:xfrm>
              <a:off x="1324992" y="3785026"/>
              <a:ext cx="531959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F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文字方塊 13">
              <a:extLst>
                <a:ext uri="{FF2B5EF4-FFF2-40B4-BE49-F238E27FC236}">
                  <a16:creationId xmlns:a16="http://schemas.microsoft.com/office/drawing/2014/main" id="{36110AF8-3727-7642-A11B-9528FEDAA379}"/>
                </a:ext>
              </a:extLst>
            </p:cNvPr>
            <p:cNvSpPr txBox="1"/>
            <p:nvPr/>
          </p:nvSpPr>
          <p:spPr>
            <a:xfrm>
              <a:off x="1704399" y="2356763"/>
              <a:ext cx="562201" cy="600748"/>
            </a:xfrm>
            <a:prstGeom prst="ellipse">
              <a:avLst/>
            </a:prstGeom>
            <a:solidFill>
              <a:schemeClr val="accent5"/>
            </a:solidFill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b="1" dirty="0">
                  <a:solidFill>
                    <a:schemeClr val="bg1"/>
                  </a:solidFill>
                </a:rPr>
                <a:t>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9DAB227-C389-CC4B-8354-A79B7B1D98F9}"/>
              </a:ext>
            </a:extLst>
          </p:cNvPr>
          <p:cNvSpPr txBox="1"/>
          <p:nvPr/>
        </p:nvSpPr>
        <p:spPr>
          <a:xfrm>
            <a:off x="1409653" y="341145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BC5FFA-5138-754B-ADE2-6CE2D2DE68D7}"/>
              </a:ext>
            </a:extLst>
          </p:cNvPr>
          <p:cNvSpPr txBox="1"/>
          <p:nvPr/>
        </p:nvSpPr>
        <p:spPr>
          <a:xfrm>
            <a:off x="1228653" y="4861319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11, 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00B0082-C8E2-3442-BBF5-14D63F3DD40C}"/>
              </a:ext>
            </a:extLst>
          </p:cNvPr>
          <p:cNvSpPr txBox="1"/>
          <p:nvPr/>
        </p:nvSpPr>
        <p:spPr>
          <a:xfrm>
            <a:off x="2914862" y="6089808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4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6310FA6-699C-674A-BDE4-EDB8E8AE838F}"/>
              </a:ext>
            </a:extLst>
          </p:cNvPr>
          <p:cNvSpPr txBox="1"/>
          <p:nvPr/>
        </p:nvSpPr>
        <p:spPr>
          <a:xfrm>
            <a:off x="4779890" y="627970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868CCA-E139-DE44-A3A1-A11BEC3019A8}"/>
              </a:ext>
            </a:extLst>
          </p:cNvPr>
          <p:cNvSpPr txBox="1"/>
          <p:nvPr/>
        </p:nvSpPr>
        <p:spPr>
          <a:xfrm>
            <a:off x="6073311" y="512926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10, 5, </a:t>
            </a:r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524CEC-54AB-924F-B864-1B620ECC65AD}"/>
              </a:ext>
            </a:extLst>
          </p:cNvPr>
          <p:cNvSpPr txBox="1"/>
          <p:nvPr/>
        </p:nvSpPr>
        <p:spPr>
          <a:xfrm>
            <a:off x="5972380" y="35647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10, 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5F08D-0342-EA49-BE28-ECEADD13247F}"/>
              </a:ext>
            </a:extLst>
          </p:cNvPr>
          <p:cNvSpPr txBox="1"/>
          <p:nvPr/>
        </p:nvSpPr>
        <p:spPr>
          <a:xfrm>
            <a:off x="4198551" y="2654776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 12, 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D67BA3-8033-2C42-8B43-3EB47C7EC0ED}"/>
              </a:ext>
            </a:extLst>
          </p:cNvPr>
          <p:cNvSpPr/>
          <p:nvPr/>
        </p:nvSpPr>
        <p:spPr>
          <a:xfrm rot="19542312">
            <a:off x="3865075" y="2822405"/>
            <a:ext cx="2594876" cy="206179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773814-8E0E-F04E-A202-21FAAE1F9884}"/>
              </a:ext>
            </a:extLst>
          </p:cNvPr>
          <p:cNvCxnSpPr>
            <a:cxnSpLocks/>
            <a:stCxn id="38" idx="2"/>
            <a:endCxn id="49" idx="5"/>
          </p:cNvCxnSpPr>
          <p:nvPr/>
        </p:nvCxnSpPr>
        <p:spPr>
          <a:xfrm flipH="1" flipV="1">
            <a:off x="4396346" y="3532271"/>
            <a:ext cx="951375" cy="335732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FE0733-9D7D-354B-8CEF-849C517BF777}"/>
              </a:ext>
            </a:extLst>
          </p:cNvPr>
          <p:cNvCxnSpPr>
            <a:cxnSpLocks/>
            <a:stCxn id="49" idx="3"/>
            <a:endCxn id="42" idx="7"/>
          </p:cNvCxnSpPr>
          <p:nvPr/>
        </p:nvCxnSpPr>
        <p:spPr>
          <a:xfrm flipH="1">
            <a:off x="2742625" y="3532271"/>
            <a:ext cx="1309644" cy="1349508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0AAB48-A696-164F-9832-89F2CC6781B5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flipV="1">
            <a:off x="2575750" y="3348653"/>
            <a:ext cx="1405258" cy="1457069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FF6639-5976-8D43-925D-0594A5C37F44}"/>
              </a:ext>
            </a:extLst>
          </p:cNvPr>
          <p:cNvCxnSpPr>
            <a:cxnSpLocks/>
            <a:stCxn id="49" idx="6"/>
            <a:endCxn id="38" idx="1"/>
          </p:cNvCxnSpPr>
          <p:nvPr/>
        </p:nvCxnSpPr>
        <p:spPr>
          <a:xfrm>
            <a:off x="4467607" y="3348653"/>
            <a:ext cx="951465" cy="335731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08310A-7588-AE4E-A960-522E5BD1376B}"/>
              </a:ext>
            </a:extLst>
          </p:cNvPr>
          <p:cNvCxnSpPr>
            <a:cxnSpLocks/>
          </p:cNvCxnSpPr>
          <p:nvPr/>
        </p:nvCxnSpPr>
        <p:spPr>
          <a:xfrm>
            <a:off x="6039943" y="1920684"/>
            <a:ext cx="1004597" cy="10619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EF0795-02F2-A14C-997F-CD5375A06BA9}"/>
              </a:ext>
            </a:extLst>
          </p:cNvPr>
          <p:cNvSpPr txBox="1"/>
          <p:nvPr/>
        </p:nvSpPr>
        <p:spPr>
          <a:xfrm>
            <a:off x="7236296" y="1706029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 + 5 = 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341B2C-0E0B-5B4A-BB05-8B796C395C37}"/>
              </a:ext>
            </a:extLst>
          </p:cNvPr>
          <p:cNvCxnSpPr>
            <a:cxnSpLocks/>
          </p:cNvCxnSpPr>
          <p:nvPr/>
        </p:nvCxnSpPr>
        <p:spPr>
          <a:xfrm>
            <a:off x="6031065" y="2492896"/>
            <a:ext cx="1022352" cy="0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2A15347-DF6E-D048-BE1C-1FEB65DA4B32}"/>
              </a:ext>
            </a:extLst>
          </p:cNvPr>
          <p:cNvSpPr txBox="1"/>
          <p:nvPr/>
        </p:nvSpPr>
        <p:spPr>
          <a:xfrm>
            <a:off x="7214450" y="2274752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5 + 3 = 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997D70-C80C-3E4F-9CB2-39CA4660D546}"/>
              </a:ext>
            </a:extLst>
          </p:cNvPr>
          <p:cNvSpPr txBox="1"/>
          <p:nvPr/>
        </p:nvSpPr>
        <p:spPr>
          <a:xfrm>
            <a:off x="8679386" y="5388563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0E83DC9-E483-2E48-A125-EF822D538793}"/>
              </a:ext>
            </a:extLst>
          </p:cNvPr>
          <p:cNvSpPr/>
          <p:nvPr/>
        </p:nvSpPr>
        <p:spPr>
          <a:xfrm rot="18554490">
            <a:off x="561896" y="3206525"/>
            <a:ext cx="4405653" cy="2420099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725543-9641-A343-B5F3-0BF8A10F17A0}"/>
              </a:ext>
            </a:extLst>
          </p:cNvPr>
          <p:cNvSpPr txBox="1"/>
          <p:nvPr/>
        </p:nvSpPr>
        <p:spPr>
          <a:xfrm>
            <a:off x="8740022" y="578998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5393CE-64EF-7248-A170-A0695571E82C}"/>
              </a:ext>
            </a:extLst>
          </p:cNvPr>
          <p:cNvSpPr txBox="1"/>
          <p:nvPr/>
        </p:nvSpPr>
        <p:spPr>
          <a:xfrm>
            <a:off x="8723191" y="615574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66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input1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223F63-ADB6-4774-8FB8-1ACBAEAEB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/>
              <a:t>11 13 13 </a:t>
            </a:r>
          </a:p>
          <a:p>
            <a:pPr marL="0" indent="0">
              <a:buNone/>
            </a:pPr>
            <a:r>
              <a:rPr lang="en-US" altLang="zh-TW" sz="1600" dirty="0"/>
              <a:t>0 0 1 3 </a:t>
            </a:r>
          </a:p>
          <a:p>
            <a:pPr marL="0" indent="0">
              <a:buNone/>
            </a:pPr>
            <a:r>
              <a:rPr lang="en-US" altLang="zh-TW" sz="1600" dirty="0"/>
              <a:t>1 0 2 5</a:t>
            </a:r>
          </a:p>
          <a:p>
            <a:pPr marL="0" indent="0">
              <a:buNone/>
            </a:pPr>
            <a:r>
              <a:rPr lang="en-US" altLang="zh-TW" sz="1600" dirty="0"/>
              <a:t>2 0 9 9</a:t>
            </a:r>
          </a:p>
          <a:p>
            <a:pPr marL="0" indent="0">
              <a:buNone/>
            </a:pPr>
            <a:r>
              <a:rPr lang="en-US" altLang="zh-TW" sz="1600" dirty="0"/>
              <a:t>3 1 5 4</a:t>
            </a:r>
          </a:p>
          <a:p>
            <a:pPr marL="0" indent="0">
              <a:buNone/>
            </a:pPr>
            <a:r>
              <a:rPr lang="en-US" altLang="zh-TW" sz="1600" dirty="0"/>
              <a:t>4 1 10 6</a:t>
            </a:r>
          </a:p>
          <a:p>
            <a:pPr marL="0" indent="0">
              <a:buNone/>
            </a:pPr>
            <a:r>
              <a:rPr lang="en-US" altLang="zh-TW" sz="1600" dirty="0"/>
              <a:t>5 2 3 7</a:t>
            </a:r>
          </a:p>
          <a:p>
            <a:pPr marL="0" indent="0">
              <a:buNone/>
            </a:pPr>
            <a:r>
              <a:rPr lang="en-US" altLang="zh-TW" sz="1600" dirty="0"/>
              <a:t>6 2 6 6</a:t>
            </a:r>
          </a:p>
          <a:p>
            <a:pPr marL="0" indent="0">
              <a:buNone/>
            </a:pPr>
            <a:r>
              <a:rPr lang="en-US" altLang="zh-TW" sz="1600" dirty="0"/>
              <a:t>7 3 6 11</a:t>
            </a:r>
          </a:p>
          <a:p>
            <a:pPr marL="0" indent="0">
              <a:buNone/>
            </a:pPr>
            <a:r>
              <a:rPr lang="en-US" altLang="zh-TW" sz="1600" dirty="0"/>
              <a:t>8 3 7 20</a:t>
            </a:r>
          </a:p>
          <a:p>
            <a:pPr marL="0" indent="0">
              <a:buNone/>
            </a:pPr>
            <a:r>
              <a:rPr lang="en-US" altLang="zh-TW" sz="1600" dirty="0"/>
              <a:t>9 4 5 2</a:t>
            </a:r>
          </a:p>
          <a:p>
            <a:pPr marL="0" indent="0">
              <a:buNone/>
            </a:pPr>
            <a:r>
              <a:rPr lang="en-US" altLang="zh-TW" sz="1600" dirty="0"/>
              <a:t>10 4 6 8</a:t>
            </a:r>
          </a:p>
          <a:p>
            <a:pPr marL="0" indent="0">
              <a:buNone/>
            </a:pPr>
            <a:r>
              <a:rPr lang="en-US" altLang="zh-TW" sz="1600" dirty="0"/>
              <a:t>11 4 8 5</a:t>
            </a:r>
          </a:p>
          <a:p>
            <a:pPr marL="0" indent="0">
              <a:buNone/>
            </a:pPr>
            <a:r>
              <a:rPr lang="en-US" altLang="zh-TW" sz="1600" dirty="0"/>
              <a:t>12 9 10 3</a:t>
            </a:r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6605268" y="1342644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4928044" y="4934842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6362982" y="4545101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6848877" y="367237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2831263" y="346591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2555776" y="2641271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3263425" y="846171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374384" y="833725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6082052" y="899206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5374384" y="833725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6092438" y="175151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3762253" y="833725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4212520" y="97780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6598980" y="1785938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6362982" y="244980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3308462" y="1602320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4628033" y="1506108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4113056" y="2832990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5390405" y="327645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098291" y="2900947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7159332" y="318827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186972" y="3932050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5608364" y="3837436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3197491" y="3907779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3111595" y="4152386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372575" y="4804777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5817106" y="5064452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5307475" y="4115668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5793654" y="4313446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3054604" y="2900947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3868852" y="351541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059772" y="1289465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2839533" y="118696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6970491" y="2409244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4996833" y="503016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3703114" y="4514275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2656777" y="1796133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09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input1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6954755" y="431242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90898" y="3810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957884" y="122592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522990" y="251814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8566952" y="4069789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8003756" y="50347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6149560" y="5816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598054" y="52359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536516" y="40728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3142708" y="32015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139567" y="210728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916401" y="10194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65043-9F88-4E03-A649-6075B53F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74977"/>
              </p:ext>
            </p:extLst>
          </p:nvPr>
        </p:nvGraphicFramePr>
        <p:xfrm>
          <a:off x="179750" y="1034443"/>
          <a:ext cx="2994986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356">
                  <a:extLst>
                    <a:ext uri="{9D8B030D-6E8A-4147-A177-3AD203B41FA5}">
                      <a16:colId xmlns:a16="http://schemas.microsoft.com/office/drawing/2014/main" val="2731469811"/>
                    </a:ext>
                  </a:extLst>
                </a:gridCol>
                <a:gridCol w="2742630">
                  <a:extLst>
                    <a:ext uri="{9D8B030D-6E8A-4147-A177-3AD203B41FA5}">
                      <a16:colId xmlns:a16="http://schemas.microsoft.com/office/drawing/2014/main" val="104468664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序號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42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400" u="none" strike="noStrike" dirty="0" err="1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865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點做為</a:t>
                      </a:r>
                      <a:r>
                        <a:rPr lang="en-US" altLang="zh-TW" sz="1400" u="none" strike="noStrike" dirty="0" err="1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smaple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計算到每一點距離</a:t>
                      </a:r>
                      <a:endParaRPr lang="zh-TW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85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找到最遠的點做為第二個</a:t>
                      </a:r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913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6075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找最近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 距離最遠的點當作下個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372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977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5-6 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直到找到</a:t>
                      </a:r>
                      <a:r>
                        <a:rPr lang="en-US" sz="14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303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選出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的最短距離  當作代表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5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開始處理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8094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在雙方半徑中  直接走線上最短路徑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5872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的兩個點用代表值半徑中選出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中繼點 比較距離短的勝出</a:t>
                      </a:r>
                      <a:b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若有距離相同  選取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Index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小的當作中繼點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8665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12CD6E-3FCF-4149-B840-A98C59C5383B}"/>
              </a:ext>
            </a:extLst>
          </p:cNvPr>
          <p:cNvSpPr txBox="1"/>
          <p:nvPr/>
        </p:nvSpPr>
        <p:spPr>
          <a:xfrm>
            <a:off x="463609" y="51996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63E1ED3E-DBDC-4FD1-B071-FEE6DBDCFD60}"/>
              </a:ext>
            </a:extLst>
          </p:cNvPr>
          <p:cNvSpPr txBox="1"/>
          <p:nvPr/>
        </p:nvSpPr>
        <p:spPr>
          <a:xfrm>
            <a:off x="233010" y="6041280"/>
            <a:ext cx="6019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離</a:t>
            </a:r>
            <a:r>
              <a:rPr lang="en-US" altLang="zh-TW" dirty="0"/>
              <a:t>0</a:t>
            </a:r>
            <a:r>
              <a:rPr lang="zh-TW" altLang="en-US" dirty="0"/>
              <a:t>最遠的點選為下一個</a:t>
            </a:r>
            <a:r>
              <a:rPr lang="en-US" altLang="zh-TW" dirty="0"/>
              <a:t>sample node </a:t>
            </a:r>
            <a:r>
              <a:rPr lang="zh-TW" altLang="en-US" dirty="0"/>
              <a:t>為</a:t>
            </a:r>
            <a:r>
              <a:rPr lang="en-US" altLang="zh-TW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256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input1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6954755" y="431242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957884" y="122592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522990" y="25181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8109146" y="4470426"/>
            <a:ext cx="932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637151" y="542486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974158" y="579142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506777" y="543490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424330" y="430641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3221652" y="346127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14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85951" y="218843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970767" y="718859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65043-9F88-4E03-A649-6075B53F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56505"/>
              </p:ext>
            </p:extLst>
          </p:nvPr>
        </p:nvGraphicFramePr>
        <p:xfrm>
          <a:off x="179750" y="1034443"/>
          <a:ext cx="2994986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356">
                  <a:extLst>
                    <a:ext uri="{9D8B030D-6E8A-4147-A177-3AD203B41FA5}">
                      <a16:colId xmlns:a16="http://schemas.microsoft.com/office/drawing/2014/main" val="2731469811"/>
                    </a:ext>
                  </a:extLst>
                </a:gridCol>
                <a:gridCol w="2742630">
                  <a:extLst>
                    <a:ext uri="{9D8B030D-6E8A-4147-A177-3AD203B41FA5}">
                      <a16:colId xmlns:a16="http://schemas.microsoft.com/office/drawing/2014/main" val="104468664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序號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42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865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點做為</a:t>
                      </a:r>
                      <a:r>
                        <a:rPr lang="en-US" altLang="zh-TW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smaple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計算到每一點距離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85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找到最遠的點做為第二個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9131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6075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找離最近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 距離最遠的點當作下個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372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977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5-6 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直到找到</a:t>
                      </a:r>
                      <a:r>
                        <a:rPr lang="en-US" sz="14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303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選出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的最短距離  當作代表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5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開始處理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8094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在雙方半徑中  直接走線上最短路徑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5872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的兩個點用代表值半徑中選出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中繼點 比較距離短的勝出</a:t>
                      </a:r>
                      <a:b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若有距離相同  選取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Index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小的當作中繼點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86650"/>
                  </a:ext>
                </a:extLst>
              </a:tr>
            </a:tbl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D2D7285B-7612-4495-94B3-51673FB19311}"/>
              </a:ext>
            </a:extLst>
          </p:cNvPr>
          <p:cNvSpPr txBox="1"/>
          <p:nvPr/>
        </p:nvSpPr>
        <p:spPr>
          <a:xfrm>
            <a:off x="463609" y="519969"/>
            <a:ext cx="2683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E659303-ADA3-4FE5-A24A-8E8F7B881E2F}"/>
              </a:ext>
            </a:extLst>
          </p:cNvPr>
          <p:cNvSpPr txBox="1"/>
          <p:nvPr/>
        </p:nvSpPr>
        <p:spPr>
          <a:xfrm>
            <a:off x="232489" y="6155575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離最近</a:t>
            </a:r>
            <a:r>
              <a:rPr lang="en-US" altLang="zh-TW" dirty="0"/>
              <a:t>sample node </a:t>
            </a:r>
            <a:r>
              <a:rPr lang="zh-TW" altLang="en-US" dirty="0"/>
              <a:t>最遠的點選為下一個</a:t>
            </a:r>
            <a:r>
              <a:rPr lang="en-US" altLang="zh-TW" dirty="0"/>
              <a:t>sample node </a:t>
            </a:r>
            <a:r>
              <a:rPr lang="zh-TW" altLang="en-US" dirty="0"/>
              <a:t>為</a:t>
            </a:r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38485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input1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957884" y="1225925"/>
            <a:ext cx="118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360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974158" y="5791428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300456" y="5423076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,20,24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214367" y="43288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3088265" y="346206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970767" y="718859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65043-9F88-4E03-A649-6075B53F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35089"/>
              </p:ext>
            </p:extLst>
          </p:nvPr>
        </p:nvGraphicFramePr>
        <p:xfrm>
          <a:off x="179750" y="1034443"/>
          <a:ext cx="2994986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356">
                  <a:extLst>
                    <a:ext uri="{9D8B030D-6E8A-4147-A177-3AD203B41FA5}">
                      <a16:colId xmlns:a16="http://schemas.microsoft.com/office/drawing/2014/main" val="2731469811"/>
                    </a:ext>
                  </a:extLst>
                </a:gridCol>
                <a:gridCol w="2742630">
                  <a:extLst>
                    <a:ext uri="{9D8B030D-6E8A-4147-A177-3AD203B41FA5}">
                      <a16:colId xmlns:a16="http://schemas.microsoft.com/office/drawing/2014/main" val="104468664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序號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42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865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點做為</a:t>
                      </a:r>
                      <a:r>
                        <a:rPr lang="en-US" altLang="zh-TW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smaple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計算到每一點距離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85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找到最遠的點做為第二個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91314"/>
                  </a:ext>
                </a:extLst>
              </a:tr>
              <a:tr h="1817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6075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找離最近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 距離最遠的點當作下個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372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977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5-6 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直到找到</a:t>
                      </a:r>
                      <a:r>
                        <a:rPr lang="en-US" sz="14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303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選出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的最短距離  當作代表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5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開始處理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8094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在雙方半徑中  直接走線上最短路徑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5872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的兩個點用代表值半徑中選出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中繼點 比較距離短的勝出</a:t>
                      </a:r>
                      <a:b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若有距離相同  選取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Index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小的當作中繼點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86650"/>
                  </a:ext>
                </a:extLst>
              </a:tr>
            </a:tbl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291588" y="508669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9D5B2F9-F056-4396-A356-C30058F94CB4}"/>
              </a:ext>
            </a:extLst>
          </p:cNvPr>
          <p:cNvSpPr txBox="1"/>
          <p:nvPr/>
        </p:nvSpPr>
        <p:spPr>
          <a:xfrm>
            <a:off x="388903" y="6254605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離最近</a:t>
            </a:r>
            <a:r>
              <a:rPr lang="en-US" altLang="zh-TW" dirty="0"/>
              <a:t>sample node </a:t>
            </a:r>
            <a:r>
              <a:rPr lang="zh-TW" altLang="en-US" dirty="0"/>
              <a:t>最遠的點選為下一個</a:t>
            </a:r>
            <a:r>
              <a:rPr lang="en-US" altLang="zh-TW" dirty="0"/>
              <a:t>sample node 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7900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input1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C65043-9F88-4E03-A649-6075B53F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61835"/>
              </p:ext>
            </p:extLst>
          </p:nvPr>
        </p:nvGraphicFramePr>
        <p:xfrm>
          <a:off x="179750" y="1034443"/>
          <a:ext cx="2994986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356">
                  <a:extLst>
                    <a:ext uri="{9D8B030D-6E8A-4147-A177-3AD203B41FA5}">
                      <a16:colId xmlns:a16="http://schemas.microsoft.com/office/drawing/2014/main" val="2731469811"/>
                    </a:ext>
                  </a:extLst>
                </a:gridCol>
                <a:gridCol w="2742630">
                  <a:extLst>
                    <a:ext uri="{9D8B030D-6E8A-4147-A177-3AD203B41FA5}">
                      <a16:colId xmlns:a16="http://schemas.microsoft.com/office/drawing/2014/main" val="1044686646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序號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31428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68655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選取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點做為</a:t>
                      </a:r>
                      <a:r>
                        <a:rPr lang="en-US" altLang="zh-TW" sz="1400" u="none" strike="noStrike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smaple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計算到每一點距離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858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找到最遠的點做為第二個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91314"/>
                  </a:ext>
                </a:extLst>
              </a:tr>
              <a:tr h="1817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96075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找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離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點 距離最遠的點當作下個</a:t>
                      </a:r>
                      <a:r>
                        <a:rPr lang="en-US" altLang="zh-TW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3728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紀錄到其他點的距離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49778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重複</a:t>
                      </a:r>
                      <a:r>
                        <a:rPr lang="en-US" altLang="zh-TW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5-6 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直到找到</a:t>
                      </a:r>
                      <a:r>
                        <a:rPr lang="en-US" sz="1400" u="none" strike="noStrike" dirty="0" err="1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node_num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開根號取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ceiling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為止</a:t>
                      </a:r>
                      <a:endParaRPr lang="zh-TW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7303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0" i="0" u="none" strike="noStrike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每個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選出</a:t>
                      </a:r>
                      <a:r>
                        <a:rPr 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 </a:t>
                      </a:r>
                      <a:r>
                        <a:rPr lang="zh-TW" altLang="en-US" sz="1400" u="none" strike="noStrike" dirty="0">
                          <a:solidFill>
                            <a:srgbClr val="0070C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的最短距離  當作代表</a:t>
                      </a:r>
                      <a:endParaRPr lang="zh-TW" alt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05505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開始處理</a:t>
                      </a:r>
                      <a:r>
                        <a:rPr 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18094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在雙方半徑中  直接走線上最短路徑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5872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pair 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的兩個點用代表值半徑中選出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中繼點 比較距離短的勝出</a:t>
                      </a:r>
                      <a:b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若有距離相同  選取</a:t>
                      </a:r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Index</a:t>
                      </a:r>
                      <a:r>
                        <a:rPr lang="zh-TW" altLang="en-US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小的當作中繼點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86650"/>
                  </a:ext>
                </a:extLst>
              </a:tr>
            </a:tbl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291588" y="508669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0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D0DB68E-D9DF-4C22-BC5C-88D67F4D8EF8}"/>
              </a:ext>
            </a:extLst>
          </p:cNvPr>
          <p:cNvSpPr txBox="1"/>
          <p:nvPr/>
        </p:nvSpPr>
        <p:spPr>
          <a:xfrm>
            <a:off x="-1771465" y="668660"/>
            <a:ext cx="521328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輸出第一行為存多少</a:t>
            </a:r>
            <a:r>
              <a:rPr lang="en-US" altLang="zh-TW" sz="2000" dirty="0"/>
              <a:t>pairs</a:t>
            </a:r>
            <a:r>
              <a:rPr lang="zh-TW" altLang="en-US" sz="2000" dirty="0"/>
              <a:t>到</a:t>
            </a:r>
            <a:r>
              <a:rPr lang="en-US" altLang="zh-TW" sz="2000" dirty="0"/>
              <a:t>hash table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(</a:t>
            </a:r>
            <a:r>
              <a:rPr lang="zh-TW" altLang="en-US" sz="2000" dirty="0"/>
              <a:t> 重複的不存 例如</a:t>
            </a:r>
            <a:r>
              <a:rPr lang="en-US" altLang="zh-TW" sz="2000" dirty="0"/>
              <a:t>(0,7)</a:t>
            </a:r>
            <a:r>
              <a:rPr lang="zh-TW" altLang="en-US" sz="2000" dirty="0"/>
              <a:t>存過 不存</a:t>
            </a:r>
            <a:r>
              <a:rPr lang="en-US" altLang="zh-TW" sz="2000" dirty="0"/>
              <a:t>(7,0)</a:t>
            </a:r>
            <a:r>
              <a:rPr lang="zh-TW" altLang="en-US" sz="2000" dirty="0"/>
              <a:t> 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/>
              <a:t>一、</a:t>
            </a:r>
            <a:r>
              <a:rPr lang="en-US" altLang="zh-TW" sz="2000" dirty="0"/>
              <a:t>Sample node</a:t>
            </a:r>
            <a:r>
              <a:rPr lang="zh-TW" altLang="en-US" sz="2000" dirty="0"/>
              <a:t>到所有點</a:t>
            </a:r>
            <a:endParaRPr lang="en-US" altLang="zh-TW" sz="2000" dirty="0"/>
          </a:p>
          <a:p>
            <a:r>
              <a:rPr lang="en-US" altLang="zh-TW" sz="2000" dirty="0"/>
              <a:t>7</a:t>
            </a:r>
            <a:r>
              <a:rPr lang="zh-TW" altLang="en-US" sz="2000" dirty="0"/>
              <a:t>*</a:t>
            </a:r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/>
              <a:t>C(4,2)=</a:t>
            </a:r>
            <a:r>
              <a:rPr lang="zh-TW" altLang="en-US" sz="2000" dirty="0"/>
              <a:t> </a:t>
            </a:r>
            <a:r>
              <a:rPr lang="en-US" altLang="zh-TW" sz="2000" dirty="0"/>
              <a:t>34</a:t>
            </a:r>
            <a:r>
              <a:rPr lang="zh-TW" altLang="en-US" sz="2000" dirty="0"/>
              <a:t> 個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二、非</a:t>
            </a:r>
            <a:r>
              <a:rPr lang="en-US" altLang="zh-TW" sz="2000" dirty="0"/>
              <a:t>Sample</a:t>
            </a:r>
            <a:r>
              <a:rPr lang="zh-TW" altLang="en-US" sz="2000" dirty="0"/>
              <a:t> </a:t>
            </a:r>
            <a:r>
              <a:rPr lang="en-US" altLang="zh-TW" sz="2000" dirty="0"/>
              <a:t>node</a:t>
            </a:r>
            <a:r>
              <a:rPr lang="zh-TW" altLang="en-US" sz="2000" dirty="0"/>
              <a:t>最小半徑</a:t>
            </a:r>
            <a:r>
              <a:rPr lang="en-US" altLang="zh-TW" sz="2000" dirty="0"/>
              <a:t>(</a:t>
            </a:r>
            <a:r>
              <a:rPr lang="zh-TW" altLang="en-US" sz="2000" dirty="0"/>
              <a:t>紅色數字</a:t>
            </a:r>
            <a:r>
              <a:rPr lang="en-US" altLang="zh-TW" sz="2000" dirty="0"/>
              <a:t>)</a:t>
            </a:r>
            <a:r>
              <a:rPr lang="zh-TW" altLang="en-US" sz="2000" dirty="0"/>
              <a:t>內</a:t>
            </a:r>
            <a:endParaRPr lang="en-US" altLang="zh-TW" sz="2000" dirty="0"/>
          </a:p>
          <a:p>
            <a:r>
              <a:rPr lang="zh-TW" altLang="en-US" sz="2000" dirty="0"/>
              <a:t>的可走到的非</a:t>
            </a:r>
            <a:r>
              <a:rPr lang="en-US" altLang="zh-TW" sz="2000" dirty="0"/>
              <a:t>Sample</a:t>
            </a:r>
            <a:r>
              <a:rPr lang="zh-TW" altLang="en-US" sz="2000" dirty="0"/>
              <a:t> </a:t>
            </a:r>
            <a:r>
              <a:rPr lang="en-US" altLang="zh-TW" sz="2000" dirty="0"/>
              <a:t>node</a:t>
            </a:r>
          </a:p>
          <a:p>
            <a:r>
              <a:rPr lang="en-US" altLang="zh-TW" sz="2000" dirty="0"/>
              <a:t>6:(6,2) (6,4) (6,5) </a:t>
            </a:r>
          </a:p>
          <a:p>
            <a:r>
              <a:rPr lang="en-US" altLang="zh-TW" sz="2000" dirty="0"/>
              <a:t>5:(5,1) (5,4)</a:t>
            </a:r>
          </a:p>
          <a:p>
            <a:r>
              <a:rPr lang="en-US" altLang="zh-TW" sz="2000" dirty="0"/>
              <a:t>9:(9,10) (9,1)</a:t>
            </a:r>
          </a:p>
          <a:p>
            <a:r>
              <a:rPr lang="en-US" altLang="zh-TW" sz="2000" dirty="0"/>
              <a:t>10:(1,10)</a:t>
            </a:r>
            <a:r>
              <a:rPr lang="zh-TW" altLang="en-US" sz="2000" dirty="0"/>
              <a:t>   共</a:t>
            </a:r>
            <a:r>
              <a:rPr lang="en-US" altLang="zh-TW" sz="2000" dirty="0"/>
              <a:t>8</a:t>
            </a:r>
            <a:r>
              <a:rPr lang="zh-TW" altLang="en-US" sz="2000" dirty="0"/>
              <a:t>個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綜合一和二  </a:t>
            </a:r>
            <a:r>
              <a:rPr lang="en-US" altLang="zh-TW" sz="2000" dirty="0"/>
              <a:t>34+8=42</a:t>
            </a:r>
            <a:r>
              <a:rPr lang="zh-TW" altLang="en-US" sz="2000" dirty="0"/>
              <a:t>個，故第一行輸出為</a:t>
            </a:r>
            <a:r>
              <a:rPr lang="en-US" altLang="zh-TW" sz="2000" dirty="0"/>
              <a:t>42</a:t>
            </a: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DA578E-0429-4747-A8A2-EB3E841B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70" y="5014262"/>
            <a:ext cx="1524000" cy="1762125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4776CC3-D76D-43B9-ADC3-F269F62F2625}"/>
              </a:ext>
            </a:extLst>
          </p:cNvPr>
          <p:cNvSpPr/>
          <p:nvPr/>
        </p:nvSpPr>
        <p:spPr>
          <a:xfrm>
            <a:off x="265575" y="5179417"/>
            <a:ext cx="1200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</a:rPr>
              <a:t>42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Lower space complexity and constant query time?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Conjecture: no such a solution</a:t>
                </a: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Alternative: approximate the distance(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近似距離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Distance stretch bound: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𝛿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)≤3⋅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zh-TW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zh-TW" altLang="en-US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3</a:t>
                </a:r>
                <a:r>
                  <a:rPr lang="zh-TW" altLang="en-US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倍距離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Additional space: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1.5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 in average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降低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space 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保持</a:t>
                </a:r>
                <a:r>
                  <a:rPr lang="en-US" altLang="zh-TW" dirty="0" err="1">
                    <a:ea typeface="新細明體" panose="02020500000000000000" pitchFamily="18" charset="-120"/>
                  </a:rPr>
                  <a:t>Quer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time)</a:t>
                </a:r>
                <a:br>
                  <a:rPr lang="en-US" altLang="zh-TW" dirty="0">
                    <a:ea typeface="新細明體" panose="02020500000000000000" pitchFamily="18" charset="-120"/>
                  </a:rPr>
                </a:br>
                <a:r>
                  <a:rPr lang="en-US" altLang="zh-TW" dirty="0">
                    <a:ea typeface="新細明體" panose="02020500000000000000" pitchFamily="18" charset="-120"/>
                  </a:rPr>
                  <a:t>Query time: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𝑂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Efficient and simple to implement</a:t>
                </a:r>
              </a:p>
              <a:p>
                <a:pPr marL="0" indent="0">
                  <a:buNone/>
                </a:pPr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27" t="-2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Approximate Distance Oracle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929702074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328A1-E6E8-4A39-9746-BB54822E1BE1}"/>
              </a:ext>
            </a:extLst>
          </p:cNvPr>
          <p:cNvSpPr/>
          <p:nvPr/>
        </p:nvSpPr>
        <p:spPr>
          <a:xfrm>
            <a:off x="87795" y="4353838"/>
            <a:ext cx="12001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0 0 7 </a:t>
            </a:r>
            <a:r>
              <a:rPr lang="en-US" altLang="zh-TW" sz="2000" dirty="0">
                <a:solidFill>
                  <a:schemeClr val="accent2"/>
                </a:solidFill>
              </a:rPr>
              <a:t>32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1 4 9</a:t>
            </a:r>
          </a:p>
          <a:p>
            <a:r>
              <a:rPr lang="zh-TW" altLang="en-US" sz="2000" dirty="0"/>
              <a:t>2 1 2</a:t>
            </a:r>
          </a:p>
          <a:p>
            <a:r>
              <a:rPr lang="zh-TW" altLang="en-US" sz="2000" dirty="0"/>
              <a:t>3 7 5</a:t>
            </a:r>
          </a:p>
          <a:p>
            <a:r>
              <a:rPr lang="zh-TW" altLang="en-US" sz="2000" dirty="0"/>
              <a:t>4 2 5</a:t>
            </a:r>
          </a:p>
          <a:p>
            <a:r>
              <a:rPr lang="zh-TW" altLang="en-US" sz="2000" dirty="0"/>
              <a:t>5 6 8</a:t>
            </a:r>
          </a:p>
          <a:p>
            <a:r>
              <a:rPr lang="zh-TW" altLang="en-US" sz="2000" dirty="0"/>
              <a:t>6 10 4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23216"/>
              </p:ext>
            </p:extLst>
          </p:nvPr>
        </p:nvGraphicFramePr>
        <p:xfrm>
          <a:off x="-3215339" y="680503"/>
          <a:ext cx="6214242" cy="3710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node+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1D282C39-5B3C-42FF-BFA3-482D9E1C5483}"/>
              </a:ext>
            </a:extLst>
          </p:cNvPr>
          <p:cNvCxnSpPr>
            <a:cxnSpLocks/>
          </p:cNvCxnSpPr>
          <p:nvPr/>
        </p:nvCxnSpPr>
        <p:spPr>
          <a:xfrm>
            <a:off x="2472360" y="5813170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CE29E551-EE00-419F-8EC5-64046D09FD4D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文字方塊 13">
            <a:extLst>
              <a:ext uri="{FF2B5EF4-FFF2-40B4-BE49-F238E27FC236}">
                <a16:creationId xmlns:a16="http://schemas.microsoft.com/office/drawing/2014/main" id="{9DB205B1-D633-442A-9750-CD01F4E957B3}"/>
              </a:ext>
            </a:extLst>
          </p:cNvPr>
          <p:cNvSpPr txBox="1"/>
          <p:nvPr/>
        </p:nvSpPr>
        <p:spPr>
          <a:xfrm>
            <a:off x="3092814" y="5510722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331ED399-D9A2-4B02-A9D9-1BD01DE71C02}"/>
              </a:ext>
            </a:extLst>
          </p:cNvPr>
          <p:cNvSpPr txBox="1"/>
          <p:nvPr/>
        </p:nvSpPr>
        <p:spPr>
          <a:xfrm>
            <a:off x="2626801" y="5370485"/>
            <a:ext cx="55290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32</a:t>
            </a:r>
            <a:endParaRPr lang="zh-TW" altLang="en-US" b="1" dirty="0"/>
          </a:p>
        </p:txBody>
      </p:sp>
      <p:sp>
        <p:nvSpPr>
          <p:cNvPr id="81" name="文字方塊 8">
            <a:extLst>
              <a:ext uri="{FF2B5EF4-FFF2-40B4-BE49-F238E27FC236}">
                <a16:creationId xmlns:a16="http://schemas.microsoft.com/office/drawing/2014/main" id="{B86D8829-742B-4809-BDFE-B375FFFC7473}"/>
              </a:ext>
            </a:extLst>
          </p:cNvPr>
          <p:cNvSpPr txBox="1"/>
          <p:nvPr/>
        </p:nvSpPr>
        <p:spPr>
          <a:xfrm>
            <a:off x="1994928" y="5510721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6" name="Straight Arrow Connector 3">
            <a:extLst>
              <a:ext uri="{FF2B5EF4-FFF2-40B4-BE49-F238E27FC236}">
                <a16:creationId xmlns:a16="http://schemas.microsoft.com/office/drawing/2014/main" id="{E18B6831-88F7-42D9-B41C-19D6F653D5C9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455902" y="1346373"/>
            <a:ext cx="1776892" cy="274779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5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328A1-E6E8-4A39-9746-BB54822E1BE1}"/>
              </a:ext>
            </a:extLst>
          </p:cNvPr>
          <p:cNvSpPr/>
          <p:nvPr/>
        </p:nvSpPr>
        <p:spPr>
          <a:xfrm>
            <a:off x="283102" y="4276351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1 4 9 </a:t>
            </a:r>
            <a:r>
              <a:rPr lang="en-US" altLang="zh-TW" sz="2000" dirty="0">
                <a:solidFill>
                  <a:schemeClr val="accent2"/>
                </a:solidFill>
              </a:rPr>
              <a:t>18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2 1 2</a:t>
            </a:r>
          </a:p>
          <a:p>
            <a:r>
              <a:rPr lang="zh-TW" altLang="en-US" sz="2000" dirty="0"/>
              <a:t>3 7 5</a:t>
            </a:r>
          </a:p>
          <a:p>
            <a:r>
              <a:rPr lang="zh-TW" altLang="en-US" sz="2000" dirty="0"/>
              <a:t>4 2 5</a:t>
            </a:r>
          </a:p>
          <a:p>
            <a:r>
              <a:rPr lang="zh-TW" altLang="en-US" sz="2000" dirty="0"/>
              <a:t>5 6 8</a:t>
            </a:r>
          </a:p>
          <a:p>
            <a:r>
              <a:rPr lang="zh-TW" altLang="en-US" sz="2000" dirty="0"/>
              <a:t>6 10 4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04577"/>
              </p:ext>
            </p:extLst>
          </p:nvPr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024393" y="1658038"/>
            <a:ext cx="437895" cy="1389562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6">
            <a:extLst>
              <a:ext uri="{FF2B5EF4-FFF2-40B4-BE49-F238E27FC236}">
                <a16:creationId xmlns:a16="http://schemas.microsoft.com/office/drawing/2014/main" id="{2A18EEF7-B4F7-4A42-B687-96A085A1AE61}"/>
              </a:ext>
            </a:extLst>
          </p:cNvPr>
          <p:cNvCxnSpPr>
            <a:cxnSpLocks/>
          </p:cNvCxnSpPr>
          <p:nvPr/>
        </p:nvCxnSpPr>
        <p:spPr>
          <a:xfrm flipH="1" flipV="1">
            <a:off x="4159741" y="3251380"/>
            <a:ext cx="1963762" cy="2091671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73D7729A-EE51-4A1B-A132-73264289C873}"/>
              </a:ext>
            </a:extLst>
          </p:cNvPr>
          <p:cNvCxnSpPr>
            <a:cxnSpLocks/>
            <a:stCxn id="13" idx="6"/>
            <a:endCxn id="93" idx="2"/>
          </p:cNvCxnSpPr>
          <p:nvPr/>
        </p:nvCxnSpPr>
        <p:spPr>
          <a:xfrm flipV="1">
            <a:off x="4888064" y="1131265"/>
            <a:ext cx="1234580" cy="34315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8">
            <a:extLst>
              <a:ext uri="{FF2B5EF4-FFF2-40B4-BE49-F238E27FC236}">
                <a16:creationId xmlns:a16="http://schemas.microsoft.com/office/drawing/2014/main" id="{20D0DDD5-42B2-403F-A25B-FB1BD6283746}"/>
              </a:ext>
            </a:extLst>
          </p:cNvPr>
          <p:cNvCxnSpPr>
            <a:cxnSpLocks/>
          </p:cNvCxnSpPr>
          <p:nvPr/>
        </p:nvCxnSpPr>
        <p:spPr>
          <a:xfrm>
            <a:off x="6281842" y="1441071"/>
            <a:ext cx="16685" cy="3716958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1990844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5" name="Straight Arrow Connector 58">
            <a:extLst>
              <a:ext uri="{FF2B5EF4-FFF2-40B4-BE49-F238E27FC236}">
                <a16:creationId xmlns:a16="http://schemas.microsoft.com/office/drawing/2014/main" id="{9FBACB4E-E4BD-4220-A4DB-B12B09E71AA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029498" y="6040970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F18E76B1-AB86-4AEB-9399-192F81EFE7BA}"/>
              </a:ext>
            </a:extLst>
          </p:cNvPr>
          <p:cNvCxnSpPr>
            <a:cxnSpLocks/>
          </p:cNvCxnSpPr>
          <p:nvPr/>
        </p:nvCxnSpPr>
        <p:spPr>
          <a:xfrm>
            <a:off x="2952399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11">
            <a:extLst>
              <a:ext uri="{FF2B5EF4-FFF2-40B4-BE49-F238E27FC236}">
                <a16:creationId xmlns:a16="http://schemas.microsoft.com/office/drawing/2014/main" id="{D074FBF9-8264-4FCB-BEFA-1E7A6C2B883C}"/>
              </a:ext>
            </a:extLst>
          </p:cNvPr>
          <p:cNvSpPr txBox="1"/>
          <p:nvPr/>
        </p:nvSpPr>
        <p:spPr>
          <a:xfrm>
            <a:off x="1546313" y="5072327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2611298" y="502675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字方塊 13">
            <a:extLst>
              <a:ext uri="{FF2B5EF4-FFF2-40B4-BE49-F238E27FC236}">
                <a16:creationId xmlns:a16="http://schemas.microsoft.com/office/drawing/2014/main" id="{CE063F78-2D14-4FD3-87A1-4A6B4B444278}"/>
              </a:ext>
            </a:extLst>
          </p:cNvPr>
          <p:cNvSpPr txBox="1"/>
          <p:nvPr/>
        </p:nvSpPr>
        <p:spPr>
          <a:xfrm>
            <a:off x="3645293" y="5006442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145285" y="488652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E933F7D-772B-423D-ACD6-2FA8D1713155}"/>
              </a:ext>
            </a:extLst>
          </p:cNvPr>
          <p:cNvSpPr txBox="1"/>
          <p:nvPr/>
        </p:nvSpPr>
        <p:spPr>
          <a:xfrm>
            <a:off x="3140415" y="4955487"/>
            <a:ext cx="5567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sp>
        <p:nvSpPr>
          <p:cNvPr id="84" name="文字方塊 11">
            <a:extLst>
              <a:ext uri="{FF2B5EF4-FFF2-40B4-BE49-F238E27FC236}">
                <a16:creationId xmlns:a16="http://schemas.microsoft.com/office/drawing/2014/main" id="{11F384FE-A99D-4563-A7B4-2408B96659F3}"/>
              </a:ext>
            </a:extLst>
          </p:cNvPr>
          <p:cNvSpPr txBox="1"/>
          <p:nvPr/>
        </p:nvSpPr>
        <p:spPr>
          <a:xfrm>
            <a:off x="3665790" y="5778106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6" name="文字方塊 13">
            <a:extLst>
              <a:ext uri="{FF2B5EF4-FFF2-40B4-BE49-F238E27FC236}">
                <a16:creationId xmlns:a16="http://schemas.microsoft.com/office/drawing/2014/main" id="{BD258812-1F26-4FCC-944E-463837264CF9}"/>
              </a:ext>
            </a:extLst>
          </p:cNvPr>
          <p:cNvSpPr txBox="1"/>
          <p:nvPr/>
        </p:nvSpPr>
        <p:spPr>
          <a:xfrm>
            <a:off x="1536339" y="5752853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文字方塊 8">
            <a:extLst>
              <a:ext uri="{FF2B5EF4-FFF2-40B4-BE49-F238E27FC236}">
                <a16:creationId xmlns:a16="http://schemas.microsoft.com/office/drawing/2014/main" id="{CA50DB4D-2933-4148-904D-97D46E1DB4A8}"/>
              </a:ext>
            </a:extLst>
          </p:cNvPr>
          <p:cNvSpPr txBox="1"/>
          <p:nvPr/>
        </p:nvSpPr>
        <p:spPr>
          <a:xfrm>
            <a:off x="2622908" y="578151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BBC9A567-7CA8-4E6B-9D38-BBCCF6D38CE4}"/>
              </a:ext>
            </a:extLst>
          </p:cNvPr>
          <p:cNvCxnSpPr>
            <a:cxnSpLocks/>
          </p:cNvCxnSpPr>
          <p:nvPr/>
        </p:nvCxnSpPr>
        <p:spPr>
          <a:xfrm>
            <a:off x="3113338" y="6055529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2D69EB9-41F6-428B-84F0-3A09DEFB1628}"/>
              </a:ext>
            </a:extLst>
          </p:cNvPr>
          <p:cNvSpPr txBox="1"/>
          <p:nvPr/>
        </p:nvSpPr>
        <p:spPr>
          <a:xfrm>
            <a:off x="2191247" y="55860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C03959A-9AF7-4405-B69D-6F8F0C38D92E}"/>
              </a:ext>
            </a:extLst>
          </p:cNvPr>
          <p:cNvSpPr txBox="1"/>
          <p:nvPr/>
        </p:nvSpPr>
        <p:spPr>
          <a:xfrm>
            <a:off x="3150421" y="561235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1861092" y="6269802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故取短為</a:t>
            </a:r>
            <a:r>
              <a:rPr lang="en-US" altLang="zh-TW" b="1" dirty="0"/>
              <a:t>9+9=18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269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endCxn id="93" idx="5"/>
          </p:cNvCxnSpPr>
          <p:nvPr/>
        </p:nvCxnSpPr>
        <p:spPr>
          <a:xfrm flipH="1" flipV="1">
            <a:off x="6538511" y="1314883"/>
            <a:ext cx="1134416" cy="509044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6">
            <a:extLst>
              <a:ext uri="{FF2B5EF4-FFF2-40B4-BE49-F238E27FC236}">
                <a16:creationId xmlns:a16="http://schemas.microsoft.com/office/drawing/2014/main" id="{2A18EEF7-B4F7-4A42-B687-96A085A1AE61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6366253" y="1390940"/>
            <a:ext cx="1757243" cy="1453871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73D7729A-EE51-4A1B-A132-73264289C8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548535" y="1188701"/>
            <a:ext cx="1253895" cy="598573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8">
            <a:extLst>
              <a:ext uri="{FF2B5EF4-FFF2-40B4-BE49-F238E27FC236}">
                <a16:creationId xmlns:a16="http://schemas.microsoft.com/office/drawing/2014/main" id="{20D0DDD5-42B2-403F-A25B-FB1BD6283746}"/>
              </a:ext>
            </a:extLst>
          </p:cNvPr>
          <p:cNvCxnSpPr>
            <a:cxnSpLocks/>
            <a:endCxn id="93" idx="5"/>
          </p:cNvCxnSpPr>
          <p:nvPr/>
        </p:nvCxnSpPr>
        <p:spPr>
          <a:xfrm flipH="1" flipV="1">
            <a:off x="6538511" y="1314883"/>
            <a:ext cx="1641672" cy="1481316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328A1-E6E8-4A39-9746-BB54822E1BE1}"/>
              </a:ext>
            </a:extLst>
          </p:cNvPr>
          <p:cNvSpPr/>
          <p:nvPr/>
        </p:nvSpPr>
        <p:spPr>
          <a:xfrm>
            <a:off x="283102" y="4276351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/>
              <a:t>1 4 9 </a:t>
            </a:r>
            <a:r>
              <a:rPr lang="en-US" altLang="zh-TW" sz="2000" dirty="0"/>
              <a:t>18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2 1 2 </a:t>
            </a:r>
            <a:r>
              <a:rPr lang="en-US" altLang="zh-TW" sz="2000" dirty="0">
                <a:solidFill>
                  <a:schemeClr val="accent2"/>
                </a:solidFill>
              </a:rPr>
              <a:t>8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3 7 5</a:t>
            </a:r>
          </a:p>
          <a:p>
            <a:r>
              <a:rPr lang="zh-TW" altLang="en-US" sz="2000" dirty="0"/>
              <a:t>4 2 5</a:t>
            </a:r>
          </a:p>
          <a:p>
            <a:r>
              <a:rPr lang="zh-TW" altLang="en-US" sz="2000" dirty="0"/>
              <a:t>5 6 8</a:t>
            </a:r>
          </a:p>
          <a:p>
            <a:r>
              <a:rPr lang="zh-TW" altLang="en-US" sz="2000" dirty="0"/>
              <a:t>6 10 4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/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1990844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5" name="Straight Arrow Connector 58">
            <a:extLst>
              <a:ext uri="{FF2B5EF4-FFF2-40B4-BE49-F238E27FC236}">
                <a16:creationId xmlns:a16="http://schemas.microsoft.com/office/drawing/2014/main" id="{9FBACB4E-E4BD-4220-A4DB-B12B09E71AA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029498" y="6040970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F18E76B1-AB86-4AEB-9399-192F81EFE7BA}"/>
              </a:ext>
            </a:extLst>
          </p:cNvPr>
          <p:cNvCxnSpPr>
            <a:cxnSpLocks/>
          </p:cNvCxnSpPr>
          <p:nvPr/>
        </p:nvCxnSpPr>
        <p:spPr>
          <a:xfrm>
            <a:off x="2952399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11">
            <a:extLst>
              <a:ext uri="{FF2B5EF4-FFF2-40B4-BE49-F238E27FC236}">
                <a16:creationId xmlns:a16="http://schemas.microsoft.com/office/drawing/2014/main" id="{D074FBF9-8264-4FCB-BEFA-1E7A6C2B883C}"/>
              </a:ext>
            </a:extLst>
          </p:cNvPr>
          <p:cNvSpPr txBox="1"/>
          <p:nvPr/>
        </p:nvSpPr>
        <p:spPr>
          <a:xfrm>
            <a:off x="1546313" y="5072327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2611298" y="502675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字方塊 13">
            <a:extLst>
              <a:ext uri="{FF2B5EF4-FFF2-40B4-BE49-F238E27FC236}">
                <a16:creationId xmlns:a16="http://schemas.microsoft.com/office/drawing/2014/main" id="{CE063F78-2D14-4FD3-87A1-4A6B4B444278}"/>
              </a:ext>
            </a:extLst>
          </p:cNvPr>
          <p:cNvSpPr txBox="1"/>
          <p:nvPr/>
        </p:nvSpPr>
        <p:spPr>
          <a:xfrm>
            <a:off x="3645293" y="5006442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145285" y="488652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E933F7D-772B-423D-ACD6-2FA8D1713155}"/>
              </a:ext>
            </a:extLst>
          </p:cNvPr>
          <p:cNvSpPr txBox="1"/>
          <p:nvPr/>
        </p:nvSpPr>
        <p:spPr>
          <a:xfrm>
            <a:off x="3140415" y="4955487"/>
            <a:ext cx="5567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84" name="文字方塊 11">
            <a:extLst>
              <a:ext uri="{FF2B5EF4-FFF2-40B4-BE49-F238E27FC236}">
                <a16:creationId xmlns:a16="http://schemas.microsoft.com/office/drawing/2014/main" id="{11F384FE-A99D-4563-A7B4-2408B96659F3}"/>
              </a:ext>
            </a:extLst>
          </p:cNvPr>
          <p:cNvSpPr txBox="1"/>
          <p:nvPr/>
        </p:nvSpPr>
        <p:spPr>
          <a:xfrm>
            <a:off x="3665790" y="5778106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6" name="文字方塊 13">
            <a:extLst>
              <a:ext uri="{FF2B5EF4-FFF2-40B4-BE49-F238E27FC236}">
                <a16:creationId xmlns:a16="http://schemas.microsoft.com/office/drawing/2014/main" id="{BD258812-1F26-4FCC-944E-463837264CF9}"/>
              </a:ext>
            </a:extLst>
          </p:cNvPr>
          <p:cNvSpPr txBox="1"/>
          <p:nvPr/>
        </p:nvSpPr>
        <p:spPr>
          <a:xfrm>
            <a:off x="1536339" y="5752853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文字方塊 8">
            <a:extLst>
              <a:ext uri="{FF2B5EF4-FFF2-40B4-BE49-F238E27FC236}">
                <a16:creationId xmlns:a16="http://schemas.microsoft.com/office/drawing/2014/main" id="{CA50DB4D-2933-4148-904D-97D46E1DB4A8}"/>
              </a:ext>
            </a:extLst>
          </p:cNvPr>
          <p:cNvSpPr txBox="1"/>
          <p:nvPr/>
        </p:nvSpPr>
        <p:spPr>
          <a:xfrm>
            <a:off x="2622908" y="578151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BBC9A567-7CA8-4E6B-9D38-BBCCF6D38CE4}"/>
              </a:ext>
            </a:extLst>
          </p:cNvPr>
          <p:cNvCxnSpPr>
            <a:cxnSpLocks/>
          </p:cNvCxnSpPr>
          <p:nvPr/>
        </p:nvCxnSpPr>
        <p:spPr>
          <a:xfrm>
            <a:off x="3113338" y="6055529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2D69EB9-41F6-428B-84F0-3A09DEFB1628}"/>
              </a:ext>
            </a:extLst>
          </p:cNvPr>
          <p:cNvSpPr txBox="1"/>
          <p:nvPr/>
        </p:nvSpPr>
        <p:spPr>
          <a:xfrm>
            <a:off x="2191247" y="55860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C03959A-9AF7-4405-B69D-6F8F0C38D92E}"/>
              </a:ext>
            </a:extLst>
          </p:cNvPr>
          <p:cNvSpPr txBox="1"/>
          <p:nvPr/>
        </p:nvSpPr>
        <p:spPr>
          <a:xfrm>
            <a:off x="3150421" y="561235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1861092" y="6269802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故取短為</a:t>
            </a:r>
            <a:r>
              <a:rPr lang="en-US" altLang="zh-TW" b="1" dirty="0"/>
              <a:t>3+5=8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07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4455902" y="4094163"/>
            <a:ext cx="3032891" cy="1079187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</p:cNvCxnSpPr>
          <p:nvPr/>
        </p:nvCxnSpPr>
        <p:spPr>
          <a:xfrm flipH="1" flipV="1">
            <a:off x="6499536" y="1184694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328A1-E6E8-4A39-9746-BB54822E1BE1}"/>
              </a:ext>
            </a:extLst>
          </p:cNvPr>
          <p:cNvSpPr/>
          <p:nvPr/>
        </p:nvSpPr>
        <p:spPr>
          <a:xfrm>
            <a:off x="283102" y="4276351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/>
              <a:t>1 4 9 </a:t>
            </a:r>
            <a:r>
              <a:rPr lang="en-US" altLang="zh-TW" sz="2000" dirty="0"/>
              <a:t>18</a:t>
            </a:r>
            <a:endParaRPr lang="zh-TW" altLang="en-US" sz="2000" dirty="0"/>
          </a:p>
          <a:p>
            <a:r>
              <a:rPr lang="zh-TW" altLang="en-US" sz="2000" dirty="0"/>
              <a:t>2 1 2 </a:t>
            </a:r>
            <a:r>
              <a:rPr lang="en-US" altLang="zh-TW" sz="2000" dirty="0"/>
              <a:t>8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3 7 5 </a:t>
            </a:r>
            <a:r>
              <a:rPr lang="en-US" altLang="zh-TW" sz="2000" dirty="0">
                <a:solidFill>
                  <a:schemeClr val="accent2"/>
                </a:solidFill>
              </a:rPr>
              <a:t>39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4 2 5</a:t>
            </a:r>
          </a:p>
          <a:p>
            <a:r>
              <a:rPr lang="zh-TW" altLang="en-US" sz="2000" dirty="0"/>
              <a:t>5 6 8</a:t>
            </a:r>
          </a:p>
          <a:p>
            <a:r>
              <a:rPr lang="zh-TW" altLang="en-US" sz="2000" dirty="0"/>
              <a:t>6 10 4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0999"/>
              </p:ext>
            </p:extLst>
          </p:nvPr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2338925" y="5762976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11">
            <a:extLst>
              <a:ext uri="{FF2B5EF4-FFF2-40B4-BE49-F238E27FC236}">
                <a16:creationId xmlns:a16="http://schemas.microsoft.com/office/drawing/2014/main" id="{D074FBF9-8264-4FCB-BEFA-1E7A6C2B883C}"/>
              </a:ext>
            </a:extLst>
          </p:cNvPr>
          <p:cNvSpPr txBox="1"/>
          <p:nvPr/>
        </p:nvSpPr>
        <p:spPr>
          <a:xfrm>
            <a:off x="2996309" y="5487862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1829335" y="550495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493365" y="5320291"/>
            <a:ext cx="49882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39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2284984" y="6251449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為</a:t>
            </a:r>
            <a:r>
              <a:rPr lang="en-US" altLang="zh-TW" b="1" dirty="0"/>
              <a:t>39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571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58121" y="1396398"/>
            <a:ext cx="1099794" cy="3593333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6">
            <a:extLst>
              <a:ext uri="{FF2B5EF4-FFF2-40B4-BE49-F238E27FC236}">
                <a16:creationId xmlns:a16="http://schemas.microsoft.com/office/drawing/2014/main" id="{2A18EEF7-B4F7-4A42-B687-96A085A1AE61}"/>
              </a:ext>
            </a:extLst>
          </p:cNvPr>
          <p:cNvCxnSpPr>
            <a:cxnSpLocks/>
            <a:endCxn id="93" idx="4"/>
          </p:cNvCxnSpPr>
          <p:nvPr/>
        </p:nvCxnSpPr>
        <p:spPr>
          <a:xfrm flipH="1" flipV="1">
            <a:off x="6366253" y="1390940"/>
            <a:ext cx="1743154" cy="150019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73D7729A-EE51-4A1B-A132-73264289C873}"/>
              </a:ext>
            </a:extLst>
          </p:cNvPr>
          <p:cNvCxnSpPr>
            <a:cxnSpLocks/>
            <a:endCxn id="93" idx="2"/>
          </p:cNvCxnSpPr>
          <p:nvPr/>
        </p:nvCxnSpPr>
        <p:spPr>
          <a:xfrm flipH="1" flipV="1">
            <a:off x="6122644" y="1131265"/>
            <a:ext cx="1339668" cy="3919872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8">
            <a:extLst>
              <a:ext uri="{FF2B5EF4-FFF2-40B4-BE49-F238E27FC236}">
                <a16:creationId xmlns:a16="http://schemas.microsoft.com/office/drawing/2014/main" id="{20D0DDD5-42B2-403F-A25B-FB1BD6283746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6538511" y="1314883"/>
            <a:ext cx="1648659" cy="1509788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79962" y="1255119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6328A1-E6E8-4A39-9746-BB54822E1BE1}"/>
              </a:ext>
            </a:extLst>
          </p:cNvPr>
          <p:cNvSpPr/>
          <p:nvPr/>
        </p:nvSpPr>
        <p:spPr>
          <a:xfrm>
            <a:off x="283102" y="4276351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/>
              <a:t>1 4 9 </a:t>
            </a:r>
            <a:r>
              <a:rPr lang="en-US" altLang="zh-TW" sz="2000" dirty="0"/>
              <a:t>18</a:t>
            </a:r>
            <a:endParaRPr lang="zh-TW" altLang="en-US" sz="2000" dirty="0"/>
          </a:p>
          <a:p>
            <a:r>
              <a:rPr lang="zh-TW" altLang="en-US" sz="2000" dirty="0"/>
              <a:t>2 1 2 </a:t>
            </a:r>
            <a:r>
              <a:rPr lang="en-US" altLang="zh-TW" sz="2000" dirty="0"/>
              <a:t>8</a:t>
            </a:r>
            <a:endParaRPr lang="zh-TW" altLang="en-US" sz="2000" dirty="0"/>
          </a:p>
          <a:p>
            <a:r>
              <a:rPr lang="zh-TW" altLang="en-US" sz="2000" dirty="0"/>
              <a:t>3 7 5 </a:t>
            </a:r>
            <a:r>
              <a:rPr lang="en-US" altLang="zh-TW" sz="2000" dirty="0"/>
              <a:t>39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4 2 5 </a:t>
            </a:r>
            <a:r>
              <a:rPr lang="en-US" altLang="zh-TW" sz="2000" dirty="0">
                <a:solidFill>
                  <a:schemeClr val="accent2"/>
                </a:solidFill>
              </a:rPr>
              <a:t>12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5 6 8</a:t>
            </a:r>
          </a:p>
          <a:p>
            <a:r>
              <a:rPr lang="zh-TW" altLang="en-US" sz="2000" dirty="0"/>
              <a:t>6 10 4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/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1990844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5" name="Straight Arrow Connector 58">
            <a:extLst>
              <a:ext uri="{FF2B5EF4-FFF2-40B4-BE49-F238E27FC236}">
                <a16:creationId xmlns:a16="http://schemas.microsoft.com/office/drawing/2014/main" id="{9FBACB4E-E4BD-4220-A4DB-B12B09E71AA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029498" y="6040970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F18E76B1-AB86-4AEB-9399-192F81EFE7BA}"/>
              </a:ext>
            </a:extLst>
          </p:cNvPr>
          <p:cNvCxnSpPr>
            <a:cxnSpLocks/>
          </p:cNvCxnSpPr>
          <p:nvPr/>
        </p:nvCxnSpPr>
        <p:spPr>
          <a:xfrm>
            <a:off x="2952399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11">
            <a:extLst>
              <a:ext uri="{FF2B5EF4-FFF2-40B4-BE49-F238E27FC236}">
                <a16:creationId xmlns:a16="http://schemas.microsoft.com/office/drawing/2014/main" id="{D074FBF9-8264-4FCB-BEFA-1E7A6C2B883C}"/>
              </a:ext>
            </a:extLst>
          </p:cNvPr>
          <p:cNvSpPr txBox="1"/>
          <p:nvPr/>
        </p:nvSpPr>
        <p:spPr>
          <a:xfrm>
            <a:off x="1546313" y="5072327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2611298" y="502675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字方塊 13">
            <a:extLst>
              <a:ext uri="{FF2B5EF4-FFF2-40B4-BE49-F238E27FC236}">
                <a16:creationId xmlns:a16="http://schemas.microsoft.com/office/drawing/2014/main" id="{CE063F78-2D14-4FD3-87A1-4A6B4B444278}"/>
              </a:ext>
            </a:extLst>
          </p:cNvPr>
          <p:cNvSpPr txBox="1"/>
          <p:nvPr/>
        </p:nvSpPr>
        <p:spPr>
          <a:xfrm>
            <a:off x="3645293" y="5006442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145285" y="488652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E933F7D-772B-423D-ACD6-2FA8D1713155}"/>
              </a:ext>
            </a:extLst>
          </p:cNvPr>
          <p:cNvSpPr txBox="1"/>
          <p:nvPr/>
        </p:nvSpPr>
        <p:spPr>
          <a:xfrm>
            <a:off x="3140415" y="4955487"/>
            <a:ext cx="5567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sp>
        <p:nvSpPr>
          <p:cNvPr id="84" name="文字方塊 11">
            <a:extLst>
              <a:ext uri="{FF2B5EF4-FFF2-40B4-BE49-F238E27FC236}">
                <a16:creationId xmlns:a16="http://schemas.microsoft.com/office/drawing/2014/main" id="{11F384FE-A99D-4563-A7B4-2408B96659F3}"/>
              </a:ext>
            </a:extLst>
          </p:cNvPr>
          <p:cNvSpPr txBox="1"/>
          <p:nvPr/>
        </p:nvSpPr>
        <p:spPr>
          <a:xfrm>
            <a:off x="3665790" y="5778106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6" name="文字方塊 13">
            <a:extLst>
              <a:ext uri="{FF2B5EF4-FFF2-40B4-BE49-F238E27FC236}">
                <a16:creationId xmlns:a16="http://schemas.microsoft.com/office/drawing/2014/main" id="{BD258812-1F26-4FCC-944E-463837264CF9}"/>
              </a:ext>
            </a:extLst>
          </p:cNvPr>
          <p:cNvSpPr txBox="1"/>
          <p:nvPr/>
        </p:nvSpPr>
        <p:spPr>
          <a:xfrm>
            <a:off x="1536339" y="5752853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文字方塊 8">
            <a:extLst>
              <a:ext uri="{FF2B5EF4-FFF2-40B4-BE49-F238E27FC236}">
                <a16:creationId xmlns:a16="http://schemas.microsoft.com/office/drawing/2014/main" id="{CA50DB4D-2933-4148-904D-97D46E1DB4A8}"/>
              </a:ext>
            </a:extLst>
          </p:cNvPr>
          <p:cNvSpPr txBox="1"/>
          <p:nvPr/>
        </p:nvSpPr>
        <p:spPr>
          <a:xfrm>
            <a:off x="2622908" y="578151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BBC9A567-7CA8-4E6B-9D38-BBCCF6D38CE4}"/>
              </a:ext>
            </a:extLst>
          </p:cNvPr>
          <p:cNvCxnSpPr>
            <a:cxnSpLocks/>
          </p:cNvCxnSpPr>
          <p:nvPr/>
        </p:nvCxnSpPr>
        <p:spPr>
          <a:xfrm>
            <a:off x="3113338" y="6055529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2D69EB9-41F6-428B-84F0-3A09DEFB1628}"/>
              </a:ext>
            </a:extLst>
          </p:cNvPr>
          <p:cNvSpPr txBox="1"/>
          <p:nvPr/>
        </p:nvSpPr>
        <p:spPr>
          <a:xfrm>
            <a:off x="2191247" y="55860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C03959A-9AF7-4405-B69D-6F8F0C38D92E}"/>
              </a:ext>
            </a:extLst>
          </p:cNvPr>
          <p:cNvSpPr txBox="1"/>
          <p:nvPr/>
        </p:nvSpPr>
        <p:spPr>
          <a:xfrm>
            <a:off x="3150421" y="561235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1861092" y="6269802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故取短為</a:t>
            </a:r>
            <a:r>
              <a:rPr lang="en-US" altLang="zh-TW" b="1" dirty="0"/>
              <a:t>5+7=12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78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4180415" y="3269520"/>
            <a:ext cx="3855340" cy="982034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</p:cNvCxnSpPr>
          <p:nvPr/>
        </p:nvCxnSpPr>
        <p:spPr>
          <a:xfrm flipH="1" flipV="1">
            <a:off x="6499536" y="1184694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00195" y="1202298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24501"/>
              </p:ext>
            </p:extLst>
          </p:nvPr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2338925" y="5762976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11">
            <a:extLst>
              <a:ext uri="{FF2B5EF4-FFF2-40B4-BE49-F238E27FC236}">
                <a16:creationId xmlns:a16="http://schemas.microsoft.com/office/drawing/2014/main" id="{D074FBF9-8264-4FCB-BEFA-1E7A6C2B883C}"/>
              </a:ext>
            </a:extLst>
          </p:cNvPr>
          <p:cNvSpPr txBox="1"/>
          <p:nvPr/>
        </p:nvSpPr>
        <p:spPr>
          <a:xfrm>
            <a:off x="1894394" y="5506098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2959379" y="5460528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493365" y="5320291"/>
            <a:ext cx="49882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13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2284984" y="6251449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為</a:t>
            </a:r>
            <a:r>
              <a:rPr lang="en-US" altLang="zh-TW" b="1" dirty="0"/>
              <a:t>13</a:t>
            </a:r>
            <a:endParaRPr lang="zh-TW" altLang="en-US" b="1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0B2E3E2-70A6-4BB4-9F34-CD893DC4E855}"/>
              </a:ext>
            </a:extLst>
          </p:cNvPr>
          <p:cNvSpPr/>
          <p:nvPr/>
        </p:nvSpPr>
        <p:spPr>
          <a:xfrm>
            <a:off x="283102" y="4276351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/>
              <a:t>1 4 9 </a:t>
            </a:r>
            <a:r>
              <a:rPr lang="en-US" altLang="zh-TW" sz="2000" dirty="0"/>
              <a:t>18</a:t>
            </a:r>
            <a:endParaRPr lang="zh-TW" altLang="en-US" sz="2000" dirty="0"/>
          </a:p>
          <a:p>
            <a:r>
              <a:rPr lang="zh-TW" altLang="en-US" sz="2000" dirty="0"/>
              <a:t>2 1 2 </a:t>
            </a:r>
            <a:r>
              <a:rPr lang="en-US" altLang="zh-TW" sz="2000" dirty="0"/>
              <a:t>8</a:t>
            </a:r>
            <a:endParaRPr lang="zh-TW" altLang="en-US" sz="2000" dirty="0"/>
          </a:p>
          <a:p>
            <a:r>
              <a:rPr lang="zh-TW" altLang="en-US" sz="2000" dirty="0"/>
              <a:t>3 7 5 </a:t>
            </a:r>
            <a:r>
              <a:rPr lang="en-US" altLang="zh-TW" sz="2000" dirty="0"/>
              <a:t>39</a:t>
            </a:r>
            <a:endParaRPr lang="zh-TW" altLang="en-US" sz="2000" dirty="0"/>
          </a:p>
          <a:p>
            <a:r>
              <a:rPr lang="zh-TW" altLang="en-US" sz="2000" dirty="0"/>
              <a:t>4 2 5 </a:t>
            </a:r>
            <a:r>
              <a:rPr lang="en-US" altLang="zh-TW" sz="2000" dirty="0"/>
              <a:t>12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5 6 8 </a:t>
            </a:r>
            <a:r>
              <a:rPr lang="en-US" altLang="zh-TW" sz="2000" dirty="0">
                <a:solidFill>
                  <a:schemeClr val="accent2"/>
                </a:solidFill>
              </a:rPr>
              <a:t>13</a:t>
            </a:r>
            <a:endParaRPr lang="zh-TW" altLang="en-US" sz="2000" dirty="0">
              <a:solidFill>
                <a:schemeClr val="accent2"/>
              </a:solidFill>
            </a:endParaRPr>
          </a:p>
          <a:p>
            <a:r>
              <a:rPr lang="zh-TW" altLang="en-US" sz="2000" dirty="0"/>
              <a:t>6 10 4</a:t>
            </a:r>
          </a:p>
        </p:txBody>
      </p:sp>
    </p:spTree>
    <p:extLst>
      <p:ext uri="{BB962C8B-B14F-4D97-AF65-F5344CB8AC3E}">
        <p14:creationId xmlns:p14="http://schemas.microsoft.com/office/powerpoint/2010/main" val="39868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3">
            <a:extLst>
              <a:ext uri="{FF2B5EF4-FFF2-40B4-BE49-F238E27FC236}">
                <a16:creationId xmlns:a16="http://schemas.microsoft.com/office/drawing/2014/main" id="{469D125D-21CD-46E9-814C-9F5CAF041F7B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4354807" y="1314883"/>
            <a:ext cx="1839188" cy="107048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56">
            <a:extLst>
              <a:ext uri="{FF2B5EF4-FFF2-40B4-BE49-F238E27FC236}">
                <a16:creationId xmlns:a16="http://schemas.microsoft.com/office/drawing/2014/main" id="{2A18EEF7-B4F7-4A42-B687-96A085A1AE6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276121" y="1388179"/>
            <a:ext cx="138444" cy="3915236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57">
            <a:extLst>
              <a:ext uri="{FF2B5EF4-FFF2-40B4-BE49-F238E27FC236}">
                <a16:creationId xmlns:a16="http://schemas.microsoft.com/office/drawing/2014/main" id="{73D7729A-EE51-4A1B-A132-73264289C873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07363" y="2639723"/>
            <a:ext cx="159611" cy="446178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58">
            <a:extLst>
              <a:ext uri="{FF2B5EF4-FFF2-40B4-BE49-F238E27FC236}">
                <a16:creationId xmlns:a16="http://schemas.microsoft.com/office/drawing/2014/main" id="{20D0DDD5-42B2-403F-A25B-FB1BD6283746}"/>
              </a:ext>
            </a:extLst>
          </p:cNvPr>
          <p:cNvCxnSpPr>
            <a:cxnSpLocks/>
            <a:stCxn id="8" idx="1"/>
            <a:endCxn id="12" idx="6"/>
          </p:cNvCxnSpPr>
          <p:nvPr/>
        </p:nvCxnSpPr>
        <p:spPr>
          <a:xfrm flipH="1" flipV="1">
            <a:off x="4180415" y="3269520"/>
            <a:ext cx="1938540" cy="2109952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B946B0F7-1984-40D9-85AB-5F2F3C1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64" y="-459432"/>
            <a:ext cx="7886700" cy="1325563"/>
          </a:xfrm>
        </p:spPr>
        <p:txBody>
          <a:bodyPr/>
          <a:lstStyle/>
          <a:p>
            <a:r>
              <a:rPr lang="en-US" altLang="zh-TW" dirty="0"/>
              <a:t>Sample output1</a:t>
            </a:r>
            <a:endParaRPr lang="zh-TW" altLang="en-US" dirty="0"/>
          </a:p>
        </p:txBody>
      </p:sp>
      <p:sp>
        <p:nvSpPr>
          <p:cNvPr id="5" name="文字方塊 8">
            <a:extLst>
              <a:ext uri="{FF2B5EF4-FFF2-40B4-BE49-F238E27FC236}">
                <a16:creationId xmlns:a16="http://schemas.microsoft.com/office/drawing/2014/main" id="{DAFEDE54-F8C4-4EA6-94D2-B2939DAA63FB}"/>
              </a:ext>
            </a:extLst>
          </p:cNvPr>
          <p:cNvSpPr txBox="1"/>
          <p:nvPr/>
        </p:nvSpPr>
        <p:spPr>
          <a:xfrm>
            <a:off x="7731079" y="17112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" name="文字方塊 11">
            <a:extLst>
              <a:ext uri="{FF2B5EF4-FFF2-40B4-BE49-F238E27FC236}">
                <a16:creationId xmlns:a16="http://schemas.microsoft.com/office/drawing/2014/main" id="{E4388541-AC93-43F3-8C7C-13804129BDB2}"/>
              </a:ext>
            </a:extLst>
          </p:cNvPr>
          <p:cNvSpPr txBox="1"/>
          <p:nvPr/>
        </p:nvSpPr>
        <p:spPr>
          <a:xfrm>
            <a:off x="6053855" y="5303415"/>
            <a:ext cx="444531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12">
            <a:extLst>
              <a:ext uri="{FF2B5EF4-FFF2-40B4-BE49-F238E27FC236}">
                <a16:creationId xmlns:a16="http://schemas.microsoft.com/office/drawing/2014/main" id="{8D7E6F0F-6267-4B5A-BE16-40BE20910501}"/>
              </a:ext>
            </a:extLst>
          </p:cNvPr>
          <p:cNvSpPr txBox="1"/>
          <p:nvPr/>
        </p:nvSpPr>
        <p:spPr>
          <a:xfrm>
            <a:off x="7488793" y="4913674"/>
            <a:ext cx="47199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5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BBC1FD34-F084-4DF0-BC6F-5D661F9768FB}"/>
              </a:ext>
            </a:extLst>
          </p:cNvPr>
          <p:cNvSpPr txBox="1"/>
          <p:nvPr/>
        </p:nvSpPr>
        <p:spPr>
          <a:xfrm>
            <a:off x="7974688" y="4040947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6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6D61A05C-F3DF-4227-B2B0-5B0668FE107A}"/>
              </a:ext>
            </a:extLst>
          </p:cNvPr>
          <p:cNvSpPr txBox="1"/>
          <p:nvPr/>
        </p:nvSpPr>
        <p:spPr>
          <a:xfrm>
            <a:off x="3957074" y="383448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7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3">
            <a:extLst>
              <a:ext uri="{FF2B5EF4-FFF2-40B4-BE49-F238E27FC236}">
                <a16:creationId xmlns:a16="http://schemas.microsoft.com/office/drawing/2014/main" id="{FF713F40-021E-41DC-906D-93A411DFAE90}"/>
              </a:ext>
            </a:extLst>
          </p:cNvPr>
          <p:cNvSpPr txBox="1"/>
          <p:nvPr/>
        </p:nvSpPr>
        <p:spPr>
          <a:xfrm>
            <a:off x="3681587" y="3009844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B3E994A-5B09-4B0D-8947-92035EBC2FB4}"/>
              </a:ext>
            </a:extLst>
          </p:cNvPr>
          <p:cNvSpPr txBox="1"/>
          <p:nvPr/>
        </p:nvSpPr>
        <p:spPr>
          <a:xfrm>
            <a:off x="4389236" y="1214744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9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3">
            <a:extLst>
              <a:ext uri="{FF2B5EF4-FFF2-40B4-BE49-F238E27FC236}">
                <a16:creationId xmlns:a16="http://schemas.microsoft.com/office/drawing/2014/main" id="{52FBBDAB-763D-41D9-B138-B3C2E4C1DEAB}"/>
              </a:ext>
            </a:extLst>
          </p:cNvPr>
          <p:cNvSpPr txBox="1"/>
          <p:nvPr/>
        </p:nvSpPr>
        <p:spPr>
          <a:xfrm>
            <a:off x="3782588" y="2164706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6" name="直線接點 30">
            <a:extLst>
              <a:ext uri="{FF2B5EF4-FFF2-40B4-BE49-F238E27FC236}">
                <a16:creationId xmlns:a16="http://schemas.microsoft.com/office/drawing/2014/main" id="{B51F65AE-7C0E-4283-ACF6-DD69BBBA209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500195" y="1202298"/>
            <a:ext cx="1302235" cy="584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4881FE-63C4-4B99-BA2D-E8E7003A0038}"/>
              </a:ext>
            </a:extLst>
          </p:cNvPr>
          <p:cNvSpPr txBox="1"/>
          <p:nvPr/>
        </p:nvSpPr>
        <p:spPr>
          <a:xfrm>
            <a:off x="7207863" y="126777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cxnSp>
        <p:nvCxnSpPr>
          <p:cNvPr id="19" name="直線接點 30">
            <a:extLst>
              <a:ext uri="{FF2B5EF4-FFF2-40B4-BE49-F238E27FC236}">
                <a16:creationId xmlns:a16="http://schemas.microsoft.com/office/drawing/2014/main" id="{072BE6C8-D62E-4BE0-98C1-34984F1292B7}"/>
              </a:ext>
            </a:extLst>
          </p:cNvPr>
          <p:cNvCxnSpPr>
            <a:cxnSpLocks/>
          </p:cNvCxnSpPr>
          <p:nvPr/>
        </p:nvCxnSpPr>
        <p:spPr>
          <a:xfrm flipH="1" flipV="1">
            <a:off x="6579962" y="1255119"/>
            <a:ext cx="1688516" cy="16425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32CD0A7-0381-48BC-A884-39B700490799}"/>
              </a:ext>
            </a:extLst>
          </p:cNvPr>
          <p:cNvSpPr txBox="1"/>
          <p:nvPr/>
        </p:nvSpPr>
        <p:spPr>
          <a:xfrm>
            <a:off x="7218249" y="212008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22" name="直線接點 30">
            <a:extLst>
              <a:ext uri="{FF2B5EF4-FFF2-40B4-BE49-F238E27FC236}">
                <a16:creationId xmlns:a16="http://schemas.microsoft.com/office/drawing/2014/main" id="{6EEC3384-3EC1-4214-AF23-C69311601772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888064" y="1202298"/>
            <a:ext cx="1268054" cy="27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C2F7D5-8901-4927-B753-403F03BC622B}"/>
              </a:ext>
            </a:extLst>
          </p:cNvPr>
          <p:cNvSpPr txBox="1"/>
          <p:nvPr/>
        </p:nvSpPr>
        <p:spPr>
          <a:xfrm>
            <a:off x="5338331" y="134637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cxnSp>
        <p:nvCxnSpPr>
          <p:cNvPr id="26" name="直線接點 30">
            <a:extLst>
              <a:ext uri="{FF2B5EF4-FFF2-40B4-BE49-F238E27FC236}">
                <a16:creationId xmlns:a16="http://schemas.microsoft.com/office/drawing/2014/main" id="{3B4F3412-78C2-4F95-A33C-41EE947479CF}"/>
              </a:ext>
            </a:extLst>
          </p:cNvPr>
          <p:cNvCxnSpPr>
            <a:cxnSpLocks/>
            <a:stCxn id="9" idx="0"/>
            <a:endCxn id="5" idx="3"/>
          </p:cNvCxnSpPr>
          <p:nvPr/>
        </p:nvCxnSpPr>
        <p:spPr>
          <a:xfrm flipV="1">
            <a:off x="7724791" y="2154511"/>
            <a:ext cx="77639" cy="275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4948B4-A7D0-4929-A800-6B96EB9AF22D}"/>
              </a:ext>
            </a:extLst>
          </p:cNvPr>
          <p:cNvSpPr txBox="1"/>
          <p:nvPr/>
        </p:nvSpPr>
        <p:spPr>
          <a:xfrm>
            <a:off x="7488793" y="2818377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4</a:t>
            </a:r>
            <a:endParaRPr lang="zh-TW" altLang="en-US" b="1" dirty="0"/>
          </a:p>
        </p:txBody>
      </p:sp>
      <p:cxnSp>
        <p:nvCxnSpPr>
          <p:cNvPr id="29" name="直線接點 30">
            <a:extLst>
              <a:ext uri="{FF2B5EF4-FFF2-40B4-BE49-F238E27FC236}">
                <a16:creationId xmlns:a16="http://schemas.microsoft.com/office/drawing/2014/main" id="{C4106127-9E61-46F2-A506-ACE7AC8F9096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 flipV="1">
            <a:off x="4434273" y="1970893"/>
            <a:ext cx="3296806" cy="453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B2F724B-C366-4D19-BDA7-AFC6C62128BD}"/>
              </a:ext>
            </a:extLst>
          </p:cNvPr>
          <p:cNvSpPr txBox="1"/>
          <p:nvPr/>
        </p:nvSpPr>
        <p:spPr>
          <a:xfrm>
            <a:off x="5753844" y="1874681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0" name="直線接點 30">
            <a:extLst>
              <a:ext uri="{FF2B5EF4-FFF2-40B4-BE49-F238E27FC236}">
                <a16:creationId xmlns:a16="http://schemas.microsoft.com/office/drawing/2014/main" id="{31836372-629F-4C8B-8751-3EEC8932C8C6}"/>
              </a:ext>
            </a:extLst>
          </p:cNvPr>
          <p:cNvCxnSpPr>
            <a:cxnSpLocks/>
          </p:cNvCxnSpPr>
          <p:nvPr/>
        </p:nvCxnSpPr>
        <p:spPr>
          <a:xfrm flipV="1">
            <a:off x="5238867" y="3201563"/>
            <a:ext cx="2886556" cy="17573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14DE4E0-312B-42DD-BAF5-07E9BB53B08C}"/>
              </a:ext>
            </a:extLst>
          </p:cNvPr>
          <p:cNvSpPr txBox="1"/>
          <p:nvPr/>
        </p:nvSpPr>
        <p:spPr>
          <a:xfrm>
            <a:off x="6516216" y="364502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7</a:t>
            </a:r>
            <a:endParaRPr lang="zh-TW" altLang="en-US" b="1" dirty="0"/>
          </a:p>
        </p:txBody>
      </p:sp>
      <p:cxnSp>
        <p:nvCxnSpPr>
          <p:cNvPr id="43" name="直線接點 30">
            <a:extLst>
              <a:ext uri="{FF2B5EF4-FFF2-40B4-BE49-F238E27FC236}">
                <a16:creationId xmlns:a16="http://schemas.microsoft.com/office/drawing/2014/main" id="{02C59F26-CFBB-4132-9D17-A3FE263DAB5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224102" y="3269520"/>
            <a:ext cx="91243" cy="771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6C807AA-CC66-4B54-9253-0290F6C75FDE}"/>
              </a:ext>
            </a:extLst>
          </p:cNvPr>
          <p:cNvSpPr txBox="1"/>
          <p:nvPr/>
        </p:nvSpPr>
        <p:spPr>
          <a:xfrm>
            <a:off x="8285143" y="355684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6</a:t>
            </a:r>
            <a:endParaRPr lang="zh-TW" altLang="en-US" b="1" dirty="0"/>
          </a:p>
        </p:txBody>
      </p:sp>
      <p:cxnSp>
        <p:nvCxnSpPr>
          <p:cNvPr id="46" name="直線接點 30">
            <a:extLst>
              <a:ext uri="{FF2B5EF4-FFF2-40B4-BE49-F238E27FC236}">
                <a16:creationId xmlns:a16="http://schemas.microsoft.com/office/drawing/2014/main" id="{C092669E-AA9E-43C0-8F24-0FE20D850E3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12783" y="4300623"/>
            <a:ext cx="2661905" cy="8419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E1D7A0-C8FF-4E0B-86D1-A055A49C16BE}"/>
              </a:ext>
            </a:extLst>
          </p:cNvPr>
          <p:cNvSpPr txBox="1"/>
          <p:nvPr/>
        </p:nvSpPr>
        <p:spPr>
          <a:xfrm>
            <a:off x="6734175" y="4206009"/>
            <a:ext cx="52481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11</a:t>
            </a:r>
            <a:endParaRPr lang="zh-TW" altLang="en-US" b="1" dirty="0"/>
          </a:p>
        </p:txBody>
      </p:sp>
      <p:cxnSp>
        <p:nvCxnSpPr>
          <p:cNvPr id="49" name="直線接點 30">
            <a:extLst>
              <a:ext uri="{FF2B5EF4-FFF2-40B4-BE49-F238E27FC236}">
                <a16:creationId xmlns:a16="http://schemas.microsoft.com/office/drawing/2014/main" id="{440E1B70-B8CE-4C23-8CE7-51E112A24C51}"/>
              </a:ext>
            </a:extLst>
          </p:cNvPr>
          <p:cNvCxnSpPr>
            <a:cxnSpLocks/>
          </p:cNvCxnSpPr>
          <p:nvPr/>
        </p:nvCxnSpPr>
        <p:spPr>
          <a:xfrm>
            <a:off x="4323302" y="4276352"/>
            <a:ext cx="558668" cy="682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03EA5D-B558-48CB-A8B7-5C7CB24C9D8A}"/>
              </a:ext>
            </a:extLst>
          </p:cNvPr>
          <p:cNvSpPr txBox="1"/>
          <p:nvPr/>
        </p:nvSpPr>
        <p:spPr>
          <a:xfrm>
            <a:off x="4237406" y="4520959"/>
            <a:ext cx="53874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55" name="直線接點 30">
            <a:extLst>
              <a:ext uri="{FF2B5EF4-FFF2-40B4-BE49-F238E27FC236}">
                <a16:creationId xmlns:a16="http://schemas.microsoft.com/office/drawing/2014/main" id="{E1EE6A0D-F5ED-4609-A61A-0BF77C0AE41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6498386" y="5173350"/>
            <a:ext cx="990407" cy="38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918A1F6-9D40-4EB6-BD45-85D178FF2905}"/>
              </a:ext>
            </a:extLst>
          </p:cNvPr>
          <p:cNvSpPr txBox="1"/>
          <p:nvPr/>
        </p:nvSpPr>
        <p:spPr>
          <a:xfrm>
            <a:off x="6942917" y="5433025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58" name="直線接點 30">
            <a:extLst>
              <a:ext uri="{FF2B5EF4-FFF2-40B4-BE49-F238E27FC236}">
                <a16:creationId xmlns:a16="http://schemas.microsoft.com/office/drawing/2014/main" id="{9842EE4E-3281-4F5D-89A2-C88F2F602200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6433286" y="4484241"/>
            <a:ext cx="1614454" cy="89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348BD51-ADE7-4459-A317-EC4069DFA6EE}"/>
              </a:ext>
            </a:extLst>
          </p:cNvPr>
          <p:cNvSpPr txBox="1"/>
          <p:nvPr/>
        </p:nvSpPr>
        <p:spPr>
          <a:xfrm>
            <a:off x="6919465" y="4682019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8</a:t>
            </a:r>
            <a:endParaRPr lang="zh-TW" altLang="en-US" b="1" dirty="0"/>
          </a:p>
        </p:txBody>
      </p:sp>
      <p:cxnSp>
        <p:nvCxnSpPr>
          <p:cNvPr id="61" name="直線接點 30">
            <a:extLst>
              <a:ext uri="{FF2B5EF4-FFF2-40B4-BE49-F238E27FC236}">
                <a16:creationId xmlns:a16="http://schemas.microsoft.com/office/drawing/2014/main" id="{67DC7654-C46C-4EB7-8498-2E8ADDFAAAF6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4180415" y="3269520"/>
            <a:ext cx="1938540" cy="2109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FB3F9A9-0076-4F48-B92F-947611F80D85}"/>
              </a:ext>
            </a:extLst>
          </p:cNvPr>
          <p:cNvSpPr txBox="1"/>
          <p:nvPr/>
        </p:nvSpPr>
        <p:spPr>
          <a:xfrm>
            <a:off x="4994663" y="38839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cxnSp>
        <p:nvCxnSpPr>
          <p:cNvPr id="66" name="直線接點 30">
            <a:extLst>
              <a:ext uri="{FF2B5EF4-FFF2-40B4-BE49-F238E27FC236}">
                <a16:creationId xmlns:a16="http://schemas.microsoft.com/office/drawing/2014/main" id="{E5ADBA98-EDE5-4BE1-846C-ACE913504123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185583" y="1658038"/>
            <a:ext cx="276705" cy="515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A58AED3-752C-4CCC-B040-2FA2DC61ED23}"/>
              </a:ext>
            </a:extLst>
          </p:cNvPr>
          <p:cNvSpPr txBox="1"/>
          <p:nvPr/>
        </p:nvSpPr>
        <p:spPr>
          <a:xfrm>
            <a:off x="3965344" y="1555533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92" name="文字方塊 8">
            <a:extLst>
              <a:ext uri="{FF2B5EF4-FFF2-40B4-BE49-F238E27FC236}">
                <a16:creationId xmlns:a16="http://schemas.microsoft.com/office/drawing/2014/main" id="{A31DDC94-0503-4277-B437-C63DC20B6E4B}"/>
              </a:ext>
            </a:extLst>
          </p:cNvPr>
          <p:cNvSpPr txBox="1"/>
          <p:nvPr/>
        </p:nvSpPr>
        <p:spPr>
          <a:xfrm>
            <a:off x="8096302" y="2777817"/>
            <a:ext cx="48721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2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3" name="文字方塊 8">
            <a:extLst>
              <a:ext uri="{FF2B5EF4-FFF2-40B4-BE49-F238E27FC236}">
                <a16:creationId xmlns:a16="http://schemas.microsoft.com/office/drawing/2014/main" id="{5EC0381E-9CDA-4D45-8B5C-F229C88DF603}"/>
              </a:ext>
            </a:extLst>
          </p:cNvPr>
          <p:cNvSpPr txBox="1"/>
          <p:nvPr/>
        </p:nvSpPr>
        <p:spPr>
          <a:xfrm>
            <a:off x="6122644" y="87158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4" name="文字方塊 8">
            <a:extLst>
              <a:ext uri="{FF2B5EF4-FFF2-40B4-BE49-F238E27FC236}">
                <a16:creationId xmlns:a16="http://schemas.microsoft.com/office/drawing/2014/main" id="{FBFF7DA7-9E44-4EFB-8A4C-7FA7CD172AE7}"/>
              </a:ext>
            </a:extLst>
          </p:cNvPr>
          <p:cNvSpPr txBox="1"/>
          <p:nvPr/>
        </p:nvSpPr>
        <p:spPr>
          <a:xfrm>
            <a:off x="4828925" y="4882848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3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A19FA8F-EFB2-4E70-A4F7-73D62F39C558}"/>
              </a:ext>
            </a:extLst>
          </p:cNvPr>
          <p:cNvSpPr/>
          <p:nvPr/>
        </p:nvSpPr>
        <p:spPr>
          <a:xfrm>
            <a:off x="7289222" y="28898"/>
            <a:ext cx="1614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⌈√</a:t>
            </a:r>
            <a:r>
              <a:rPr lang="en-US" altLang="zh-TW" dirty="0"/>
              <a:t>(11)</a:t>
            </a:r>
            <a:r>
              <a:rPr lang="zh-TW" altLang="en-US" dirty="0"/>
              <a:t>⌉ </a:t>
            </a:r>
            <a:r>
              <a:rPr lang="en-US" altLang="zh-TW" dirty="0"/>
              <a:t>= 4</a:t>
            </a:r>
            <a:endParaRPr lang="zh-TW" altLang="en-US" dirty="0"/>
          </a:p>
        </p:txBody>
      </p:sp>
      <p:sp>
        <p:nvSpPr>
          <p:cNvPr id="44" name="TextBox 92">
            <a:extLst>
              <a:ext uri="{FF2B5EF4-FFF2-40B4-BE49-F238E27FC236}">
                <a16:creationId xmlns:a16="http://schemas.microsoft.com/office/drawing/2014/main" id="{71D1172E-822A-4392-8277-EC893C9CE0A9}"/>
              </a:ext>
            </a:extLst>
          </p:cNvPr>
          <p:cNvSpPr txBox="1"/>
          <p:nvPr/>
        </p:nvSpPr>
        <p:spPr>
          <a:xfrm>
            <a:off x="6122859" y="38953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0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,32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,14,12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47" name="TextBox 92">
            <a:extLst>
              <a:ext uri="{FF2B5EF4-FFF2-40B4-BE49-F238E27FC236}">
                <a16:creationId xmlns:a16="http://schemas.microsoft.com/office/drawing/2014/main" id="{8672DC2C-EE82-4A61-9991-B25B8083A5C8}"/>
              </a:ext>
            </a:extLst>
          </p:cNvPr>
          <p:cNvSpPr txBox="1"/>
          <p:nvPr/>
        </p:nvSpPr>
        <p:spPr>
          <a:xfrm>
            <a:off x="7793213" y="1171282"/>
            <a:ext cx="1617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3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,35,11,15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0" name="TextBox 92">
            <a:extLst>
              <a:ext uri="{FF2B5EF4-FFF2-40B4-BE49-F238E27FC236}">
                <a16:creationId xmlns:a16="http://schemas.microsoft.com/office/drawing/2014/main" id="{6EFF3D97-4C36-4AB8-91B5-191CFBB2BA66}"/>
              </a:ext>
            </a:extLst>
          </p:cNvPr>
          <p:cNvSpPr txBox="1"/>
          <p:nvPr/>
        </p:nvSpPr>
        <p:spPr>
          <a:xfrm>
            <a:off x="8096302" y="2362283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,27,19,7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1" name="TextBox 92">
            <a:extLst>
              <a:ext uri="{FF2B5EF4-FFF2-40B4-BE49-F238E27FC236}">
                <a16:creationId xmlns:a16="http://schemas.microsoft.com/office/drawing/2014/main" id="{EB7807AB-B6E0-47D1-B1EA-A5BAB5654EF4}"/>
              </a:ext>
            </a:extLst>
          </p:cNvPr>
          <p:cNvSpPr txBox="1"/>
          <p:nvPr/>
        </p:nvSpPr>
        <p:spPr>
          <a:xfrm>
            <a:off x="7783115" y="4570483"/>
            <a:ext cx="176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11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,31,13,11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2" name="TextBox 92">
            <a:extLst>
              <a:ext uri="{FF2B5EF4-FFF2-40B4-BE49-F238E27FC236}">
                <a16:creationId xmlns:a16="http://schemas.microsoft.com/office/drawing/2014/main" id="{8D71B308-F2B0-4124-A0C2-BC8B9B5C19D8}"/>
              </a:ext>
            </a:extLst>
          </p:cNvPr>
          <p:cNvSpPr txBox="1"/>
          <p:nvPr/>
        </p:nvSpPr>
        <p:spPr>
          <a:xfrm>
            <a:off x="7475466" y="5483112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7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,39,7,19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3" name="TextBox 92">
            <a:extLst>
              <a:ext uri="{FF2B5EF4-FFF2-40B4-BE49-F238E27FC236}">
                <a16:creationId xmlns:a16="http://schemas.microsoft.com/office/drawing/2014/main" id="{39CEC86F-AC5D-4A23-95AD-F3AF74646001}"/>
              </a:ext>
            </a:extLst>
          </p:cNvPr>
          <p:cNvSpPr txBox="1"/>
          <p:nvPr/>
        </p:nvSpPr>
        <p:spPr>
          <a:xfrm>
            <a:off x="5698950" y="58392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9,39,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5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,19</a:t>
            </a:r>
            <a:endParaRPr lang="en-US" dirty="0">
              <a:solidFill>
                <a:srgbClr val="C0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6" name="TextBox 92">
            <a:extLst>
              <a:ext uri="{FF2B5EF4-FFF2-40B4-BE49-F238E27FC236}">
                <a16:creationId xmlns:a16="http://schemas.microsoft.com/office/drawing/2014/main" id="{9E8FD678-505A-4CB3-A5CC-0F37C420D1E7}"/>
              </a:ext>
            </a:extLst>
          </p:cNvPr>
          <p:cNvSpPr txBox="1"/>
          <p:nvPr/>
        </p:nvSpPr>
        <p:spPr>
          <a:xfrm>
            <a:off x="4126718" y="542286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12,20,24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9" name="TextBox 92">
            <a:extLst>
              <a:ext uri="{FF2B5EF4-FFF2-40B4-BE49-F238E27FC236}">
                <a16:creationId xmlns:a16="http://schemas.microsoft.com/office/drawing/2014/main" id="{8EE15099-1E68-499D-A17F-9D53440C89DE}"/>
              </a:ext>
            </a:extLst>
          </p:cNvPr>
          <p:cNvSpPr txBox="1"/>
          <p:nvPr/>
        </p:nvSpPr>
        <p:spPr>
          <a:xfrm>
            <a:off x="3048242" y="346922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32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,44,20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5EFB558A-8AD3-4402-AC7E-F5843FB1EFF0}"/>
              </a:ext>
            </a:extLst>
          </p:cNvPr>
          <p:cNvSpPr txBox="1"/>
          <p:nvPr/>
        </p:nvSpPr>
        <p:spPr>
          <a:xfrm>
            <a:off x="2990398" y="2636996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14,44</a:t>
            </a:r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,0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,24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3" name="TextBox 92">
            <a:extLst>
              <a:ext uri="{FF2B5EF4-FFF2-40B4-BE49-F238E27FC236}">
                <a16:creationId xmlns:a16="http://schemas.microsoft.com/office/drawing/2014/main" id="{C79A7901-49BD-4020-B35A-F60B718EEA47}"/>
              </a:ext>
            </a:extLst>
          </p:cNvPr>
          <p:cNvSpPr txBox="1"/>
          <p:nvPr/>
        </p:nvSpPr>
        <p:spPr>
          <a:xfrm>
            <a:off x="3097737" y="1798278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,41,17,21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4" name="TextBox 92">
            <a:extLst>
              <a:ext uri="{FF2B5EF4-FFF2-40B4-BE49-F238E27FC236}">
                <a16:creationId xmlns:a16="http://schemas.microsoft.com/office/drawing/2014/main" id="{33D0B0FF-6ABB-4504-9FD0-D49791E7421A}"/>
              </a:ext>
            </a:extLst>
          </p:cNvPr>
          <p:cNvSpPr txBox="1"/>
          <p:nvPr/>
        </p:nvSpPr>
        <p:spPr>
          <a:xfrm>
            <a:off x="3857389" y="709164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9</a:t>
            </a:r>
            <a:r>
              <a:rPr lang="en-US" altLang="zh-TW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,41,20,21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2A35448-2C9D-4C50-9CDB-BAEE5D4D72B8}"/>
              </a:ext>
            </a:extLst>
          </p:cNvPr>
          <p:cNvSpPr txBox="1"/>
          <p:nvPr/>
        </p:nvSpPr>
        <p:spPr>
          <a:xfrm>
            <a:off x="118797" y="25973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Sample node : 0,7,8,3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C50F7C-40F9-4018-B024-E7CC8564E41E}"/>
              </a:ext>
            </a:extLst>
          </p:cNvPr>
          <p:cNvGraphicFramePr>
            <a:graphicFrameLocks noGrp="1"/>
          </p:cNvGraphicFramePr>
          <p:nvPr/>
        </p:nvGraphicFramePr>
        <p:xfrm>
          <a:off x="-3215339" y="680503"/>
          <a:ext cx="6214242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73">
                  <a:extLst>
                    <a:ext uri="{9D8B030D-6E8A-4147-A177-3AD203B41FA5}">
                      <a16:colId xmlns:a16="http://schemas.microsoft.com/office/drawing/2014/main" val="62243787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6307655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598797465"/>
                    </a:ext>
                  </a:extLst>
                </a:gridCol>
                <a:gridCol w="3348405">
                  <a:extLst>
                    <a:ext uri="{9D8B030D-6E8A-4147-A177-3AD203B41FA5}">
                      <a16:colId xmlns:a16="http://schemas.microsoft.com/office/drawing/2014/main" val="2103467006"/>
                    </a:ext>
                  </a:extLst>
                </a:gridCol>
              </a:tblGrid>
              <a:tr h="2007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Rule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373647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79769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相同點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213145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227951"/>
                  </a:ext>
                </a:extLst>
              </a:tr>
              <a:tr h="20072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 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2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157820"/>
                  </a:ext>
                </a:extLst>
              </a:tr>
              <a:tr h="21387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Not sample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Destination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 Destination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(1)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紅色數字半徑內直接查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(2)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半徑外則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des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 node</a:t>
                      </a: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Sample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node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到</a:t>
                      </a:r>
                      <a:r>
                        <a:rPr lang="en-US" altLang="zh-TW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source</a:t>
                      </a:r>
                      <a:r>
                        <a:rPr lang="zh-TW" altLang="en-US" sz="1400" b="0" i="0" u="none" strike="noStrike" dirty="0">
                          <a:solidFill>
                            <a:schemeClr val="accent2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距離</a:t>
                      </a:r>
                      <a:endParaRPr lang="en-US" altLang="zh-TW" sz="1400" b="0" i="0" u="none" strike="noStrike" dirty="0">
                        <a:solidFill>
                          <a:schemeClr val="accent2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l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1.2.</a:t>
                      </a:r>
                      <a:r>
                        <a:rPr lang="zh-TW" alt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比較取短的</a:t>
                      </a:r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646"/>
                  </a:ext>
                </a:extLst>
              </a:tr>
            </a:tbl>
          </a:graphicData>
        </a:graphic>
      </p:graphicFrame>
      <p:cxnSp>
        <p:nvCxnSpPr>
          <p:cNvPr id="73" name="Straight Arrow Connector 3">
            <a:extLst>
              <a:ext uri="{FF2B5EF4-FFF2-40B4-BE49-F238E27FC236}">
                <a16:creationId xmlns:a16="http://schemas.microsoft.com/office/drawing/2014/main" id="{34F2CE48-F191-4420-9A63-56144C7F894F}"/>
              </a:ext>
            </a:extLst>
          </p:cNvPr>
          <p:cNvCxnSpPr>
            <a:cxnSpLocks/>
          </p:cNvCxnSpPr>
          <p:nvPr/>
        </p:nvCxnSpPr>
        <p:spPr>
          <a:xfrm>
            <a:off x="1990844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9A9BC50-37D1-40E4-8A71-0720CEA39CEF}"/>
              </a:ext>
            </a:extLst>
          </p:cNvPr>
          <p:cNvSpPr/>
          <p:nvPr/>
        </p:nvSpPr>
        <p:spPr>
          <a:xfrm>
            <a:off x="1422971" y="4956877"/>
            <a:ext cx="2793757" cy="172118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5" name="Straight Arrow Connector 58">
            <a:extLst>
              <a:ext uri="{FF2B5EF4-FFF2-40B4-BE49-F238E27FC236}">
                <a16:creationId xmlns:a16="http://schemas.microsoft.com/office/drawing/2014/main" id="{9FBACB4E-E4BD-4220-A4DB-B12B09E71AAE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2029498" y="6040970"/>
            <a:ext cx="593410" cy="225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">
            <a:extLst>
              <a:ext uri="{FF2B5EF4-FFF2-40B4-BE49-F238E27FC236}">
                <a16:creationId xmlns:a16="http://schemas.microsoft.com/office/drawing/2014/main" id="{F18E76B1-AB86-4AEB-9399-192F81EFE7BA}"/>
              </a:ext>
            </a:extLst>
          </p:cNvPr>
          <p:cNvCxnSpPr>
            <a:cxnSpLocks/>
          </p:cNvCxnSpPr>
          <p:nvPr/>
        </p:nvCxnSpPr>
        <p:spPr>
          <a:xfrm>
            <a:off x="2952399" y="5329205"/>
            <a:ext cx="680941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13">
            <a:extLst>
              <a:ext uri="{FF2B5EF4-FFF2-40B4-BE49-F238E27FC236}">
                <a16:creationId xmlns:a16="http://schemas.microsoft.com/office/drawing/2014/main" id="{6922F302-6D70-42CE-B0F3-D9146D98BCC4}"/>
              </a:ext>
            </a:extLst>
          </p:cNvPr>
          <p:cNvSpPr txBox="1"/>
          <p:nvPr/>
        </p:nvSpPr>
        <p:spPr>
          <a:xfrm>
            <a:off x="2611298" y="5026757"/>
            <a:ext cx="49882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字方塊 13">
            <a:extLst>
              <a:ext uri="{FF2B5EF4-FFF2-40B4-BE49-F238E27FC236}">
                <a16:creationId xmlns:a16="http://schemas.microsoft.com/office/drawing/2014/main" id="{CE063F78-2D14-4FD3-87A1-4A6B4B444278}"/>
              </a:ext>
            </a:extLst>
          </p:cNvPr>
          <p:cNvSpPr txBox="1"/>
          <p:nvPr/>
        </p:nvSpPr>
        <p:spPr>
          <a:xfrm>
            <a:off x="3645293" y="5006442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8D725DC-E179-4DBB-8A1D-25377333B98E}"/>
              </a:ext>
            </a:extLst>
          </p:cNvPr>
          <p:cNvSpPr txBox="1"/>
          <p:nvPr/>
        </p:nvSpPr>
        <p:spPr>
          <a:xfrm>
            <a:off x="2145285" y="4886520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CE933F7D-772B-423D-ACD6-2FA8D1713155}"/>
              </a:ext>
            </a:extLst>
          </p:cNvPr>
          <p:cNvSpPr txBox="1"/>
          <p:nvPr/>
        </p:nvSpPr>
        <p:spPr>
          <a:xfrm>
            <a:off x="3140415" y="4955487"/>
            <a:ext cx="5567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9</a:t>
            </a:r>
            <a:endParaRPr lang="zh-TW" altLang="en-US" b="1" dirty="0"/>
          </a:p>
        </p:txBody>
      </p:sp>
      <p:sp>
        <p:nvSpPr>
          <p:cNvPr id="86" name="文字方塊 13">
            <a:extLst>
              <a:ext uri="{FF2B5EF4-FFF2-40B4-BE49-F238E27FC236}">
                <a16:creationId xmlns:a16="http://schemas.microsoft.com/office/drawing/2014/main" id="{BD258812-1F26-4FCC-944E-463837264CF9}"/>
              </a:ext>
            </a:extLst>
          </p:cNvPr>
          <p:cNvSpPr txBox="1"/>
          <p:nvPr/>
        </p:nvSpPr>
        <p:spPr>
          <a:xfrm>
            <a:off x="1536339" y="5752853"/>
            <a:ext cx="498828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4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7" name="文字方塊 8">
            <a:extLst>
              <a:ext uri="{FF2B5EF4-FFF2-40B4-BE49-F238E27FC236}">
                <a16:creationId xmlns:a16="http://schemas.microsoft.com/office/drawing/2014/main" id="{CA50DB4D-2933-4148-904D-97D46E1DB4A8}"/>
              </a:ext>
            </a:extLst>
          </p:cNvPr>
          <p:cNvSpPr txBox="1"/>
          <p:nvPr/>
        </p:nvSpPr>
        <p:spPr>
          <a:xfrm>
            <a:off x="2622908" y="5781519"/>
            <a:ext cx="487218" cy="519351"/>
          </a:xfrm>
          <a:prstGeom prst="ellipse">
            <a:avLst/>
          </a:prstGeom>
          <a:solidFill>
            <a:srgbClr val="4E8F00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8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8">
            <a:extLst>
              <a:ext uri="{FF2B5EF4-FFF2-40B4-BE49-F238E27FC236}">
                <a16:creationId xmlns:a16="http://schemas.microsoft.com/office/drawing/2014/main" id="{BBC9A567-7CA8-4E6B-9D38-BBCCF6D38CE4}"/>
              </a:ext>
            </a:extLst>
          </p:cNvPr>
          <p:cNvCxnSpPr>
            <a:cxnSpLocks/>
          </p:cNvCxnSpPr>
          <p:nvPr/>
        </p:nvCxnSpPr>
        <p:spPr>
          <a:xfrm>
            <a:off x="3113338" y="6055529"/>
            <a:ext cx="409245" cy="37543"/>
          </a:xfrm>
          <a:prstGeom prst="straightConnector1">
            <a:avLst/>
          </a:prstGeom>
          <a:ln w="762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2D69EB9-41F6-428B-84F0-3A09DEFB1628}"/>
              </a:ext>
            </a:extLst>
          </p:cNvPr>
          <p:cNvSpPr txBox="1"/>
          <p:nvPr/>
        </p:nvSpPr>
        <p:spPr>
          <a:xfrm>
            <a:off x="2191247" y="5586084"/>
            <a:ext cx="39751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5</a:t>
            </a:r>
            <a:endParaRPr lang="zh-TW" altLang="en-US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C03959A-9AF7-4405-B69D-6F8F0C38D92E}"/>
              </a:ext>
            </a:extLst>
          </p:cNvPr>
          <p:cNvSpPr txBox="1"/>
          <p:nvPr/>
        </p:nvSpPr>
        <p:spPr>
          <a:xfrm>
            <a:off x="3150421" y="5612353"/>
            <a:ext cx="51370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17</a:t>
            </a:r>
            <a:endParaRPr lang="zh-TW" altLang="en-US" b="1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5C6340C-E144-4E53-B73A-D5E5D68E6C7F}"/>
              </a:ext>
            </a:extLst>
          </p:cNvPr>
          <p:cNvSpPr txBox="1"/>
          <p:nvPr/>
        </p:nvSpPr>
        <p:spPr>
          <a:xfrm>
            <a:off x="1861092" y="6269802"/>
            <a:ext cx="210425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故取短為</a:t>
            </a:r>
            <a:r>
              <a:rPr lang="en-US" altLang="zh-TW" b="1" dirty="0"/>
              <a:t>9+9=18</a:t>
            </a:r>
            <a:endParaRPr lang="zh-TW" altLang="en-US" b="1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6E61E37-6C5D-480A-A699-87DBD4083FA8}"/>
              </a:ext>
            </a:extLst>
          </p:cNvPr>
          <p:cNvSpPr/>
          <p:nvPr/>
        </p:nvSpPr>
        <p:spPr>
          <a:xfrm>
            <a:off x="187780" y="4239999"/>
            <a:ext cx="33778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42</a:t>
            </a:r>
            <a:endParaRPr lang="zh-TW" altLang="en-US" sz="2000" dirty="0"/>
          </a:p>
          <a:p>
            <a:r>
              <a:rPr lang="zh-TW" altLang="en-US" sz="2000" dirty="0"/>
              <a:t>0 0 7 </a:t>
            </a:r>
            <a:r>
              <a:rPr lang="en-US" altLang="zh-TW" sz="2000" dirty="0"/>
              <a:t>32</a:t>
            </a:r>
            <a:endParaRPr lang="zh-TW" altLang="en-US" sz="2000" dirty="0"/>
          </a:p>
          <a:p>
            <a:r>
              <a:rPr lang="zh-TW" altLang="en-US" sz="2000" dirty="0"/>
              <a:t>1 4 9 </a:t>
            </a:r>
            <a:r>
              <a:rPr lang="en-US" altLang="zh-TW" sz="2000" dirty="0"/>
              <a:t>18</a:t>
            </a:r>
            <a:endParaRPr lang="zh-TW" altLang="en-US" sz="2000" dirty="0"/>
          </a:p>
          <a:p>
            <a:r>
              <a:rPr lang="zh-TW" altLang="en-US" sz="2000" dirty="0"/>
              <a:t>2 1 2 </a:t>
            </a:r>
            <a:r>
              <a:rPr lang="en-US" altLang="zh-TW" sz="2000" dirty="0"/>
              <a:t>8</a:t>
            </a:r>
            <a:endParaRPr lang="zh-TW" altLang="en-US" sz="2000" dirty="0"/>
          </a:p>
          <a:p>
            <a:r>
              <a:rPr lang="zh-TW" altLang="en-US" sz="2000" dirty="0"/>
              <a:t>3 7 5 </a:t>
            </a:r>
            <a:r>
              <a:rPr lang="en-US" altLang="zh-TW" sz="2000" dirty="0"/>
              <a:t>39</a:t>
            </a:r>
            <a:endParaRPr lang="zh-TW" altLang="en-US" sz="2000" dirty="0"/>
          </a:p>
          <a:p>
            <a:r>
              <a:rPr lang="zh-TW" altLang="en-US" sz="2000" dirty="0"/>
              <a:t>4 2 5 </a:t>
            </a:r>
            <a:r>
              <a:rPr lang="en-US" altLang="zh-TW" sz="2000" dirty="0"/>
              <a:t>12</a:t>
            </a:r>
            <a:endParaRPr lang="zh-TW" altLang="en-US" sz="2000" dirty="0"/>
          </a:p>
          <a:p>
            <a:r>
              <a:rPr lang="zh-TW" altLang="en-US" sz="2000" dirty="0"/>
              <a:t>5 6 8 </a:t>
            </a:r>
            <a:r>
              <a:rPr lang="en-US" altLang="zh-TW" sz="2000" dirty="0"/>
              <a:t>13</a:t>
            </a:r>
            <a:endParaRPr lang="zh-TW" altLang="en-US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6 10 4 </a:t>
            </a:r>
            <a:r>
              <a:rPr lang="en-US" altLang="zh-TW" sz="2000" dirty="0">
                <a:solidFill>
                  <a:schemeClr val="accent2"/>
                </a:solidFill>
              </a:rPr>
              <a:t>18</a:t>
            </a:r>
            <a:endParaRPr lang="zh-TW" altLang="en-US" sz="2000" dirty="0">
              <a:solidFill>
                <a:schemeClr val="accent2"/>
              </a:solidFill>
            </a:endParaRPr>
          </a:p>
        </p:txBody>
      </p:sp>
      <p:sp>
        <p:nvSpPr>
          <p:cNvPr id="83" name="文字方塊 13">
            <a:extLst>
              <a:ext uri="{FF2B5EF4-FFF2-40B4-BE49-F238E27FC236}">
                <a16:creationId xmlns:a16="http://schemas.microsoft.com/office/drawing/2014/main" id="{D4142F4F-56D3-4D6F-87CE-37D26DC440E1}"/>
              </a:ext>
            </a:extLst>
          </p:cNvPr>
          <p:cNvSpPr txBox="1"/>
          <p:nvPr/>
        </p:nvSpPr>
        <p:spPr>
          <a:xfrm>
            <a:off x="1476405" y="5033710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85" name="文字方塊 13">
            <a:extLst>
              <a:ext uri="{FF2B5EF4-FFF2-40B4-BE49-F238E27FC236}">
                <a16:creationId xmlns:a16="http://schemas.microsoft.com/office/drawing/2014/main" id="{C29F290E-C8D7-41B6-9039-AFB57B3A0BF4}"/>
              </a:ext>
            </a:extLst>
          </p:cNvPr>
          <p:cNvSpPr txBox="1"/>
          <p:nvPr/>
        </p:nvSpPr>
        <p:spPr>
          <a:xfrm>
            <a:off x="3532570" y="5772438"/>
            <a:ext cx="651685" cy="519351"/>
          </a:xfrm>
          <a:prstGeom prst="ellipse">
            <a:avLst/>
          </a:prstGeom>
          <a:solidFill>
            <a:schemeClr val="accent5"/>
          </a:solidFill>
          <a:ln w="28575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bg1"/>
                </a:solidFill>
              </a:rPr>
              <a:t>10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60FBF-41BE-467A-AE1E-5C28DDDA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9337B-2CF7-405A-AB11-E49123E6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「THANK YOU」的圖片搜尋結果">
            <a:extLst>
              <a:ext uri="{FF2B5EF4-FFF2-40B4-BE49-F238E27FC236}">
                <a16:creationId xmlns:a16="http://schemas.microsoft.com/office/drawing/2014/main" id="{02C53F37-4407-4365-99E2-96954F94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619833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3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Sample the nodes with a probability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That is, each node is sampled with a probability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</m:oMath>
                </a14:m>
                <a:endParaRPr lang="en-US" altLang="zh-TW" dirty="0">
                  <a:ea typeface="新細明體" panose="02020500000000000000" pitchFamily="18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ea typeface="新細明體" panose="02020500000000000000" pitchFamily="18" charset="-120"/>
                  </a:rPr>
                  <a:t>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對每個點用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p  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機率去採樣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存每個採樣點距離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存最近距離採樣點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475" t="-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</p:spTree>
    <p:extLst>
      <p:ext uri="{BB962C8B-B14F-4D97-AF65-F5344CB8AC3E}">
        <p14:creationId xmlns:p14="http://schemas.microsoft.com/office/powerpoint/2010/main" val="134842488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Data Structure for Approximate Distance Oracle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don’t implement this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02010F-6140-0D44-94FC-99E0CEF78E4F}"/>
              </a:ext>
            </a:extLst>
          </p:cNvPr>
          <p:cNvGrpSpPr/>
          <p:nvPr/>
        </p:nvGrpSpPr>
        <p:grpSpPr>
          <a:xfrm>
            <a:off x="1619672" y="1758693"/>
            <a:ext cx="6121400" cy="4445000"/>
            <a:chOff x="1619672" y="1758693"/>
            <a:chExt cx="6121400" cy="4445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594B4C-E06E-904D-991C-412075DE1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/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5099540-7E4E-D842-A5A3-0ECC25A25F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6"/>
                  <a:ext cx="91108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8B173-224E-7E4E-A25D-B783A94CF63A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/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61A629A-6BDD-8242-9FEE-D6A80A6E5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5" y="4485327"/>
                  <a:ext cx="87613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664758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We pick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⌉=⌈</m:t>
                    </m:r>
                    <m:f>
                      <m:fPr>
                        <m:ctrlP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⋅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𝑛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⌈</m:t>
                    </m:r>
                    <m:rad>
                      <m:radPr>
                        <m:degHide m:val="on"/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radPr>
                      <m:deg/>
                      <m:e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𝑛</m:t>
                        </m:r>
                      </m:e>
                    </m:rad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⌉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sampled nodes in the graph with a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-center problem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(see next page)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For each node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, 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its closest sampled node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∈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𝑉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|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≤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)}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Store the 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to every node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𝐵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382" t="-505" r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Modified Data Structure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We implement this modified oracle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104819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We select the node with </a:t>
                </a:r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index 0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(i.e., the smallest index) to be the </a:t>
                </a:r>
                <a:r>
                  <a:rPr lang="en-US" altLang="zh-TW" dirty="0">
                    <a:solidFill>
                      <a:srgbClr val="00B050"/>
                    </a:solidFill>
                    <a:ea typeface="新細明體" panose="02020500000000000000" pitchFamily="18" charset="-120"/>
                  </a:rPr>
                  <a:t>first sampled node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Calculate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the distance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from the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sampled node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to </a:t>
                </a:r>
                <a:r>
                  <a:rPr lang="en-US" altLang="zh-TW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each node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計算採樣點到每個點距離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Update every node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ea typeface="新細明體" panose="02020500000000000000" pitchFamily="18" charset="-120"/>
                  </a:rPr>
                  <a:t>’s closest sampled node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sampled, then </a:t>
                </a:r>
                <a14:m>
                  <m:oMath xmlns:m="http://schemas.openxmlformats.org/officeDocument/2006/math">
                    <m:r>
                      <a:rPr lang="en-US" altLang="zh-TW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’s closest sampled node is itself(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如果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被選了 那麼就選離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最近的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Select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the node 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whose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distance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to its closest sampled node is </a:t>
                </a:r>
                <a:r>
                  <a:rPr lang="en-US" altLang="zh-TW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the farthest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 among all nodes, to be the next sampled node(</a:t>
                </a:r>
                <a:r>
                  <a:rPr lang="zh-TW" altLang="en-US" dirty="0">
                    <a:ea typeface="新細明體" panose="02020500000000000000" pitchFamily="18" charset="-120"/>
                  </a:rPr>
                  <a:t>選最近的採樣點距離最遠的點當作下一個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sample node)</a:t>
                </a: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there is a tie, then select the one with a smaller ID (</a:t>
                </a:r>
                <a:r>
                  <a:rPr lang="zh-TW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若距離相同 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ID</a:t>
                </a:r>
                <a:r>
                  <a:rPr lang="zh-TW" alt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小的先選</a:t>
                </a:r>
                <a:r>
                  <a:rPr lang="en-US" altLang="zh-TW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>
                    <a:ea typeface="新細明體" panose="02020500000000000000" pitchFamily="18" charset="-120"/>
                  </a:rPr>
                  <a:t>Repeat the selection until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rgbClr val="7030A0"/>
                    </a:solidFill>
                    <a:ea typeface="新細明體" panose="02020500000000000000" pitchFamily="18" charset="-120"/>
                  </a:rPr>
                  <a:t> nodes are sampled</a:t>
                </a:r>
                <a:endParaRPr lang="en-US" altLang="zh-TW" dirty="0">
                  <a:ea typeface="新細明體" panose="02020500000000000000" pitchFamily="18" charset="-120"/>
                </a:endParaRPr>
              </a:p>
              <a:p>
                <a:endParaRPr lang="en-US" altLang="zh-TW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1106" t="-2663" r="-1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9056D61E-8530-7E4F-A928-0DC4544B74B5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noFill/>
            </p:spPr>
            <p:txBody>
              <a:bodyPr/>
              <a:lstStyle/>
              <a:p>
                <a:r>
                  <a:rPr lang="en-US" altLang="zh-TW" dirty="0">
                    <a:ea typeface="新細明體" panose="02020500000000000000" pitchFamily="18" charset="-120"/>
                  </a:rPr>
                  <a:t>Greedy algorithm for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ea typeface="新細明體" panose="02020500000000000000" pitchFamily="18" charset="-120"/>
                  </a:rPr>
                  <a:t>-c</a:t>
                </a:r>
                <a:r>
                  <a:rPr lang="en-US" altLang="zh-TW" dirty="0">
                    <a:ea typeface="新細明體" panose="02020500000000000000" pitchFamily="18" charset="-120"/>
                  </a:rPr>
                  <a:t>enter problem</a:t>
                </a:r>
              </a:p>
            </p:txBody>
          </p:sp>
        </mc:Choice>
        <mc:Fallback xmlns="">
          <p:sp>
            <p:nvSpPr>
              <p:cNvPr id="4098" name="Rectangle 2">
                <a:extLst>
                  <a:ext uri="{FF2B5EF4-FFF2-40B4-BE49-F238E27FC236}">
                    <a16:creationId xmlns:a16="http://schemas.microsoft.com/office/drawing/2014/main" id="{9056D61E-8530-7E4F-A928-0DC4544B7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1336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ea typeface="新細明體" panose="02020500000000000000" pitchFamily="18" charset="-120"/>
                  </a:rPr>
                  <a:t>Answer the subsequent </a:t>
                </a:r>
                <a:r>
                  <a:rPr lang="en-US" altLang="zh-TW" sz="2400" dirty="0">
                    <a:solidFill>
                      <a:srgbClr val="0070C0"/>
                    </a:solidFill>
                    <a:ea typeface="新細明體" panose="02020500000000000000" pitchFamily="18" charset="-120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𝑑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(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𝑢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,</m:t>
                    </m:r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)</m:t>
                    </m:r>
                  </m:oMath>
                </a14:m>
                <a:endParaRPr lang="en-US" altLang="zh-TW" sz="2400" dirty="0">
                  <a:solidFill>
                    <a:srgbClr val="0070C0"/>
                  </a:solidFill>
                  <a:ea typeface="新細明體" panose="02020500000000000000" pitchFamily="18" charset="-120"/>
                </a:endParaRPr>
              </a:p>
              <a:p>
                <a:pPr lvl="1"/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in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TW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return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(note that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zh-TW" sz="2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Otherwise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return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TW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12B900E9-9D01-FB45-88BA-281BD5326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63830" cy="5032375"/>
              </a:xfrm>
              <a:blipFill>
                <a:blip r:embed="rId3"/>
                <a:stretch>
                  <a:fillRect l="-922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8" name="Rectangle 2">
            <a:extLst>
              <a:ext uri="{FF2B5EF4-FFF2-40B4-BE49-F238E27FC236}">
                <a16:creationId xmlns:a16="http://schemas.microsoft.com/office/drawing/2014/main" id="{9056D61E-8530-7E4F-A928-0DC4544B7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Method of Approximate Distance Query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40968-9239-4040-ACCC-BC54A80F0357}"/>
              </a:ext>
            </a:extLst>
          </p:cNvPr>
          <p:cNvSpPr/>
          <p:nvPr/>
        </p:nvSpPr>
        <p:spPr>
          <a:xfrm>
            <a:off x="179512" y="6292819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Approximate distance oracles, in Journal of ACM 2005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1BCD4A-EC11-C647-9F2F-B2B704954EDF}"/>
              </a:ext>
            </a:extLst>
          </p:cNvPr>
          <p:cNvSpPr/>
          <p:nvPr/>
        </p:nvSpPr>
        <p:spPr>
          <a:xfrm>
            <a:off x="1436204" y="4221088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C70338-BCD7-B349-967D-98C1F7F70D29}"/>
              </a:ext>
            </a:extLst>
          </p:cNvPr>
          <p:cNvGrpSpPr/>
          <p:nvPr/>
        </p:nvGrpSpPr>
        <p:grpSpPr>
          <a:xfrm>
            <a:off x="323528" y="3590134"/>
            <a:ext cx="3721983" cy="2702685"/>
            <a:chOff x="1619672" y="1758693"/>
            <a:chExt cx="6121400" cy="444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F1EFC4-AAF7-8547-9F01-C3DDF4FB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853E103-0723-5148-8079-EABDC9AFCF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54218D-D07F-5D4F-BD60-5ABB0C0875CD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923C141-5B42-CC45-8232-320D626E3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/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B266EF-D890-9448-B113-D535CEBEE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36" y="4971005"/>
                <a:ext cx="3200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12D0B40A-A116-8C4F-95D1-68C468BC5DB7}"/>
              </a:ext>
            </a:extLst>
          </p:cNvPr>
          <p:cNvSpPr/>
          <p:nvPr/>
        </p:nvSpPr>
        <p:spPr>
          <a:xfrm>
            <a:off x="5965741" y="4153620"/>
            <a:ext cx="1189386" cy="11893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908A0D-9796-D645-84DD-2BB4EAFE1690}"/>
              </a:ext>
            </a:extLst>
          </p:cNvPr>
          <p:cNvGrpSpPr/>
          <p:nvPr/>
        </p:nvGrpSpPr>
        <p:grpSpPr>
          <a:xfrm>
            <a:off x="4853065" y="3522666"/>
            <a:ext cx="3721983" cy="2702685"/>
            <a:chOff x="1619672" y="1758693"/>
            <a:chExt cx="6121400" cy="4445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8D2776-B1C9-3543-9AB7-E1D957F98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19672" y="1758693"/>
              <a:ext cx="6121400" cy="4445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/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i="1" dirty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D48BD3E-49EA-4447-A1A8-0B080AB9C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936" y="2852937"/>
                  <a:ext cx="902281" cy="45556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5FD98F-FBB7-C24E-89B5-96E69D8A0996}"/>
                </a:ext>
              </a:extLst>
            </p:cNvPr>
            <p:cNvSpPr/>
            <p:nvPr/>
          </p:nvSpPr>
          <p:spPr>
            <a:xfrm>
              <a:off x="3059832" y="4572144"/>
              <a:ext cx="72008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/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</m:ctrlPr>
                          </m:dPr>
                          <m:e>
                            <m:r>
                              <a:rPr lang="en-US" altLang="zh-TW" sz="1200" i="1" dirty="0"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F5C1511-89D6-844E-8493-B578F994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56" y="4485327"/>
                  <a:ext cx="874861" cy="455569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/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anose="02020500000000000000" pitchFamily="18" charset="-120"/>
                        </a:rPr>
                        <m:t>𝑢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AEDF0E-5877-BD4E-96C9-DABE5190C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914" y="5574647"/>
                <a:ext cx="32002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3C8C2-CBA7-CB4D-AFC2-334C92B8731D}"/>
              </a:ext>
            </a:extLst>
          </p:cNvPr>
          <p:cNvCxnSpPr>
            <a:cxnSpLocks/>
          </p:cNvCxnSpPr>
          <p:nvPr/>
        </p:nvCxnSpPr>
        <p:spPr>
          <a:xfrm flipH="1" flipV="1">
            <a:off x="6254536" y="5300792"/>
            <a:ext cx="2013267" cy="6731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601096-A646-3740-B67F-49FECBAFEBC5}"/>
              </a:ext>
            </a:extLst>
          </p:cNvPr>
          <p:cNvCxnSpPr>
            <a:cxnSpLocks/>
          </p:cNvCxnSpPr>
          <p:nvPr/>
        </p:nvCxnSpPr>
        <p:spPr>
          <a:xfrm flipV="1">
            <a:off x="6260663" y="4778665"/>
            <a:ext cx="294671" cy="4504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4377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13964</TotalTime>
  <Words>4494</Words>
  <Application>Microsoft Office PowerPoint</Application>
  <PresentationFormat>如螢幕大小 (4:3)</PresentationFormat>
  <Paragraphs>1681</Paragraphs>
  <Slides>47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60" baseType="lpstr">
      <vt:lpstr>Apple Chancery</vt:lpstr>
      <vt:lpstr>LingWai SC Medium</vt:lpstr>
      <vt:lpstr>Monotype Sorts</vt:lpstr>
      <vt:lpstr>微軟正黑體</vt:lpstr>
      <vt:lpstr>新細明體</vt:lpstr>
      <vt:lpstr>標楷體</vt:lpstr>
      <vt:lpstr>Arial</vt:lpstr>
      <vt:lpstr>Cambria Math</vt:lpstr>
      <vt:lpstr>Candara</vt:lpstr>
      <vt:lpstr>Plantagenet Cherokee</vt:lpstr>
      <vt:lpstr>Times New Roman</vt:lpstr>
      <vt:lpstr>Wingdings</vt:lpstr>
      <vt:lpstr>Office 佈景主題</vt:lpstr>
      <vt:lpstr>PowerPoint 簡報</vt:lpstr>
      <vt:lpstr>Exact Distance Query</vt:lpstr>
      <vt:lpstr>Exact Distance Query and Distance Oracle</vt:lpstr>
      <vt:lpstr>Approximate Distance Oracle</vt:lpstr>
      <vt:lpstr>Data Structure for Approximate Distance Oracle (We don’t implement this oracle)</vt:lpstr>
      <vt:lpstr>Data Structure for Approximate Distance Oracle (We don’t implement this oracle)</vt:lpstr>
      <vt:lpstr>Modified Data Structure (We implement this modified oracle)</vt:lpstr>
      <vt:lpstr>Greedy algorithm for k-center problem</vt:lpstr>
      <vt:lpstr>Method of Approximate Distance Query</vt:lpstr>
      <vt:lpstr>Implementation Rules</vt:lpstr>
      <vt:lpstr>PowerPoint 簡報</vt:lpstr>
      <vt:lpstr>Reference and Reading Materials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Output Sample: use printf</vt:lpstr>
      <vt:lpstr>Output Sample: use printf</vt:lpstr>
      <vt:lpstr>Note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Input Sample: use scanf</vt:lpstr>
      <vt:lpstr>Sample input1</vt:lpstr>
      <vt:lpstr>Sample input1</vt:lpstr>
      <vt:lpstr>Sample input1</vt:lpstr>
      <vt:lpstr>Sample input1</vt:lpstr>
      <vt:lpstr>Sample input1</vt:lpstr>
      <vt:lpstr>Sample output1</vt:lpstr>
      <vt:lpstr>Sample output1</vt:lpstr>
      <vt:lpstr>Sample output1</vt:lpstr>
      <vt:lpstr>Sample output1</vt:lpstr>
      <vt:lpstr>Sample output1</vt:lpstr>
      <vt:lpstr>Sample output1</vt:lpstr>
      <vt:lpstr>Sample output1</vt:lpstr>
      <vt:lpstr>Sample output1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Agam</dc:creator>
  <cp:lastModifiedBy>晏誠 郭</cp:lastModifiedBy>
  <cp:revision>1007</cp:revision>
  <dcterms:created xsi:type="dcterms:W3CDTF">1995-06-02T22:16:36Z</dcterms:created>
  <dcterms:modified xsi:type="dcterms:W3CDTF">2019-12-19T14:28:44Z</dcterms:modified>
</cp:coreProperties>
</file>