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7" r:id="rId2"/>
    <p:sldId id="268" r:id="rId3"/>
    <p:sldId id="269" r:id="rId4"/>
    <p:sldId id="298" r:id="rId5"/>
    <p:sldId id="304" r:id="rId6"/>
    <p:sldId id="306" r:id="rId7"/>
    <p:sldId id="305" r:id="rId8"/>
    <p:sldId id="300" r:id="rId9"/>
    <p:sldId id="303" r:id="rId10"/>
    <p:sldId id="307" r:id="rId11"/>
  </p:sldIdLst>
  <p:sldSz cx="12192000" cy="6858000"/>
  <p:notesSz cx="9928225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4" autoAdjust="0"/>
    <p:restoredTop sz="94394" autoAdjust="0"/>
  </p:normalViewPr>
  <p:slideViewPr>
    <p:cSldViewPr snapToGrid="0" showGuides="1">
      <p:cViewPr>
        <p:scale>
          <a:sx n="100" d="100"/>
          <a:sy n="100" d="100"/>
        </p:scale>
        <p:origin x="-948" y="-2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66C52-6567-4C03-AC4F-C681081F0C50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BAA64-32C0-4E3C-BFB7-20F31DEAD9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336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8F86D-8F7B-4075-94DA-51FEB1974557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DB7BA-9B1C-4648-B28C-3BDF4322B4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5259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DB7BA-9B1C-4648-B28C-3BDF4322B49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488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DB7BA-9B1C-4648-B28C-3BDF4322B49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399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DB7BA-9B1C-4648-B28C-3BDF4322B49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066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DB7BA-9B1C-4648-B28C-3BDF4322B49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666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DB7BA-9B1C-4648-B28C-3BDF4322B49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387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DB7BA-9B1C-4648-B28C-3BDF4322B49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760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DB7BA-9B1C-4648-B28C-3BDF4322B49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0961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FE93-40F4-461A-B75A-3815118F6E4B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4A5A-2C66-4BDE-825F-8114E6C97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623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FE93-40F4-461A-B75A-3815118F6E4B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4A5A-2C66-4BDE-825F-8114E6C97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64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FE93-40F4-461A-B75A-3815118F6E4B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4A5A-2C66-4BDE-825F-8114E6C97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921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FE93-40F4-461A-B75A-3815118F6E4B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4A5A-2C66-4BDE-825F-8114E6C97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55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FE93-40F4-461A-B75A-3815118F6E4B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4A5A-2C66-4BDE-825F-8114E6C97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07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FE93-40F4-461A-B75A-3815118F6E4B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4A5A-2C66-4BDE-825F-8114E6C97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99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FE93-40F4-461A-B75A-3815118F6E4B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4A5A-2C66-4BDE-825F-8114E6C97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15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FE93-40F4-461A-B75A-3815118F6E4B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4A5A-2C66-4BDE-825F-8114E6C97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25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FE93-40F4-461A-B75A-3815118F6E4B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4A5A-2C66-4BDE-825F-8114E6C97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75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FE93-40F4-461A-B75A-3815118F6E4B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4A5A-2C66-4BDE-825F-8114E6C97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03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FE93-40F4-461A-B75A-3815118F6E4B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4A5A-2C66-4BDE-825F-8114E6C97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13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CFE93-40F4-461A-B75A-3815118F6E4B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24A5A-2C66-4BDE-825F-8114E6C97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47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6F5A17BF-1BF9-42E6-AD04-75059CD01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85359"/>
            <a:ext cx="9144000" cy="520342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助教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胡祐嘉、劉宸彥</a:t>
            </a:r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xmlns="" id="{B25B5F19-8C7A-4520-885E-40A660C454A0}"/>
              </a:ext>
            </a:extLst>
          </p:cNvPr>
          <p:cNvSpPr txBox="1">
            <a:spLocks/>
          </p:cNvSpPr>
          <p:nvPr/>
        </p:nvSpPr>
        <p:spPr>
          <a:xfrm>
            <a:off x="1167172" y="1784289"/>
            <a:ext cx="9857656" cy="18387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50000"/>
              </a:lnSpc>
              <a:spcBef>
                <a:spcPts val="105"/>
              </a:spcBef>
            </a:pPr>
            <a:r>
              <a:rPr lang="en-US" altLang="zh-TW" sz="4400" b="1" spc="-40" dirty="0">
                <a:solidFill>
                  <a:srgbClr val="252525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4400" b="1" spc="-40" dirty="0">
                <a:solidFill>
                  <a:srgbClr val="252525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5400" b="1" spc="-40" dirty="0">
                <a:solidFill>
                  <a:srgbClr val="252525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Floating-point &amp;</a:t>
            </a:r>
            <a:r>
              <a:rPr lang="zh-TW" altLang="en-US" sz="5400" b="1" spc="-40" dirty="0">
                <a:solidFill>
                  <a:srgbClr val="252525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5400" b="1" spc="-40" dirty="0">
                <a:solidFill>
                  <a:srgbClr val="252525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BF16</a:t>
            </a:r>
            <a:br>
              <a:rPr lang="en-US" altLang="zh-TW" sz="5400" b="1" spc="-40" dirty="0">
                <a:solidFill>
                  <a:srgbClr val="252525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4800" b="1" spc="-40" dirty="0">
                <a:solidFill>
                  <a:srgbClr val="252525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DD Final Project (#10)</a:t>
            </a:r>
            <a:endParaRPr lang="en-US" altLang="zh-TW" sz="4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xmlns="" id="{8E6EC230-C189-426E-9DB9-CA6A93F6E41C}"/>
              </a:ext>
            </a:extLst>
          </p:cNvPr>
          <p:cNvCxnSpPr>
            <a:cxnSpLocks/>
          </p:cNvCxnSpPr>
          <p:nvPr/>
        </p:nvCxnSpPr>
        <p:spPr>
          <a:xfrm>
            <a:off x="1102660" y="2522947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標題 3"/>
          <p:cNvSpPr txBox="1">
            <a:spLocks/>
          </p:cNvSpPr>
          <p:nvPr/>
        </p:nvSpPr>
        <p:spPr>
          <a:xfrm>
            <a:off x="2154000" y="5985352"/>
            <a:ext cx="7884000" cy="61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500" dirty="0">
                <a:solidFill>
                  <a:srgbClr val="0072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Engineering and SoC Research Center</a:t>
            </a:r>
            <a:r>
              <a:rPr lang="zh-TW" altLang="en-US" sz="1500" dirty="0">
                <a:solidFill>
                  <a:srgbClr val="0072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500" dirty="0">
                <a:solidFill>
                  <a:srgbClr val="0072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National Chung Cheng University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279" y="5118246"/>
            <a:ext cx="800100" cy="7810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113" y="4922983"/>
            <a:ext cx="8763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97030"/>
      </p:ext>
    </p:extLst>
  </p:cSld>
  <p:clrMapOvr>
    <a:masterClrMapping/>
  </p:clrMapOvr>
  <p:transition spd="med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xmlns="" id="{5C79BE8A-C86A-4ED4-815D-C065F45D8231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課程評分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xmlns="" id="{06068F2A-033A-43C9-845F-D0221E956A1A}"/>
              </a:ext>
            </a:extLst>
          </p:cNvPr>
          <p:cNvCxnSpPr>
            <a:cxnSpLocks/>
          </p:cNvCxnSpPr>
          <p:nvPr/>
        </p:nvCxnSpPr>
        <p:spPr>
          <a:xfrm>
            <a:off x="1102660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921383" y="2090172"/>
            <a:ext cx="83492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endParaRPr lang="zh-TW" altLang="en-US" sz="1200" dirty="0">
              <a:solidFill>
                <a:srgbClr val="000000"/>
              </a:solidFill>
              <a:latin typeface="+mj-lt"/>
              <a:ea typeface="標楷體" panose="03000509000000000000" pitchFamily="65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400" dirty="0">
                <a:solidFill>
                  <a:srgbClr val="000000"/>
                </a:solidFill>
                <a:latin typeface="+mj-lt"/>
                <a:ea typeface="標楷體" panose="03000509000000000000" pitchFamily="65" charset="-120"/>
              </a:rPr>
              <a:t>Demo</a:t>
            </a:r>
            <a:r>
              <a:rPr lang="zh-TW" altLang="en-US" sz="2400" dirty="0">
                <a:solidFill>
                  <a:srgbClr val="000000"/>
                </a:solidFill>
                <a:latin typeface="+mj-lt"/>
                <a:ea typeface="標楷體" panose="03000509000000000000" pitchFamily="65" charset="-120"/>
              </a:rPr>
              <a:t>時間</a:t>
            </a:r>
            <a:r>
              <a:rPr lang="en-US" altLang="zh-TW" sz="2400" dirty="0">
                <a:solidFill>
                  <a:srgbClr val="000000"/>
                </a:solidFill>
                <a:latin typeface="+mj-lt"/>
                <a:ea typeface="標楷體" panose="03000509000000000000" pitchFamily="65" charset="-120"/>
              </a:rPr>
              <a:t>:</a:t>
            </a:r>
            <a:r>
              <a:rPr lang="en-US" altLang="zh-TW" sz="2400" dirty="0" smtClean="0">
                <a:solidFill>
                  <a:srgbClr val="000000"/>
                </a:solidFill>
                <a:latin typeface="+mj-lt"/>
                <a:ea typeface="標楷體" panose="03000509000000000000" pitchFamily="65" charset="-120"/>
              </a:rPr>
              <a:t>6/15</a:t>
            </a:r>
            <a:r>
              <a:rPr lang="zh-TW" altLang="en-US" sz="2400" dirty="0" smtClean="0">
                <a:solidFill>
                  <a:srgbClr val="000000"/>
                </a:solidFill>
                <a:latin typeface="+mj-lt"/>
                <a:ea typeface="標楷體" panose="03000509000000000000" pitchFamily="65" charset="-120"/>
              </a:rPr>
              <a:t>，</a:t>
            </a:r>
            <a:r>
              <a:rPr lang="en-US" altLang="zh-TW" sz="2400" dirty="0" smtClean="0">
                <a:solidFill>
                  <a:srgbClr val="000000"/>
                </a:solidFill>
                <a:latin typeface="+mj-lt"/>
                <a:ea typeface="標楷體" panose="03000509000000000000" pitchFamily="65" charset="-120"/>
              </a:rPr>
              <a:t>6/17</a:t>
            </a:r>
            <a:endParaRPr lang="en-US" altLang="zh-TW" sz="2400" dirty="0">
              <a:solidFill>
                <a:srgbClr val="000000"/>
              </a:solidFill>
              <a:latin typeface="+mj-lt"/>
              <a:ea typeface="標楷體" panose="03000509000000000000" pitchFamily="65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400" dirty="0">
                <a:solidFill>
                  <a:srgbClr val="000000"/>
                </a:solidFill>
                <a:latin typeface="+mj-lt"/>
                <a:ea typeface="標楷體" panose="03000509000000000000" pitchFamily="65" charset="-120"/>
              </a:rPr>
              <a:t>Demo</a:t>
            </a:r>
            <a:r>
              <a:rPr lang="zh-TW" altLang="en-US" sz="2400" dirty="0">
                <a:solidFill>
                  <a:srgbClr val="000000"/>
                </a:solidFill>
                <a:latin typeface="+mj-lt"/>
                <a:ea typeface="標楷體" panose="03000509000000000000" pitchFamily="65" charset="-120"/>
              </a:rPr>
              <a:t>地點</a:t>
            </a:r>
            <a:r>
              <a:rPr lang="en-US" altLang="zh-TW" sz="2400" dirty="0">
                <a:solidFill>
                  <a:srgbClr val="000000"/>
                </a:solidFill>
                <a:latin typeface="+mj-lt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solidFill>
                  <a:srgbClr val="000000"/>
                </a:solidFill>
                <a:latin typeface="+mj-lt"/>
                <a:ea typeface="標楷體" panose="03000509000000000000" pitchFamily="65" charset="-120"/>
              </a:rPr>
              <a:t>資工館</a:t>
            </a:r>
            <a:r>
              <a:rPr lang="en-US" altLang="zh-TW" sz="2400" dirty="0">
                <a:solidFill>
                  <a:srgbClr val="000000"/>
                </a:solidFill>
                <a:latin typeface="+mj-lt"/>
                <a:ea typeface="標楷體" panose="03000509000000000000" pitchFamily="65" charset="-120"/>
              </a:rPr>
              <a:t>501A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sz="2400" dirty="0">
                <a:solidFill>
                  <a:srgbClr val="000000"/>
                </a:solidFill>
                <a:latin typeface="+mj-lt"/>
                <a:ea typeface="標楷體" panose="03000509000000000000" pitchFamily="65" charset="-120"/>
              </a:rPr>
              <a:t>評分方式</a:t>
            </a:r>
            <a:endParaRPr lang="en-US" altLang="zh-TW" sz="2400" dirty="0">
              <a:solidFill>
                <a:srgbClr val="000000"/>
              </a:solidFill>
              <a:latin typeface="+mj-lt"/>
              <a:ea typeface="標楷體" panose="03000509000000000000" pitchFamily="65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TW" sz="2400" dirty="0">
              <a:solidFill>
                <a:srgbClr val="000000"/>
              </a:solidFill>
              <a:latin typeface="+mj-lt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solidFill>
                  <a:srgbClr val="000000"/>
                </a:solidFill>
                <a:latin typeface="+mj-lt"/>
                <a:ea typeface="標楷體" panose="03000509000000000000" pitchFamily="65" charset="-120"/>
              </a:rPr>
              <a:t>輸入一</a:t>
            </a:r>
            <a:r>
              <a:rPr lang="en-US" altLang="zh-TW" sz="2000" dirty="0">
                <a:solidFill>
                  <a:srgbClr val="000000"/>
                </a:solidFill>
                <a:latin typeface="+mj-lt"/>
                <a:ea typeface="標楷體" panose="03000509000000000000" pitchFamily="65" charset="-120"/>
              </a:rPr>
              <a:t>BF16</a:t>
            </a:r>
            <a:r>
              <a:rPr lang="zh-TW" altLang="en-US" sz="2000" dirty="0">
                <a:solidFill>
                  <a:srgbClr val="000000"/>
                </a:solidFill>
                <a:latin typeface="+mj-lt"/>
                <a:ea typeface="標楷體" panose="03000509000000000000" pitchFamily="65" charset="-120"/>
              </a:rPr>
              <a:t>浮點數</a:t>
            </a:r>
            <a:r>
              <a:rPr lang="zh-TW" altLang="en-US" sz="2000" dirty="0" smtClean="0">
                <a:solidFill>
                  <a:srgbClr val="000000"/>
                </a:solidFill>
                <a:latin typeface="+mj-lt"/>
                <a:ea typeface="標楷體" panose="03000509000000000000" pitchFamily="65" charset="-120"/>
              </a:rPr>
              <a:t>，按下</a:t>
            </a:r>
            <a:r>
              <a:rPr lang="en-US" altLang="zh-TW" sz="2000" dirty="0" smtClean="0">
                <a:solidFill>
                  <a:srgbClr val="000000"/>
                </a:solidFill>
                <a:latin typeface="+mj-lt"/>
                <a:ea typeface="標楷體" panose="03000509000000000000" pitchFamily="65" charset="-120"/>
              </a:rPr>
              <a:t>N17</a:t>
            </a:r>
            <a:r>
              <a:rPr lang="zh-TW" altLang="en-US" sz="2000" dirty="0" smtClean="0">
                <a:solidFill>
                  <a:srgbClr val="000000"/>
                </a:solidFill>
                <a:latin typeface="+mj-lt"/>
                <a:ea typeface="標楷體" panose="03000509000000000000" pitchFamily="65" charset="-120"/>
              </a:rPr>
              <a:t>將</a:t>
            </a:r>
            <a:r>
              <a:rPr lang="zh-TW" altLang="en-US" sz="2000" dirty="0">
                <a:solidFill>
                  <a:srgbClr val="000000"/>
                </a:solidFill>
                <a:latin typeface="+mj-lt"/>
                <a:ea typeface="標楷體" panose="03000509000000000000" pitchFamily="65" charset="-120"/>
              </a:rPr>
              <a:t>其顯示在七段顯示器上 </a:t>
            </a:r>
            <a:r>
              <a:rPr lang="en-US" altLang="zh-TW" sz="2000" dirty="0">
                <a:solidFill>
                  <a:srgbClr val="000000"/>
                </a:solidFill>
                <a:latin typeface="+mj-lt"/>
                <a:ea typeface="標楷體" panose="03000509000000000000" pitchFamily="65" charset="-120"/>
              </a:rPr>
              <a:t>(60%)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>
                <a:solidFill>
                  <a:srgbClr val="000000"/>
                </a:solidFill>
                <a:latin typeface="+mj-lt"/>
                <a:ea typeface="標楷體" panose="03000509000000000000" pitchFamily="65" charset="-120"/>
              </a:rPr>
              <a:t>按下</a:t>
            </a:r>
            <a:r>
              <a:rPr lang="en-US" altLang="zh-TW" sz="2000" dirty="0">
                <a:solidFill>
                  <a:srgbClr val="000000"/>
                </a:solidFill>
                <a:latin typeface="+mj-lt"/>
                <a:ea typeface="標楷體" panose="03000509000000000000" pitchFamily="65" charset="-120"/>
              </a:rPr>
              <a:t>P</a:t>
            </a:r>
            <a:r>
              <a:rPr lang="en-US" altLang="zh-TW" sz="2000" dirty="0" smtClean="0">
                <a:solidFill>
                  <a:srgbClr val="000000"/>
                </a:solidFill>
                <a:latin typeface="+mj-lt"/>
                <a:ea typeface="標楷體" panose="03000509000000000000" pitchFamily="65" charset="-120"/>
              </a:rPr>
              <a:t>17</a:t>
            </a:r>
            <a:r>
              <a:rPr lang="zh-CN" altLang="en-US" sz="2000" dirty="0">
                <a:solidFill>
                  <a:srgbClr val="000000"/>
                </a:solidFill>
                <a:latin typeface="+mj-lt"/>
                <a:ea typeface="標楷體" panose="03000509000000000000" pitchFamily="65" charset="-120"/>
              </a:rPr>
              <a:t>按鈕將輸入數值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ea typeface="標楷體" panose="03000509000000000000" pitchFamily="65" charset="-120"/>
              </a:rPr>
              <a:t>+7</a:t>
            </a:r>
            <a:r>
              <a:rPr lang="zh-CN" altLang="en-US" sz="2000" dirty="0">
                <a:solidFill>
                  <a:srgbClr val="000000"/>
                </a:solidFill>
                <a:latin typeface="+mj-lt"/>
                <a:ea typeface="標楷體" panose="03000509000000000000" pitchFamily="65" charset="-120"/>
              </a:rPr>
              <a:t>，並將其顯示在七段顯示器</a:t>
            </a:r>
            <a:r>
              <a:rPr lang="zh-TW" altLang="en-US" sz="2000" dirty="0" smtClean="0">
                <a:solidFill>
                  <a:srgbClr val="000000"/>
                </a:solidFill>
                <a:latin typeface="+mj-lt"/>
                <a:ea typeface="標楷體" panose="03000509000000000000" pitchFamily="65" charset="-120"/>
              </a:rPr>
              <a:t>上 </a:t>
            </a:r>
            <a:r>
              <a:rPr lang="en-US" altLang="zh-TW" sz="2000" dirty="0" smtClean="0">
                <a:solidFill>
                  <a:srgbClr val="000000"/>
                </a:solidFill>
                <a:latin typeface="+mj-lt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solidFill>
                  <a:srgbClr val="000000"/>
                </a:solidFill>
                <a:latin typeface="+mj-lt"/>
                <a:ea typeface="標楷體" panose="03000509000000000000" pitchFamily="65" charset="-120"/>
              </a:rPr>
              <a:t>20</a:t>
            </a:r>
            <a:r>
              <a:rPr lang="en-US" altLang="zh-TW" sz="2000" dirty="0" smtClean="0">
                <a:solidFill>
                  <a:srgbClr val="000000"/>
                </a:solidFill>
                <a:latin typeface="+mj-lt"/>
                <a:ea typeface="標楷體" panose="03000509000000000000" pitchFamily="65" charset="-120"/>
              </a:rPr>
              <a:t>%)</a:t>
            </a:r>
            <a:r>
              <a:rPr lang="en-US" altLang="zh-TW" sz="2000" dirty="0" smtClean="0">
                <a:solidFill>
                  <a:srgbClr val="000000"/>
                </a:solidFill>
                <a:latin typeface="+mj-lt"/>
                <a:ea typeface="標楷體" panose="03000509000000000000" pitchFamily="65" charset="-120"/>
              </a:rPr>
              <a:t>        </a:t>
            </a:r>
          </a:p>
          <a:p>
            <a:pPr lvl="1"/>
            <a:r>
              <a:rPr lang="zh-TW" altLang="en-US" sz="2000" dirty="0" smtClean="0">
                <a:solidFill>
                  <a:srgbClr val="000000"/>
                </a:solidFill>
                <a:latin typeface="+mj-lt"/>
                <a:ea typeface="標楷體" panose="03000509000000000000" pitchFamily="65" charset="-120"/>
              </a:rPr>
              <a:t>按下</a:t>
            </a:r>
            <a:r>
              <a:rPr lang="en-US" altLang="zh-TW" sz="2000" dirty="0">
                <a:solidFill>
                  <a:srgbClr val="000000"/>
                </a:solidFill>
                <a:latin typeface="+mj-lt"/>
                <a:ea typeface="標楷體" panose="03000509000000000000" pitchFamily="65" charset="-120"/>
              </a:rPr>
              <a:t>M</a:t>
            </a:r>
            <a:r>
              <a:rPr lang="en-US" altLang="zh-TW" sz="2000" dirty="0" smtClean="0">
                <a:solidFill>
                  <a:srgbClr val="000000"/>
                </a:solidFill>
                <a:latin typeface="+mj-lt"/>
                <a:ea typeface="標楷體" panose="03000509000000000000" pitchFamily="65" charset="-120"/>
              </a:rPr>
              <a:t>17</a:t>
            </a:r>
            <a:r>
              <a:rPr lang="zh-CN" altLang="en-US" sz="2000" dirty="0" smtClean="0">
                <a:solidFill>
                  <a:srgbClr val="000000"/>
                </a:solidFill>
                <a:latin typeface="+mj-lt"/>
                <a:ea typeface="標楷體" panose="03000509000000000000" pitchFamily="65" charset="-120"/>
              </a:rPr>
              <a:t>按鈕將輸入數值</a:t>
            </a:r>
            <a:r>
              <a:rPr lang="en-US" altLang="zh-CN" sz="2000" dirty="0" smtClean="0">
                <a:solidFill>
                  <a:srgbClr val="000000"/>
                </a:solidFill>
                <a:latin typeface="+mj-lt"/>
                <a:ea typeface="標楷體" panose="03000509000000000000" pitchFamily="65" charset="-120"/>
              </a:rPr>
              <a:t>*3</a:t>
            </a:r>
            <a:r>
              <a:rPr lang="zh-CN" altLang="en-US" sz="2000" dirty="0" smtClean="0">
                <a:solidFill>
                  <a:srgbClr val="000000"/>
                </a:solidFill>
                <a:latin typeface="+mj-lt"/>
                <a:ea typeface="標楷體" panose="03000509000000000000" pitchFamily="65" charset="-120"/>
              </a:rPr>
              <a:t>，並將其顯示在七段顯示器上</a:t>
            </a:r>
            <a:r>
              <a:rPr lang="en-US" altLang="zh-CN" sz="2000" dirty="0" smtClean="0">
                <a:solidFill>
                  <a:srgbClr val="000000"/>
                </a:solidFill>
                <a:latin typeface="+mj-lt"/>
                <a:ea typeface="標楷體" panose="03000509000000000000" pitchFamily="65" charset="-120"/>
              </a:rPr>
              <a:t> (20%)</a:t>
            </a:r>
            <a:endParaRPr lang="en-US" altLang="zh-TW" sz="2000" dirty="0">
              <a:solidFill>
                <a:srgbClr val="000000"/>
              </a:solidFill>
              <a:latin typeface="+mj-lt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51545" y="5873245"/>
            <a:ext cx="62889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u="sng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記得填寫意見回饋表，否則不予以計分</a:t>
            </a:r>
            <a:endParaRPr lang="zh-TW" altLang="en-US" sz="28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765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xmlns="" id="{5C79BE8A-C86A-4ED4-815D-C065F45D8231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Outline</a:t>
            </a:r>
            <a:endParaRPr lang="zh-TW" altLang="en-US" sz="4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xmlns="" id="{06068F2A-033A-43C9-845F-D0221E956A1A}"/>
              </a:ext>
            </a:extLst>
          </p:cNvPr>
          <p:cNvCxnSpPr>
            <a:cxnSpLocks/>
          </p:cNvCxnSpPr>
          <p:nvPr/>
        </p:nvCxnSpPr>
        <p:spPr>
          <a:xfrm>
            <a:off x="1102660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815E0A25-5840-4B14-833E-9410E54E4248}"/>
              </a:ext>
            </a:extLst>
          </p:cNvPr>
          <p:cNvSpPr txBox="1"/>
          <p:nvPr/>
        </p:nvSpPr>
        <p:spPr>
          <a:xfrm>
            <a:off x="1482570" y="1209481"/>
            <a:ext cx="785428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zh-TW" altLang="en-US" sz="28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課程目的</a:t>
            </a:r>
            <a:endParaRPr lang="en-US" altLang="zh-TW" sz="2800" spc="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en-US" altLang="zh-TW" sz="28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IEEE754</a:t>
            </a:r>
            <a:r>
              <a:rPr lang="zh-TW" altLang="en-US" sz="28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浮點數表示法</a:t>
            </a:r>
            <a:endParaRPr lang="en-US" altLang="zh-TW" sz="2800" spc="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en-US" altLang="zh-TW" sz="28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BF16</a:t>
            </a:r>
            <a:r>
              <a:rPr lang="zh-TW" altLang="en-US" sz="28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浮點數表示法 </a:t>
            </a:r>
            <a:endParaRPr lang="en-US" altLang="zh-TW" sz="2800" spc="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作業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課程評分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附錄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0D17-F53C-496E-82F6-93321998F98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952667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xmlns="" id="{5C79BE8A-C86A-4ED4-815D-C065F45D8231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課程目的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xmlns="" id="{06068F2A-033A-43C9-845F-D0221E956A1A}"/>
              </a:ext>
            </a:extLst>
          </p:cNvPr>
          <p:cNvCxnSpPr>
            <a:cxnSpLocks/>
          </p:cNvCxnSpPr>
          <p:nvPr/>
        </p:nvCxnSpPr>
        <p:spPr>
          <a:xfrm>
            <a:off x="1102660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815E0A25-5840-4B14-833E-9410E54E4248}"/>
              </a:ext>
            </a:extLst>
          </p:cNvPr>
          <p:cNvSpPr txBox="1"/>
          <p:nvPr/>
        </p:nvSpPr>
        <p:spPr>
          <a:xfrm>
            <a:off x="1247910" y="2390248"/>
            <a:ext cx="96961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544513" algn="just">
              <a:spcBef>
                <a:spcPts val="600"/>
              </a:spcBef>
              <a:spcAft>
                <a:spcPts val="600"/>
              </a:spcAft>
              <a:tabLst>
                <a:tab pos="85725" algn="l"/>
                <a:tab pos="361950" algn="l"/>
              </a:tabLst>
            </a:pPr>
            <a:r>
              <a:rPr lang="zh-TW" altLang="en-US" sz="24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經過了先前的實驗課，我們已經了解如何設計整數硬體，在本次課程中，同學們將</a:t>
            </a:r>
            <a:r>
              <a:rPr lang="en-US" altLang="zh-TW" sz="24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:</a:t>
            </a:r>
          </a:p>
          <a:p>
            <a:pPr marL="885825" lvl="1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tabLst>
                <a:tab pos="85725" algn="l"/>
                <a:tab pos="361950" algn="l"/>
              </a:tabLst>
            </a:pPr>
            <a:r>
              <a:rPr lang="zh-TW" altLang="en-US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學習</a:t>
            </a:r>
            <a:r>
              <a:rPr lang="en-US" altLang="zh-TW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IEEE754</a:t>
            </a:r>
            <a:r>
              <a:rPr lang="zh-TW" altLang="en-US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浮點數表示法</a:t>
            </a:r>
            <a:endParaRPr lang="en-US" altLang="zh-TW" sz="2000" spc="5" dirty="0">
              <a:latin typeface="Times New Roman" panose="02020603050405020304" pitchFamily="18" charset="0"/>
              <a:ea typeface="標楷體" panose="03000509000000000000" pitchFamily="65" charset="-120"/>
              <a:cs typeface="Times New Roman" pitchFamily="18" charset="0"/>
            </a:endParaRPr>
          </a:p>
          <a:p>
            <a:pPr marL="885825" lvl="1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tabLst>
                <a:tab pos="85725" algn="l"/>
                <a:tab pos="361950" algn="l"/>
              </a:tabLst>
            </a:pPr>
            <a:r>
              <a:rPr lang="zh-TW" altLang="en-US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學習</a:t>
            </a:r>
            <a:r>
              <a:rPr lang="en-US" altLang="zh-TW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BF16</a:t>
            </a:r>
            <a:r>
              <a:rPr lang="zh-TW" altLang="en-US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浮點數表示法</a:t>
            </a:r>
            <a:endParaRPr lang="en-US" altLang="zh-TW" sz="2000" spc="5" dirty="0">
              <a:latin typeface="Times New Roman" panose="02020603050405020304" pitchFamily="18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0D17-F53C-496E-82F6-93321998F98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312819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xmlns="" id="{5C79BE8A-C86A-4ED4-815D-C065F45D8231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IEEE754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浮點數表示法 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 / 4)</a:t>
            </a:r>
            <a:endParaRPr lang="zh-TW" altLang="en-US" sz="4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xmlns="" id="{06068F2A-033A-43C9-845F-D0221E956A1A}"/>
              </a:ext>
            </a:extLst>
          </p:cNvPr>
          <p:cNvCxnSpPr>
            <a:cxnSpLocks/>
          </p:cNvCxnSpPr>
          <p:nvPr/>
        </p:nvCxnSpPr>
        <p:spPr>
          <a:xfrm>
            <a:off x="1102660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B03772C9-213A-43FD-A1F4-EEA3712896DD}"/>
              </a:ext>
            </a:extLst>
          </p:cNvPr>
          <p:cNvSpPr/>
          <p:nvPr/>
        </p:nvSpPr>
        <p:spPr>
          <a:xfrm>
            <a:off x="1225119" y="2667247"/>
            <a:ext cx="9232776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en-US" altLang="zh-TW" dirty="0">
                <a:latin typeface="+mj-lt"/>
                <a:ea typeface="標楷體" panose="03000509000000000000" pitchFamily="65" charset="-120"/>
              </a:rPr>
              <a:t>IEEE </a:t>
            </a:r>
            <a:r>
              <a:rPr lang="zh-TW" altLang="en-US" dirty="0">
                <a:latin typeface="+mj-lt"/>
                <a:ea typeface="標楷體" panose="03000509000000000000" pitchFamily="65" charset="-120"/>
              </a:rPr>
              <a:t>二進位浮點數算術標準（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IEEE 754</a:t>
            </a:r>
            <a:r>
              <a:rPr lang="zh-TW" altLang="en-US" dirty="0">
                <a:latin typeface="+mj-lt"/>
                <a:ea typeface="標楷體" panose="03000509000000000000" pitchFamily="65" charset="-120"/>
              </a:rPr>
              <a:t>）是當前最廣泛使用的浮點數運算標準，在 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IEEE 754 </a:t>
            </a:r>
            <a:r>
              <a:rPr lang="zh-TW" altLang="en-US" dirty="0">
                <a:latin typeface="+mj-lt"/>
                <a:ea typeface="標楷體" panose="03000509000000000000" pitchFamily="65" charset="-120"/>
              </a:rPr>
              <a:t>中表示浮點數值的方式，包含半精確度（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16 </a:t>
            </a:r>
            <a:r>
              <a:rPr lang="zh-TW" altLang="en-US" dirty="0">
                <a:latin typeface="+mj-lt"/>
                <a:ea typeface="標楷體" panose="03000509000000000000" pitchFamily="65" charset="-120"/>
              </a:rPr>
              <a:t>位元）、單精確度（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32 </a:t>
            </a:r>
            <a:r>
              <a:rPr lang="zh-TW" altLang="en-US" dirty="0">
                <a:latin typeface="+mj-lt"/>
                <a:ea typeface="標楷體" panose="03000509000000000000" pitchFamily="65" charset="-120"/>
              </a:rPr>
              <a:t>位元）、雙精確度（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64 </a:t>
            </a:r>
            <a:r>
              <a:rPr lang="zh-TW" altLang="en-US" dirty="0">
                <a:latin typeface="+mj-lt"/>
                <a:ea typeface="標楷體" panose="03000509000000000000" pitchFamily="65" charset="-120"/>
              </a:rPr>
              <a:t>位元）等等。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TW" altLang="en-US" dirty="0">
                <a:latin typeface="+mj-lt"/>
                <a:ea typeface="標楷體" panose="03000509000000000000" pitchFamily="65" charset="-120"/>
              </a:rPr>
              <a:t>其浮點數表示為：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Value = Sign × Exponent × Fraction</a:t>
            </a:r>
          </a:p>
        </p:txBody>
      </p:sp>
    </p:spTree>
    <p:extLst>
      <p:ext uri="{BB962C8B-B14F-4D97-AF65-F5344CB8AC3E}">
        <p14:creationId xmlns:p14="http://schemas.microsoft.com/office/powerpoint/2010/main" val="3339466074"/>
      </p:ext>
    </p:extLst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xmlns="" id="{5C79BE8A-C86A-4ED4-815D-C065F45D8231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IEEE754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浮點數表示法 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 / 4)</a:t>
            </a:r>
            <a:endParaRPr lang="zh-TW" altLang="en-US" sz="4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xmlns="" id="{06068F2A-033A-43C9-845F-D0221E956A1A}"/>
              </a:ext>
            </a:extLst>
          </p:cNvPr>
          <p:cNvCxnSpPr>
            <a:cxnSpLocks/>
          </p:cNvCxnSpPr>
          <p:nvPr/>
        </p:nvCxnSpPr>
        <p:spPr>
          <a:xfrm>
            <a:off x="1102660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B03772C9-213A-43FD-A1F4-EEA3712896DD}"/>
              </a:ext>
            </a:extLst>
          </p:cNvPr>
          <p:cNvSpPr/>
          <p:nvPr/>
        </p:nvSpPr>
        <p:spPr>
          <a:xfrm>
            <a:off x="1188868" y="1565762"/>
            <a:ext cx="1016493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dirty="0">
                <a:latin typeface="+mj-lt"/>
                <a:ea typeface="標楷體" panose="03000509000000000000" pitchFamily="65" charset="-120"/>
              </a:rPr>
              <a:t>Sign</a:t>
            </a:r>
            <a:r>
              <a:rPr lang="zh-TW" altLang="en-US" dirty="0">
                <a:latin typeface="+mj-lt"/>
                <a:ea typeface="標楷體" panose="03000509000000000000" pitchFamily="65" charset="-120"/>
              </a:rPr>
              <a:t>為符號位，以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+mj-lt"/>
                <a:ea typeface="標楷體" panose="03000509000000000000" pitchFamily="65" charset="-120"/>
              </a:rPr>
              <a:t>表示正值，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+mj-lt"/>
                <a:ea typeface="標楷體" panose="03000509000000000000" pitchFamily="65" charset="-120"/>
              </a:rPr>
              <a:t>表示負值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dirty="0">
              <a:latin typeface="+mj-lt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dirty="0">
                <a:latin typeface="+mj-lt"/>
                <a:ea typeface="標楷體" panose="03000509000000000000" pitchFamily="65" charset="-120"/>
              </a:rPr>
              <a:t>Exponent</a:t>
            </a:r>
            <a:r>
              <a:rPr lang="zh-TW" altLang="en-US" dirty="0">
                <a:latin typeface="+mj-lt"/>
                <a:ea typeface="標楷體" panose="03000509000000000000" pitchFamily="65" charset="-120"/>
              </a:rPr>
              <a:t>為二進位科學計數法表示下的指數值加上指數偏移值</a:t>
            </a:r>
          </a:p>
          <a:p>
            <a:r>
              <a:rPr lang="zh-TW" altLang="en-US" dirty="0">
                <a:latin typeface="+mj-lt"/>
                <a:ea typeface="標楷體" panose="03000509000000000000" pitchFamily="65" charset="-120"/>
              </a:rPr>
              <a:t>因為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IEEE 754</a:t>
            </a:r>
            <a:r>
              <a:rPr lang="zh-TW" altLang="en-US" dirty="0">
                <a:latin typeface="+mj-lt"/>
                <a:ea typeface="標楷體" panose="03000509000000000000" pitchFamily="65" charset="-120"/>
              </a:rPr>
              <a:t>中以無號整數（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Unsigned Integer</a:t>
            </a:r>
            <a:r>
              <a:rPr lang="zh-TW" altLang="en-US" dirty="0">
                <a:latin typeface="+mj-lt"/>
                <a:ea typeface="標楷體" panose="03000509000000000000" pitchFamily="65" charset="-120"/>
              </a:rPr>
              <a:t>）表示指數，其中一半值域在表示負數，因此將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2</a:t>
            </a:r>
            <a:r>
              <a:rPr lang="en-US" altLang="zh-TW" baseline="30000" dirty="0">
                <a:latin typeface="+mj-lt"/>
                <a:ea typeface="標楷體" panose="03000509000000000000" pitchFamily="65" charset="-120"/>
              </a:rPr>
              <a:t>e-1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 – 1</a:t>
            </a:r>
            <a:r>
              <a:rPr lang="zh-TW" altLang="en-US" dirty="0">
                <a:latin typeface="+mj-lt"/>
                <a:ea typeface="標楷體" panose="03000509000000000000" pitchFamily="65" charset="-120"/>
              </a:rPr>
              <a:t>定為指數偏移值（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Exponent Bias</a:t>
            </a:r>
            <a:r>
              <a:rPr lang="zh-TW" altLang="en-US" dirty="0">
                <a:latin typeface="+mj-lt"/>
                <a:ea typeface="標楷體" panose="03000509000000000000" pitchFamily="65" charset="-120"/>
              </a:rPr>
              <a:t>），其中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e</a:t>
            </a:r>
            <a:r>
              <a:rPr lang="zh-TW" altLang="en-US" dirty="0">
                <a:latin typeface="+mj-lt"/>
                <a:ea typeface="標楷體" panose="03000509000000000000" pitchFamily="65" charset="-120"/>
              </a:rPr>
              <a:t>為儲存指數的位元長度。</a:t>
            </a:r>
            <a:endParaRPr lang="en-US" altLang="zh-TW" dirty="0">
              <a:latin typeface="+mj-lt"/>
              <a:ea typeface="標楷體" panose="03000509000000000000" pitchFamily="65" charset="-120"/>
            </a:endParaRPr>
          </a:p>
          <a:p>
            <a:endParaRPr lang="en-US" altLang="zh-TW" dirty="0">
              <a:latin typeface="+mj-lt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dirty="0">
                <a:latin typeface="+mj-lt"/>
                <a:ea typeface="標楷體" panose="03000509000000000000" pitchFamily="65" charset="-120"/>
              </a:rPr>
              <a:t>Fraction</a:t>
            </a:r>
          </a:p>
          <a:p>
            <a:r>
              <a:rPr lang="zh-TW" altLang="en-US" dirty="0">
                <a:latin typeface="+mj-lt"/>
                <a:ea typeface="標楷體" panose="03000509000000000000" pitchFamily="65" charset="-120"/>
              </a:rPr>
              <a:t>當浮點數的指數部分編碼值在 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0 &lt; Exponent ≤ 2</a:t>
            </a:r>
            <a:r>
              <a:rPr lang="en-US" altLang="zh-TW" baseline="30000" dirty="0">
                <a:latin typeface="+mj-lt"/>
                <a:ea typeface="標楷體" panose="03000509000000000000" pitchFamily="65" charset="-120"/>
              </a:rPr>
              <a:t>e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– 2</a:t>
            </a:r>
            <a:r>
              <a:rPr lang="zh-TW" altLang="en-US" dirty="0">
                <a:latin typeface="+mj-lt"/>
                <a:ea typeface="標楷體" panose="03000509000000000000" pitchFamily="65" charset="-120"/>
              </a:rPr>
              <a:t>之間，則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Fraction</a:t>
            </a:r>
            <a:r>
              <a:rPr lang="zh-TW" altLang="en-US" dirty="0">
                <a:latin typeface="+mj-lt"/>
                <a:ea typeface="標楷體" panose="03000509000000000000" pitchFamily="65" charset="-120"/>
              </a:rPr>
              <a:t>值為二進位科學計數法的尾數（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Mantissa</a:t>
            </a:r>
            <a:r>
              <a:rPr lang="zh-TW" altLang="en-US" dirty="0">
                <a:latin typeface="+mj-lt"/>
                <a:ea typeface="標楷體" panose="03000509000000000000" pitchFamily="65" charset="-120"/>
              </a:rPr>
              <a:t>），亦即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1.Fraction</a:t>
            </a:r>
            <a:endParaRPr lang="zh-TW" altLang="en-US" dirty="0">
              <a:latin typeface="+mj-lt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+mj-lt"/>
                <a:ea typeface="標楷體" panose="03000509000000000000" pitchFamily="65" charset="-120"/>
              </a:rPr>
              <a:t>如果指數部分編碼值是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+mj-lt"/>
                <a:ea typeface="標楷體" panose="03000509000000000000" pitchFamily="65" charset="-120"/>
              </a:rPr>
              <a:t>，二進位科學計數法的尾數部分非零，則該實際值比前述涵蓋情況更接近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+mj-lt"/>
                <a:ea typeface="標楷體" panose="03000509000000000000" pitchFamily="65" charset="-120"/>
              </a:rPr>
              <a:t>，因此其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Fraction</a:t>
            </a:r>
            <a:r>
              <a:rPr lang="zh-TW" altLang="en-US" dirty="0">
                <a:latin typeface="+mj-lt"/>
                <a:ea typeface="標楷體" panose="03000509000000000000" pitchFamily="65" charset="-120"/>
              </a:rPr>
              <a:t>代表的值實際為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0.Fraction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8725FA6B-B733-4B6B-8F79-E309E52DC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554" y="5292238"/>
            <a:ext cx="5216718" cy="91046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xmlns="" id="{E80C3CEB-E898-4390-8BA6-0324D5DE7506}"/>
              </a:ext>
            </a:extLst>
          </p:cNvPr>
          <p:cNvSpPr/>
          <p:nvPr/>
        </p:nvSpPr>
        <p:spPr>
          <a:xfrm>
            <a:off x="8249671" y="6202703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單精確度浮點數表示法</a:t>
            </a:r>
          </a:p>
        </p:txBody>
      </p:sp>
    </p:spTree>
    <p:extLst>
      <p:ext uri="{BB962C8B-B14F-4D97-AF65-F5344CB8AC3E}">
        <p14:creationId xmlns:p14="http://schemas.microsoft.com/office/powerpoint/2010/main" val="2521657764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xmlns="" id="{5C79BE8A-C86A-4ED4-815D-C065F45D8231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IEEE754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浮點數表示法 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 / 4)</a:t>
            </a:r>
            <a:endParaRPr lang="zh-TW" altLang="en-US" sz="4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xmlns="" id="{06068F2A-033A-43C9-845F-D0221E956A1A}"/>
              </a:ext>
            </a:extLst>
          </p:cNvPr>
          <p:cNvCxnSpPr>
            <a:cxnSpLocks/>
          </p:cNvCxnSpPr>
          <p:nvPr/>
        </p:nvCxnSpPr>
        <p:spPr>
          <a:xfrm>
            <a:off x="1102660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B03772C9-213A-43FD-A1F4-EEA3712896DD}"/>
              </a:ext>
            </a:extLst>
          </p:cNvPr>
          <p:cNvSpPr/>
          <p:nvPr/>
        </p:nvSpPr>
        <p:spPr>
          <a:xfrm>
            <a:off x="3048000" y="19978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latin typeface="+mj-lt"/>
                <a:ea typeface="標楷體" panose="03000509000000000000" pitchFamily="65" charset="-120"/>
              </a:rPr>
              <a:t>以單精確度浮點數為例，在 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32 bits </a:t>
            </a:r>
            <a:r>
              <a:rPr lang="zh-TW" altLang="en-US" dirty="0">
                <a:latin typeface="+mj-lt"/>
                <a:ea typeface="標楷體" panose="03000509000000000000" pitchFamily="65" charset="-120"/>
              </a:rPr>
              <a:t>中，我們使用 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1 bit </a:t>
            </a:r>
            <a:r>
              <a:rPr lang="zh-TW" altLang="en-US" dirty="0">
                <a:latin typeface="+mj-lt"/>
                <a:ea typeface="標楷體" panose="03000509000000000000" pitchFamily="65" charset="-120"/>
              </a:rPr>
              <a:t>表示正值或負值，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8 bits </a:t>
            </a:r>
            <a:r>
              <a:rPr lang="zh-TW" altLang="en-US" dirty="0">
                <a:latin typeface="+mj-lt"/>
                <a:ea typeface="標楷體" panose="03000509000000000000" pitchFamily="65" charset="-120"/>
              </a:rPr>
              <a:t>表示指數，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23 bits </a:t>
            </a:r>
            <a:r>
              <a:rPr lang="zh-TW" altLang="en-US" dirty="0">
                <a:latin typeface="+mj-lt"/>
                <a:ea typeface="標楷體" panose="03000509000000000000" pitchFamily="65" charset="-120"/>
              </a:rPr>
              <a:t>表示尾數精度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F4E00886-0031-40C7-A4F9-E199FC1B3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0" y="3533060"/>
            <a:ext cx="5216718" cy="910465"/>
          </a:xfrm>
          <a:prstGeom prst="rect">
            <a:avLst/>
          </a:prstGeom>
        </p:spPr>
      </p:pic>
      <p:sp>
        <p:nvSpPr>
          <p:cNvPr id="7" name="文字方塊 4">
            <a:extLst>
              <a:ext uri="{FF2B5EF4-FFF2-40B4-BE49-F238E27FC236}">
                <a16:creationId xmlns:a16="http://schemas.microsoft.com/office/drawing/2014/main" xmlns="" id="{D98B2E53-6343-4763-A773-EC1677787FF7}"/>
              </a:ext>
            </a:extLst>
          </p:cNvPr>
          <p:cNvSpPr txBox="1"/>
          <p:nvPr/>
        </p:nvSpPr>
        <p:spPr>
          <a:xfrm>
            <a:off x="6764510" y="3079163"/>
            <a:ext cx="44867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i="1" dirty="0"/>
              <a:t>Sign</a:t>
            </a:r>
            <a:r>
              <a:rPr lang="en-US" altLang="zh-TW" dirty="0"/>
              <a:t> = +1</a:t>
            </a:r>
          </a:p>
          <a:p>
            <a:r>
              <a:rPr lang="en-US" altLang="zh-TW" i="1" dirty="0"/>
              <a:t>Exponent</a:t>
            </a:r>
            <a:r>
              <a:rPr lang="en-US" altLang="zh-TW" dirty="0"/>
              <a:t> = (01111100)</a:t>
            </a:r>
            <a:r>
              <a:rPr lang="en-US" altLang="zh-TW" baseline="-25000" dirty="0"/>
              <a:t>2</a:t>
            </a:r>
            <a:r>
              <a:rPr lang="en-US" altLang="zh-TW" dirty="0"/>
              <a:t> – 127 = -3</a:t>
            </a:r>
          </a:p>
          <a:p>
            <a:r>
              <a:rPr lang="en-US" altLang="zh-TW" i="1" dirty="0"/>
              <a:t>Fraction</a:t>
            </a:r>
          </a:p>
          <a:p>
            <a:r>
              <a:rPr lang="en-US" altLang="zh-TW" dirty="0"/>
              <a:t> 	= 1 + (0.01000000000000000000000)</a:t>
            </a:r>
            <a:r>
              <a:rPr lang="en-US" altLang="zh-TW" baseline="-25000" dirty="0"/>
              <a:t>2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	= 1 + 2</a:t>
            </a:r>
            <a:r>
              <a:rPr lang="en-US" altLang="zh-TW" baseline="30000" dirty="0"/>
              <a:t>-2</a:t>
            </a:r>
            <a:endParaRPr lang="en-US" altLang="zh-TW" dirty="0"/>
          </a:p>
          <a:p>
            <a:r>
              <a:rPr lang="en-US" altLang="zh-TW" dirty="0"/>
              <a:t>	= 1.25</a:t>
            </a:r>
          </a:p>
          <a:p>
            <a:r>
              <a:rPr lang="en-US" altLang="zh-TW" i="1" dirty="0"/>
              <a:t>Value</a:t>
            </a:r>
            <a:r>
              <a:rPr lang="en-US" altLang="zh-TW" dirty="0"/>
              <a:t> = (+1) × 1.25 × 2</a:t>
            </a:r>
            <a:r>
              <a:rPr lang="en-US" altLang="zh-TW" baseline="30000" dirty="0"/>
              <a:t>-3</a:t>
            </a:r>
            <a:r>
              <a:rPr lang="en-US" altLang="zh-TW" dirty="0"/>
              <a:t> = + 0.15625</a:t>
            </a:r>
          </a:p>
        </p:txBody>
      </p:sp>
    </p:spTree>
    <p:extLst>
      <p:ext uri="{BB962C8B-B14F-4D97-AF65-F5344CB8AC3E}">
        <p14:creationId xmlns:p14="http://schemas.microsoft.com/office/powerpoint/2010/main" val="3941917354"/>
      </p:ext>
    </p:extLst>
  </p:cSld>
  <p:clrMapOvr>
    <a:masterClrMapping/>
  </p:clrMapOvr>
  <p:transition spd="med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xmlns="" id="{5C79BE8A-C86A-4ED4-815D-C065F45D8231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IEEE754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浮點數表示法 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(4 / 4)</a:t>
            </a:r>
            <a:endParaRPr lang="zh-TW" altLang="en-US" sz="4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xmlns="" id="{06068F2A-033A-43C9-845F-D0221E956A1A}"/>
              </a:ext>
            </a:extLst>
          </p:cNvPr>
          <p:cNvCxnSpPr>
            <a:cxnSpLocks/>
          </p:cNvCxnSpPr>
          <p:nvPr/>
        </p:nvCxnSpPr>
        <p:spPr>
          <a:xfrm>
            <a:off x="1102660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B03772C9-213A-43FD-A1F4-EEA3712896DD}"/>
              </a:ext>
            </a:extLst>
          </p:cNvPr>
          <p:cNvSpPr/>
          <p:nvPr/>
        </p:nvSpPr>
        <p:spPr>
          <a:xfrm>
            <a:off x="2554795" y="1689984"/>
            <a:ext cx="6930501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TW" altLang="en-US" sz="2400" b="1" dirty="0">
                <a:latin typeface="+mj-lt"/>
                <a:ea typeface="標楷體" panose="03000509000000000000" pitchFamily="65" charset="-120"/>
              </a:rPr>
              <a:t>特殊值</a:t>
            </a:r>
          </a:p>
          <a:p>
            <a:r>
              <a:rPr lang="zh-TW" altLang="en-US" dirty="0">
                <a:latin typeface="+mj-lt"/>
                <a:ea typeface="標楷體" panose="03000509000000000000" pitchFamily="65" charset="-120"/>
              </a:rPr>
              <a:t>如果指數是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+mj-lt"/>
                <a:ea typeface="標楷體" panose="03000509000000000000" pitchFamily="65" charset="-120"/>
              </a:rPr>
              <a:t>且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Fraction</a:t>
            </a:r>
            <a:r>
              <a:rPr lang="zh-TW" altLang="en-US" dirty="0">
                <a:latin typeface="+mj-lt"/>
                <a:ea typeface="標楷體" panose="03000509000000000000" pitchFamily="65" charset="-120"/>
              </a:rPr>
              <a:t>亦為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+mj-lt"/>
                <a:ea typeface="標楷體" panose="03000509000000000000" pitchFamily="65" charset="-120"/>
              </a:rPr>
              <a:t>，該值為正負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+mj-lt"/>
                <a:ea typeface="標楷體" panose="03000509000000000000" pitchFamily="65" charset="-120"/>
              </a:rPr>
              <a:t>（視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Sign Bit</a:t>
            </a:r>
            <a:r>
              <a:rPr lang="zh-TW" altLang="en-US" dirty="0">
                <a:latin typeface="+mj-lt"/>
                <a:ea typeface="標楷體" panose="03000509000000000000" pitchFamily="65" charset="-120"/>
              </a:rPr>
              <a:t>而定）</a:t>
            </a:r>
          </a:p>
          <a:p>
            <a:r>
              <a:rPr lang="zh-TW" altLang="en-US" dirty="0">
                <a:latin typeface="+mj-lt"/>
                <a:ea typeface="標楷體" panose="03000509000000000000" pitchFamily="65" charset="-120"/>
              </a:rPr>
              <a:t>如果指數 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= 2</a:t>
            </a:r>
            <a:r>
              <a:rPr lang="en-US" altLang="zh-TW" baseline="30000" dirty="0">
                <a:latin typeface="+mj-lt"/>
                <a:ea typeface="標楷體" panose="03000509000000000000" pitchFamily="65" charset="-120"/>
              </a:rPr>
              <a:t>e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-1</a:t>
            </a:r>
            <a:r>
              <a:rPr lang="zh-TW" altLang="en-US" dirty="0">
                <a:latin typeface="+mj-lt"/>
                <a:ea typeface="標楷體" panose="03000509000000000000" pitchFamily="65" charset="-120"/>
              </a:rPr>
              <a:t>且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Fraction</a:t>
            </a:r>
            <a:r>
              <a:rPr lang="zh-TW" altLang="en-US" dirty="0">
                <a:latin typeface="+mj-lt"/>
                <a:ea typeface="標楷體" panose="03000509000000000000" pitchFamily="65" charset="-120"/>
              </a:rPr>
              <a:t>為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+mj-lt"/>
                <a:ea typeface="標楷體" panose="03000509000000000000" pitchFamily="65" charset="-120"/>
              </a:rPr>
              <a:t>，該值為正負無限大（視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Sign Bit</a:t>
            </a:r>
            <a:r>
              <a:rPr lang="zh-TW" altLang="en-US" dirty="0">
                <a:latin typeface="+mj-lt"/>
                <a:ea typeface="標楷體" panose="03000509000000000000" pitchFamily="65" charset="-120"/>
              </a:rPr>
              <a:t>而定）</a:t>
            </a:r>
          </a:p>
          <a:p>
            <a:r>
              <a:rPr lang="zh-TW" altLang="en-US" dirty="0">
                <a:latin typeface="+mj-lt"/>
                <a:ea typeface="標楷體" panose="03000509000000000000" pitchFamily="65" charset="-120"/>
              </a:rPr>
              <a:t>如果指數 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= 2</a:t>
            </a:r>
            <a:r>
              <a:rPr lang="en-US" altLang="zh-TW" baseline="30000" dirty="0">
                <a:latin typeface="+mj-lt"/>
                <a:ea typeface="標楷體" panose="03000509000000000000" pitchFamily="65" charset="-120"/>
              </a:rPr>
              <a:t>e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-1</a:t>
            </a:r>
            <a:r>
              <a:rPr lang="zh-TW" altLang="en-US" dirty="0">
                <a:latin typeface="+mj-lt"/>
                <a:ea typeface="標楷體" panose="03000509000000000000" pitchFamily="65" charset="-120"/>
              </a:rPr>
              <a:t>且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Fraction</a:t>
            </a:r>
            <a:r>
              <a:rPr lang="zh-TW" altLang="en-US" dirty="0">
                <a:latin typeface="+mj-lt"/>
                <a:ea typeface="標楷體" panose="03000509000000000000" pitchFamily="65" charset="-120"/>
              </a:rPr>
              <a:t>不為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+mj-lt"/>
                <a:ea typeface="標楷體" panose="03000509000000000000" pitchFamily="65" charset="-120"/>
              </a:rPr>
              <a:t>，表示該不為一個數（</a:t>
            </a:r>
            <a:r>
              <a:rPr lang="en-US" altLang="zh-TW" dirty="0" err="1">
                <a:latin typeface="+mj-lt"/>
                <a:ea typeface="標楷體" panose="03000509000000000000" pitchFamily="65" charset="-120"/>
              </a:rPr>
              <a:t>NaN</a:t>
            </a:r>
            <a:r>
              <a:rPr lang="zh-TW" altLang="en-US" dirty="0">
                <a:latin typeface="+mj-lt"/>
                <a:ea typeface="標楷體" panose="03000509000000000000" pitchFamily="65" charset="-120"/>
              </a:rPr>
              <a:t>）</a:t>
            </a:r>
          </a:p>
          <a:p>
            <a:r>
              <a:rPr lang="zh-TW" altLang="en-US" dirty="0">
                <a:latin typeface="+mj-lt"/>
                <a:ea typeface="標楷體" panose="03000509000000000000" pitchFamily="65" charset="-120"/>
              </a:rPr>
              <a:t>總結規則如下：</a:t>
            </a:r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xmlns="" id="{3D4AC86B-7590-4351-AD9E-C82976765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711" y="3648205"/>
            <a:ext cx="6126578" cy="222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65821"/>
      </p:ext>
    </p:extLst>
  </p:cSld>
  <p:clrMapOvr>
    <a:masterClrMapping/>
  </p:clrMapOvr>
  <p:transition spd="med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xmlns="" id="{5C79BE8A-C86A-4ED4-815D-C065F45D8231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BF16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浮點數表示法 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(BFloat16)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xmlns="" id="{06068F2A-033A-43C9-845F-D0221E956A1A}"/>
              </a:ext>
            </a:extLst>
          </p:cNvPr>
          <p:cNvCxnSpPr>
            <a:cxnSpLocks/>
          </p:cNvCxnSpPr>
          <p:nvPr/>
        </p:nvCxnSpPr>
        <p:spPr>
          <a:xfrm>
            <a:off x="1102660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E390241-4068-417D-BFD1-D03D0A75B8B5}"/>
              </a:ext>
            </a:extLst>
          </p:cNvPr>
          <p:cNvSpPr/>
          <p:nvPr/>
        </p:nvSpPr>
        <p:spPr>
          <a:xfrm>
            <a:off x="1867270" y="1925107"/>
            <a:ext cx="8457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+mj-lt"/>
                <a:ea typeface="標楷體" panose="03000509000000000000" pitchFamily="65" charset="-120"/>
              </a:rPr>
              <a:t>BF16</a:t>
            </a:r>
            <a:r>
              <a:rPr lang="zh-TW" altLang="en-US" dirty="0">
                <a:latin typeface="+mj-lt"/>
                <a:ea typeface="標楷體" panose="03000509000000000000" pitchFamily="65" charset="-120"/>
              </a:rPr>
              <a:t>主要概念在於透過降低數字的精度，從而減少運算資源和功耗。</a:t>
            </a:r>
            <a:endParaRPr lang="en-US" altLang="zh-TW" dirty="0">
              <a:latin typeface="+mj-lt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+mj-lt"/>
                <a:ea typeface="標楷體" panose="03000509000000000000" pitchFamily="65" charset="-120"/>
              </a:rPr>
              <a:t>在 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BF16</a:t>
            </a:r>
            <a:r>
              <a:rPr lang="zh-TW" altLang="en-US" dirty="0">
                <a:latin typeface="+mj-lt"/>
                <a:ea typeface="標楷體" panose="03000509000000000000" pitchFamily="65" charset="-120"/>
              </a:rPr>
              <a:t>中，我們使用 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1 bit </a:t>
            </a:r>
            <a:r>
              <a:rPr lang="zh-TW" altLang="en-US" dirty="0">
                <a:latin typeface="+mj-lt"/>
                <a:ea typeface="標楷體" panose="03000509000000000000" pitchFamily="65" charset="-120"/>
              </a:rPr>
              <a:t>表示正值或負值，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8 bits </a:t>
            </a:r>
            <a:r>
              <a:rPr lang="zh-TW" altLang="en-US" dirty="0">
                <a:latin typeface="+mj-lt"/>
                <a:ea typeface="標楷體" panose="03000509000000000000" pitchFamily="65" charset="-120"/>
              </a:rPr>
              <a:t>表示指數，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7 bits </a:t>
            </a:r>
            <a:r>
              <a:rPr lang="zh-TW" altLang="en-US" dirty="0">
                <a:latin typeface="+mj-lt"/>
                <a:ea typeface="標楷體" panose="03000509000000000000" pitchFamily="65" charset="-120"/>
              </a:rPr>
              <a:t>表示尾數精度</a:t>
            </a:r>
          </a:p>
        </p:txBody>
      </p:sp>
      <p:sp>
        <p:nvSpPr>
          <p:cNvPr id="7" name="文字方塊 4">
            <a:extLst>
              <a:ext uri="{FF2B5EF4-FFF2-40B4-BE49-F238E27FC236}">
                <a16:creationId xmlns:a16="http://schemas.microsoft.com/office/drawing/2014/main" xmlns="" id="{4F73983E-C1C3-48BD-BAC2-A512573B1AE3}"/>
              </a:ext>
            </a:extLst>
          </p:cNvPr>
          <p:cNvSpPr txBox="1"/>
          <p:nvPr/>
        </p:nvSpPr>
        <p:spPr>
          <a:xfrm>
            <a:off x="7021961" y="3007100"/>
            <a:ext cx="44867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i="1" dirty="0"/>
              <a:t>Sign</a:t>
            </a:r>
            <a:r>
              <a:rPr lang="en-US" altLang="zh-TW" dirty="0"/>
              <a:t> = +1</a:t>
            </a:r>
          </a:p>
          <a:p>
            <a:r>
              <a:rPr lang="en-US" altLang="zh-TW" i="1" dirty="0"/>
              <a:t>Exponent</a:t>
            </a:r>
            <a:r>
              <a:rPr lang="en-US" altLang="zh-TW" dirty="0"/>
              <a:t> = (01111100)</a:t>
            </a:r>
            <a:r>
              <a:rPr lang="en-US" altLang="zh-TW" baseline="-25000" dirty="0"/>
              <a:t>2</a:t>
            </a:r>
            <a:r>
              <a:rPr lang="en-US" altLang="zh-TW" dirty="0"/>
              <a:t> – 127 = -3</a:t>
            </a:r>
          </a:p>
          <a:p>
            <a:r>
              <a:rPr lang="en-US" altLang="zh-TW" i="1" dirty="0"/>
              <a:t>Fraction</a:t>
            </a:r>
          </a:p>
          <a:p>
            <a:r>
              <a:rPr lang="en-US" altLang="zh-TW" dirty="0"/>
              <a:t> 	= 1 + (0.0100000)</a:t>
            </a:r>
            <a:r>
              <a:rPr lang="en-US" altLang="zh-TW" baseline="-25000" dirty="0"/>
              <a:t>2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	= 1 + 2</a:t>
            </a:r>
            <a:r>
              <a:rPr lang="en-US" altLang="zh-TW" baseline="30000" dirty="0"/>
              <a:t>-2</a:t>
            </a:r>
            <a:endParaRPr lang="en-US" altLang="zh-TW" dirty="0"/>
          </a:p>
          <a:p>
            <a:r>
              <a:rPr lang="en-US" altLang="zh-TW" dirty="0"/>
              <a:t>	= 1.25</a:t>
            </a:r>
          </a:p>
          <a:p>
            <a:r>
              <a:rPr lang="en-US" altLang="zh-TW" i="1" dirty="0"/>
              <a:t>Value</a:t>
            </a:r>
            <a:r>
              <a:rPr lang="en-US" altLang="zh-TW" dirty="0"/>
              <a:t> = (+1) × 1.25 × 2</a:t>
            </a:r>
            <a:r>
              <a:rPr lang="en-US" altLang="zh-TW" baseline="30000" dirty="0"/>
              <a:t>-3</a:t>
            </a:r>
            <a:r>
              <a:rPr lang="en-US" altLang="zh-TW" dirty="0"/>
              <a:t> = + 0.15625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xmlns="" id="{100F445B-B7B1-4224-8E54-A83EA1BF1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075012"/>
              </p:ext>
            </p:extLst>
          </p:nvPr>
        </p:nvGraphicFramePr>
        <p:xfrm>
          <a:off x="1336720" y="3748566"/>
          <a:ext cx="48835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223">
                  <a:extLst>
                    <a:ext uri="{9D8B030D-6E8A-4147-A177-3AD203B41FA5}">
                      <a16:colId xmlns:a16="http://schemas.microsoft.com/office/drawing/2014/main" xmlns="" val="4116742722"/>
                    </a:ext>
                  </a:extLst>
                </a:gridCol>
                <a:gridCol w="305223">
                  <a:extLst>
                    <a:ext uri="{9D8B030D-6E8A-4147-A177-3AD203B41FA5}">
                      <a16:colId xmlns:a16="http://schemas.microsoft.com/office/drawing/2014/main" xmlns="" val="3606484279"/>
                    </a:ext>
                  </a:extLst>
                </a:gridCol>
                <a:gridCol w="305223">
                  <a:extLst>
                    <a:ext uri="{9D8B030D-6E8A-4147-A177-3AD203B41FA5}">
                      <a16:colId xmlns:a16="http://schemas.microsoft.com/office/drawing/2014/main" xmlns="" val="3880984690"/>
                    </a:ext>
                  </a:extLst>
                </a:gridCol>
                <a:gridCol w="305223">
                  <a:extLst>
                    <a:ext uri="{9D8B030D-6E8A-4147-A177-3AD203B41FA5}">
                      <a16:colId xmlns:a16="http://schemas.microsoft.com/office/drawing/2014/main" xmlns="" val="210747760"/>
                    </a:ext>
                  </a:extLst>
                </a:gridCol>
                <a:gridCol w="305223">
                  <a:extLst>
                    <a:ext uri="{9D8B030D-6E8A-4147-A177-3AD203B41FA5}">
                      <a16:colId xmlns:a16="http://schemas.microsoft.com/office/drawing/2014/main" xmlns="" val="922646124"/>
                    </a:ext>
                  </a:extLst>
                </a:gridCol>
                <a:gridCol w="305223">
                  <a:extLst>
                    <a:ext uri="{9D8B030D-6E8A-4147-A177-3AD203B41FA5}">
                      <a16:colId xmlns:a16="http://schemas.microsoft.com/office/drawing/2014/main" xmlns="" val="4051570177"/>
                    </a:ext>
                  </a:extLst>
                </a:gridCol>
                <a:gridCol w="305223">
                  <a:extLst>
                    <a:ext uri="{9D8B030D-6E8A-4147-A177-3AD203B41FA5}">
                      <a16:colId xmlns:a16="http://schemas.microsoft.com/office/drawing/2014/main" xmlns="" val="365448485"/>
                    </a:ext>
                  </a:extLst>
                </a:gridCol>
                <a:gridCol w="305223">
                  <a:extLst>
                    <a:ext uri="{9D8B030D-6E8A-4147-A177-3AD203B41FA5}">
                      <a16:colId xmlns:a16="http://schemas.microsoft.com/office/drawing/2014/main" xmlns="" val="1710004537"/>
                    </a:ext>
                  </a:extLst>
                </a:gridCol>
                <a:gridCol w="305223">
                  <a:extLst>
                    <a:ext uri="{9D8B030D-6E8A-4147-A177-3AD203B41FA5}">
                      <a16:colId xmlns:a16="http://schemas.microsoft.com/office/drawing/2014/main" xmlns="" val="859351405"/>
                    </a:ext>
                  </a:extLst>
                </a:gridCol>
                <a:gridCol w="305223">
                  <a:extLst>
                    <a:ext uri="{9D8B030D-6E8A-4147-A177-3AD203B41FA5}">
                      <a16:colId xmlns:a16="http://schemas.microsoft.com/office/drawing/2014/main" xmlns="" val="323696082"/>
                    </a:ext>
                  </a:extLst>
                </a:gridCol>
                <a:gridCol w="305223">
                  <a:extLst>
                    <a:ext uri="{9D8B030D-6E8A-4147-A177-3AD203B41FA5}">
                      <a16:colId xmlns:a16="http://schemas.microsoft.com/office/drawing/2014/main" xmlns="" val="4190267036"/>
                    </a:ext>
                  </a:extLst>
                </a:gridCol>
                <a:gridCol w="305223">
                  <a:extLst>
                    <a:ext uri="{9D8B030D-6E8A-4147-A177-3AD203B41FA5}">
                      <a16:colId xmlns:a16="http://schemas.microsoft.com/office/drawing/2014/main" xmlns="" val="4243729216"/>
                    </a:ext>
                  </a:extLst>
                </a:gridCol>
                <a:gridCol w="305223">
                  <a:extLst>
                    <a:ext uri="{9D8B030D-6E8A-4147-A177-3AD203B41FA5}">
                      <a16:colId xmlns:a16="http://schemas.microsoft.com/office/drawing/2014/main" xmlns="" val="2671202796"/>
                    </a:ext>
                  </a:extLst>
                </a:gridCol>
                <a:gridCol w="305223">
                  <a:extLst>
                    <a:ext uri="{9D8B030D-6E8A-4147-A177-3AD203B41FA5}">
                      <a16:colId xmlns:a16="http://schemas.microsoft.com/office/drawing/2014/main" xmlns="" val="1724022537"/>
                    </a:ext>
                  </a:extLst>
                </a:gridCol>
                <a:gridCol w="305223">
                  <a:extLst>
                    <a:ext uri="{9D8B030D-6E8A-4147-A177-3AD203B41FA5}">
                      <a16:colId xmlns:a16="http://schemas.microsoft.com/office/drawing/2014/main" xmlns="" val="2976471264"/>
                    </a:ext>
                  </a:extLst>
                </a:gridCol>
                <a:gridCol w="305223">
                  <a:extLst>
                    <a:ext uri="{9D8B030D-6E8A-4147-A177-3AD203B41FA5}">
                      <a16:colId xmlns:a16="http://schemas.microsoft.com/office/drawing/2014/main" xmlns="" val="1492535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40675870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093E5DD8-7D89-4ABE-ACF2-813DD1463578}"/>
              </a:ext>
            </a:extLst>
          </p:cNvPr>
          <p:cNvSpPr txBox="1"/>
          <p:nvPr/>
        </p:nvSpPr>
        <p:spPr>
          <a:xfrm>
            <a:off x="1189608" y="3109434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sign</a:t>
            </a:r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xmlns="" id="{20BE87DE-049B-4685-AB6D-4F433EDB4C76}"/>
              </a:ext>
            </a:extLst>
          </p:cNvPr>
          <p:cNvCxnSpPr>
            <a:cxnSpLocks/>
          </p:cNvCxnSpPr>
          <p:nvPr/>
        </p:nvCxnSpPr>
        <p:spPr>
          <a:xfrm flipH="1">
            <a:off x="1468691" y="3453883"/>
            <a:ext cx="3875" cy="269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40123D2D-DA00-44CB-968F-9165DEE476B4}"/>
              </a:ext>
            </a:extLst>
          </p:cNvPr>
          <p:cNvSpPr/>
          <p:nvPr/>
        </p:nvSpPr>
        <p:spPr>
          <a:xfrm>
            <a:off x="2363132" y="3109434"/>
            <a:ext cx="1056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/>
              <a:t>Exponent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473E67E9-1CB4-4264-A234-5A6E57F92B7B}"/>
              </a:ext>
            </a:extLst>
          </p:cNvPr>
          <p:cNvSpPr/>
          <p:nvPr/>
        </p:nvSpPr>
        <p:spPr>
          <a:xfrm>
            <a:off x="4746631" y="3127674"/>
            <a:ext cx="947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/>
              <a:t>Fraction</a:t>
            </a:r>
            <a:endParaRPr lang="zh-TW" altLang="en-US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xmlns="" id="{34D885E6-374B-45BC-99F0-CAC2324DECC6}"/>
              </a:ext>
            </a:extLst>
          </p:cNvPr>
          <p:cNvCxnSpPr/>
          <p:nvPr/>
        </p:nvCxnSpPr>
        <p:spPr>
          <a:xfrm flipH="1">
            <a:off x="2887286" y="3429000"/>
            <a:ext cx="3875" cy="269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xmlns="" id="{A601B6D4-3631-4F23-9368-D1D2615F02AD}"/>
              </a:ext>
            </a:extLst>
          </p:cNvPr>
          <p:cNvCxnSpPr/>
          <p:nvPr/>
        </p:nvCxnSpPr>
        <p:spPr>
          <a:xfrm flipH="1">
            <a:off x="5218638" y="3429000"/>
            <a:ext cx="3875" cy="2698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75467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F3C8DB8B-4894-E14A-BD1E-9D60BF1F64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489616" y="2155234"/>
            <a:ext cx="3901451" cy="5204282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xmlns="" id="{5C79BE8A-C86A-4ED4-815D-C065F45D8231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作業</a:t>
            </a:r>
            <a:endParaRPr lang="en-US" altLang="zh-TW" sz="4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xmlns="" id="{06068F2A-033A-43C9-845F-D0221E956A1A}"/>
              </a:ext>
            </a:extLst>
          </p:cNvPr>
          <p:cNvCxnSpPr>
            <a:cxnSpLocks/>
          </p:cNvCxnSpPr>
          <p:nvPr/>
        </p:nvCxnSpPr>
        <p:spPr>
          <a:xfrm>
            <a:off x="1102660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20949AA2-86CF-4AB9-B62F-9C8B9870E291}"/>
              </a:ext>
            </a:extLst>
          </p:cNvPr>
          <p:cNvSpPr/>
          <p:nvPr/>
        </p:nvSpPr>
        <p:spPr>
          <a:xfrm>
            <a:off x="838200" y="1150264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+mj-lt"/>
                <a:ea typeface="標楷體" panose="03000509000000000000" pitchFamily="65" charset="-120"/>
              </a:rPr>
              <a:t>請同學透過</a:t>
            </a:r>
            <a:r>
              <a:rPr lang="en-US" altLang="zh-TW" sz="2400" dirty="0">
                <a:latin typeface="+mj-lt"/>
                <a:ea typeface="標楷體" panose="03000509000000000000" pitchFamily="65" charset="-120"/>
              </a:rPr>
              <a:t>FPGA</a:t>
            </a:r>
            <a:r>
              <a:rPr lang="zh-TW" altLang="en-US" sz="2400" dirty="0">
                <a:latin typeface="+mj-lt"/>
                <a:ea typeface="標楷體" panose="03000509000000000000" pitchFamily="65" charset="-120"/>
              </a:rPr>
              <a:t>版上的</a:t>
            </a:r>
            <a:r>
              <a:rPr lang="en-US" altLang="zh-TW" sz="2400" dirty="0">
                <a:latin typeface="+mj-lt"/>
                <a:ea typeface="標楷體" panose="03000509000000000000" pitchFamily="65" charset="-120"/>
              </a:rPr>
              <a:t>switch</a:t>
            </a:r>
            <a:r>
              <a:rPr lang="zh-TW" altLang="en-US" sz="2400" dirty="0">
                <a:latin typeface="+mj-lt"/>
                <a:ea typeface="標楷體" panose="03000509000000000000" pitchFamily="65" charset="-120"/>
              </a:rPr>
              <a:t>輸入一</a:t>
            </a:r>
            <a:r>
              <a:rPr lang="en-US" altLang="zh-TW" sz="2400" dirty="0">
                <a:latin typeface="+mj-lt"/>
                <a:ea typeface="標楷體" panose="03000509000000000000" pitchFamily="65" charset="-120"/>
              </a:rPr>
              <a:t>BF16</a:t>
            </a:r>
            <a:r>
              <a:rPr lang="zh-TW" altLang="en-US" sz="2400" dirty="0">
                <a:latin typeface="+mj-lt"/>
                <a:ea typeface="標楷體" panose="03000509000000000000" pitchFamily="65" charset="-120"/>
              </a:rPr>
              <a:t>浮點數，並將其顯示在七段顯示器上</a:t>
            </a:r>
            <a:endParaRPr lang="en-US" altLang="zh-TW" sz="2400" dirty="0">
              <a:latin typeface="+mj-lt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+mj-lt"/>
                <a:ea typeface="標楷體" panose="03000509000000000000" pitchFamily="65" charset="-120"/>
              </a:rPr>
              <a:t>若值為負，第一個七段顯示器顯示負號，若值為正則不</a:t>
            </a:r>
            <a:r>
              <a:rPr lang="zh-TW" altLang="en-US" sz="2000" dirty="0" smtClean="0">
                <a:latin typeface="+mj-lt"/>
                <a:ea typeface="標楷體" panose="03000509000000000000" pitchFamily="65" charset="-120"/>
              </a:rPr>
              <a:t>顯示</a:t>
            </a:r>
            <a:endParaRPr lang="zh-TW" altLang="en-US" sz="2000" dirty="0">
              <a:latin typeface="+mj-lt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+mj-lt"/>
                <a:ea typeface="標楷體" panose="03000509000000000000" pitchFamily="65" charset="-120"/>
              </a:rPr>
              <a:t>第二到四個七段顯示器顯示整數位，後四個七段顯示器顯示小數位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+mj-lt"/>
                <a:ea typeface="標楷體" panose="03000509000000000000" pitchFamily="65" charset="-120"/>
              </a:rPr>
              <a:t>超出最大值</a:t>
            </a:r>
            <a:r>
              <a:rPr lang="en-US" altLang="zh-TW" sz="2000" dirty="0">
                <a:latin typeface="+mj-lt"/>
                <a:ea typeface="標楷體" panose="03000509000000000000" pitchFamily="65" charset="-120"/>
              </a:rPr>
              <a:t>(999.9999)</a:t>
            </a:r>
            <a:r>
              <a:rPr lang="zh-TW" altLang="en-US" sz="2000" dirty="0">
                <a:latin typeface="+mj-lt"/>
                <a:ea typeface="標楷體" panose="03000509000000000000" pitchFamily="65" charset="-120"/>
              </a:rPr>
              <a:t>或最小值</a:t>
            </a:r>
            <a:r>
              <a:rPr lang="en-US" altLang="zh-TW" sz="2000" dirty="0">
                <a:latin typeface="+mj-lt"/>
                <a:ea typeface="標楷體" panose="03000509000000000000" pitchFamily="65" charset="-120"/>
              </a:rPr>
              <a:t>(-999.9999)</a:t>
            </a:r>
            <a:r>
              <a:rPr lang="zh-TW" altLang="en-US" sz="2000" dirty="0">
                <a:latin typeface="+mj-lt"/>
                <a:ea typeface="標楷體" panose="03000509000000000000" pitchFamily="65" charset="-120"/>
              </a:rPr>
              <a:t>時顯示</a:t>
            </a:r>
            <a:r>
              <a:rPr lang="en-US" altLang="zh-TW" sz="2000" dirty="0">
                <a:latin typeface="+mj-lt"/>
                <a:ea typeface="標楷體" panose="03000509000000000000" pitchFamily="65" charset="-120"/>
              </a:rPr>
              <a:t>FFFF </a:t>
            </a:r>
            <a:r>
              <a:rPr lang="en-US" altLang="zh-TW" sz="2000" dirty="0" err="1">
                <a:latin typeface="+mj-lt"/>
                <a:ea typeface="標楷體" panose="03000509000000000000" pitchFamily="65" charset="-120"/>
              </a:rPr>
              <a:t>FFFF</a:t>
            </a:r>
            <a:endParaRPr lang="en-US" altLang="zh-TW" sz="2000" dirty="0">
              <a:latin typeface="+mj-lt"/>
              <a:ea typeface="標楷體" panose="03000509000000000000" pitchFamily="65" charset="-120"/>
            </a:endParaRPr>
          </a:p>
          <a:p>
            <a:endParaRPr lang="en-US" altLang="zh-TW" sz="2400" dirty="0">
              <a:latin typeface="+mj-lt"/>
              <a:ea typeface="標楷體" panose="03000509000000000000" pitchFamily="65" charset="-12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xmlns="" id="{BF22A5D3-4202-FD4B-99D4-E69146EB4D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800936" y="2155234"/>
            <a:ext cx="3901452" cy="520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618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3787</TotalTime>
  <Words>714</Words>
  <Application>Microsoft Office PowerPoint</Application>
  <PresentationFormat>自訂</PresentationFormat>
  <Paragraphs>95</Paragraphs>
  <Slides>10</Slides>
  <Notes>7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祐嘉 胡</dc:creator>
  <cp:lastModifiedBy>user</cp:lastModifiedBy>
  <cp:revision>208</cp:revision>
  <cp:lastPrinted>2020-03-09T04:52:58Z</cp:lastPrinted>
  <dcterms:created xsi:type="dcterms:W3CDTF">2020-02-27T03:18:14Z</dcterms:created>
  <dcterms:modified xsi:type="dcterms:W3CDTF">2020-06-01T00:46:57Z</dcterms:modified>
</cp:coreProperties>
</file>