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7" r:id="rId2"/>
    <p:sldId id="268" r:id="rId3"/>
    <p:sldId id="269" r:id="rId4"/>
    <p:sldId id="270" r:id="rId5"/>
    <p:sldId id="272" r:id="rId6"/>
    <p:sldId id="274" r:id="rId7"/>
    <p:sldId id="275" r:id="rId8"/>
    <p:sldId id="277" r:id="rId9"/>
    <p:sldId id="276" r:id="rId10"/>
    <p:sldId id="278" r:id="rId11"/>
    <p:sldId id="279" r:id="rId12"/>
    <p:sldId id="280" r:id="rId13"/>
    <p:sldId id="289" r:id="rId14"/>
    <p:sldId id="288" r:id="rId15"/>
    <p:sldId id="283" r:id="rId16"/>
    <p:sldId id="290" r:id="rId17"/>
    <p:sldId id="284" r:id="rId18"/>
    <p:sldId id="286" r:id="rId19"/>
  </p:sldIdLst>
  <p:sldSz cx="12192000" cy="6858000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9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66C52-6567-4C03-AC4F-C681081F0C50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BAA64-32C0-4E3C-BFB7-20F31DEAD9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336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8F86D-8F7B-4075-94DA-51FEB1974557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DB7BA-9B1C-4648-B28C-3BDF4322B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259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E93-40F4-461A-B75A-3815118F6E4B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62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E93-40F4-461A-B75A-3815118F6E4B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64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E93-40F4-461A-B75A-3815118F6E4B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21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E93-40F4-461A-B75A-3815118F6E4B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55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E93-40F4-461A-B75A-3815118F6E4B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07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E93-40F4-461A-B75A-3815118F6E4B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99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E93-40F4-461A-B75A-3815118F6E4B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1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E93-40F4-461A-B75A-3815118F6E4B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25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E93-40F4-461A-B75A-3815118F6E4B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75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E93-40F4-461A-B75A-3815118F6E4B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03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E93-40F4-461A-B75A-3815118F6E4B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13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CFE93-40F4-461A-B75A-3815118F6E4B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47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6F5A17BF-1BF9-42E6-AD04-75059CD01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7047"/>
            <a:ext cx="9144000" cy="165576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助教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胡祐嘉、劉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宸彥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B25B5F19-8C7A-4520-885E-40A660C454A0}"/>
              </a:ext>
            </a:extLst>
          </p:cNvPr>
          <p:cNvSpPr txBox="1">
            <a:spLocks/>
          </p:cNvSpPr>
          <p:nvPr/>
        </p:nvSpPr>
        <p:spPr>
          <a:xfrm>
            <a:off x="1167172" y="1784289"/>
            <a:ext cx="9857656" cy="18387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50000"/>
              </a:lnSpc>
              <a:spcBef>
                <a:spcPts val="105"/>
              </a:spcBef>
            </a:pPr>
            <a:br>
              <a:rPr lang="en-US" altLang="zh-TW" sz="4400" b="1" spc="-40" dirty="0">
                <a:solidFill>
                  <a:srgbClr val="25252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5400" b="1" spc="-40" dirty="0">
                <a:solidFill>
                  <a:srgbClr val="25252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7-seg display</a:t>
            </a:r>
            <a:br>
              <a:rPr lang="en-US" altLang="zh-TW" sz="5400" b="1" spc="-40" dirty="0">
                <a:solidFill>
                  <a:srgbClr val="25252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800" b="1" spc="-40" dirty="0">
                <a:solidFill>
                  <a:srgbClr val="25252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DD Lab4</a:t>
            </a:r>
            <a:endParaRPr lang="en-US" altLang="zh-TW" sz="4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E6EC230-C189-426E-9DB9-CA6A93F6E41C}"/>
              </a:ext>
            </a:extLst>
          </p:cNvPr>
          <p:cNvCxnSpPr>
            <a:cxnSpLocks/>
          </p:cNvCxnSpPr>
          <p:nvPr/>
        </p:nvCxnSpPr>
        <p:spPr>
          <a:xfrm>
            <a:off x="1102660" y="2522947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標題 3"/>
          <p:cNvSpPr txBox="1">
            <a:spLocks/>
          </p:cNvSpPr>
          <p:nvPr/>
        </p:nvSpPr>
        <p:spPr>
          <a:xfrm>
            <a:off x="2154000" y="5985352"/>
            <a:ext cx="7884000" cy="61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500" dirty="0">
                <a:solidFill>
                  <a:srgbClr val="0072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Engineering and </a:t>
            </a:r>
            <a:r>
              <a:rPr lang="en-US" altLang="zh-TW" sz="1500" dirty="0" err="1">
                <a:solidFill>
                  <a:srgbClr val="0072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en-US" altLang="zh-TW" sz="1500" dirty="0">
                <a:solidFill>
                  <a:srgbClr val="0072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Research Center</a:t>
            </a:r>
            <a:r>
              <a:rPr lang="zh-TW" altLang="en-US" sz="1500" dirty="0">
                <a:solidFill>
                  <a:srgbClr val="0072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500" dirty="0">
                <a:solidFill>
                  <a:srgbClr val="0072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Chung Cheng University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279" y="5118246"/>
            <a:ext cx="800100" cy="7810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113" y="4922983"/>
            <a:ext cx="8763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9703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課程教材及練習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內容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bject 3">
            <a:extLst>
              <a:ext uri="{FF2B5EF4-FFF2-40B4-BE49-F238E27FC236}">
                <a16:creationId xmlns:a16="http://schemas.microsoft.com/office/drawing/2014/main" id="{E974475F-D4F5-4D0C-B767-6DC022CF0CA1}"/>
              </a:ext>
            </a:extLst>
          </p:cNvPr>
          <p:cNvSpPr txBox="1"/>
          <p:nvPr/>
        </p:nvSpPr>
        <p:spPr>
          <a:xfrm>
            <a:off x="838200" y="1552272"/>
            <a:ext cx="8666285" cy="6151043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課程練習項目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12800" lvl="1" indent="-342900"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課程提供的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RTL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 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會將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輸入以十進制顯示在七段顯示器上。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12800" lvl="1" indent="-342900"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修改提供的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RTL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，結合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LAB1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使用的加法器，將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輸入相加並顯示在七段顯示器上。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</a:p>
          <a:p>
            <a:pPr marL="812800" lvl="1" indent="-342900"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實驗教學內容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12800" lvl="1" indent="-342900"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學習如何使用控制訊號控制七段顯示器顯示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12800" lvl="1" indent="-342900"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教材內容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12800" lvl="1" indent="-342900"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一份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.v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檔以及一份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en-US" altLang="zh-TW" sz="2000" spc="-5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xdc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270000" lvl="2" indent="-342900"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7-seg.v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用來描述輸入輸出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270000" lvl="2" indent="-342900"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Nexys4.xdc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用來描述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.v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與實體線路的連接關係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12800" lvl="1" indent="-342900"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128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endParaRPr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scontent-tpe1-1.xx.fbcdn.net/v/t1.15752-9/89257446_823032938214464_7040581258010689536_n.jpg?_nc_cat=110&amp;_nc_sid=b96e70&amp;_nc_ohc=HuMcFni6-vUAX_ZielL&amp;_nc_ht=scontent-tpe1-1.xx&amp;oh=75bbafbc9d9657284605fd1b0e52473d&amp;oe=5E987E2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766345" y="2494447"/>
            <a:ext cx="3308588" cy="441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6330403" y="6354467"/>
            <a:ext cx="5827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教材提供的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RTL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燒錄後示意圖，會將輸入顯示在七段顯示器上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6833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建立專案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bject 3">
            <a:extLst>
              <a:ext uri="{FF2B5EF4-FFF2-40B4-BE49-F238E27FC236}">
                <a16:creationId xmlns:a16="http://schemas.microsoft.com/office/drawing/2014/main" id="{E974475F-D4F5-4D0C-B767-6DC022CF0CA1}"/>
              </a:ext>
            </a:extLst>
          </p:cNvPr>
          <p:cNvSpPr txBox="1"/>
          <p:nvPr/>
        </p:nvSpPr>
        <p:spPr>
          <a:xfrm>
            <a:off x="619085" y="3000918"/>
            <a:ext cx="6757661" cy="1996059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所教，建立專案，並透過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 Sources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匯入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.v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檔與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xdc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檔，在此就不贅述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128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endParaRPr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529" y="1672678"/>
            <a:ext cx="3870002" cy="4269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074502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教材說明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(1/3)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bject 3">
            <a:extLst>
              <a:ext uri="{FF2B5EF4-FFF2-40B4-BE49-F238E27FC236}">
                <a16:creationId xmlns:a16="http://schemas.microsoft.com/office/drawing/2014/main" id="{E974475F-D4F5-4D0C-B767-6DC022CF0CA1}"/>
              </a:ext>
            </a:extLst>
          </p:cNvPr>
          <p:cNvSpPr txBox="1"/>
          <p:nvPr/>
        </p:nvSpPr>
        <p:spPr>
          <a:xfrm>
            <a:off x="592708" y="1184290"/>
            <a:ext cx="7698438" cy="3019416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Xilinx Design Constraints file(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xdc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file)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T10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R10……L18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LED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控制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PIN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腳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J17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J18…….U13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為七段顯示器驅動腳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p"/>
            </a:pP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128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endParaRPr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512" y="2657045"/>
            <a:ext cx="8990619" cy="3170266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592708" y="2657045"/>
            <a:ext cx="10002023" cy="15851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838200" y="4329334"/>
            <a:ext cx="10002023" cy="15851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518154" y="2244135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七段顯示器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控制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9529187" y="595804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七段顯示器驅動腳控制</a:t>
            </a:r>
          </a:p>
        </p:txBody>
      </p:sp>
    </p:spTree>
    <p:extLst>
      <p:ext uri="{BB962C8B-B14F-4D97-AF65-F5344CB8AC3E}">
        <p14:creationId xmlns:p14="http://schemas.microsoft.com/office/powerpoint/2010/main" val="169751519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3">
            <a:extLst>
              <a:ext uri="{FF2B5EF4-FFF2-40B4-BE49-F238E27FC236}">
                <a16:creationId xmlns:a16="http://schemas.microsoft.com/office/drawing/2014/main" id="{E974475F-D4F5-4D0C-B767-6DC022CF0CA1}"/>
              </a:ext>
            </a:extLst>
          </p:cNvPr>
          <p:cNvSpPr txBox="1"/>
          <p:nvPr/>
        </p:nvSpPr>
        <p:spPr>
          <a:xfrm>
            <a:off x="592708" y="1023084"/>
            <a:ext cx="6379592" cy="3442609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先定義輸入輸出與宣告，輸入為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元件訊號，輸出為驅動腳控制訊號及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LED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控制訊號。</a:t>
            </a: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en-US" altLang="zh-TW" sz="2400" spc="-5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為時脈訊號，在同步電路中扮演計時器的角色。</a:t>
            </a: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en-US" altLang="zh-TW" sz="2400" spc="-5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</a:t>
            </a:r>
            <a:r>
              <a:rPr lang="en-US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[11:6]</a:t>
            </a: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2400" spc="-5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</a:t>
            </a:r>
            <a:r>
              <a:rPr lang="en-US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[5:0]</a:t>
            </a: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分別放在不同的</a:t>
            </a:r>
            <a:r>
              <a:rPr lang="en-US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wire</a:t>
            </a: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，表示兩筆不同的數字。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endParaRPr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教材說明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(2/3)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456332" y="4605044"/>
            <a:ext cx="2819054" cy="17496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7-seg.v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662" y="1615661"/>
            <a:ext cx="2852964" cy="4739053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1722695" y="5019496"/>
            <a:ext cx="589085" cy="2733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1722694" y="5669383"/>
            <a:ext cx="589085" cy="2733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5419938" y="5011797"/>
            <a:ext cx="589085" cy="2733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5419938" y="5639331"/>
            <a:ext cx="589085" cy="2733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283678" y="476893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clk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07609" y="5330185"/>
            <a:ext cx="991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pc="-5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</a:t>
            </a:r>
            <a:r>
              <a:rPr lang="en-US" altLang="zh-TW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[11:0]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008496" y="4532557"/>
            <a:ext cx="22425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CA,CB….CG</a:t>
            </a:r>
            <a:r>
              <a:rPr lang="zh-TW" altLang="en-US" sz="16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</a:t>
            </a:r>
            <a:r>
              <a:rPr lang="en-US" altLang="zh-TW" sz="16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LED</a:t>
            </a:r>
            <a:r>
              <a:rPr lang="zh-TW" altLang="en-US" sz="16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控制訊號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69623" y="5376351"/>
            <a:ext cx="22425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AN0,AN1…..</a:t>
            </a:r>
            <a:r>
              <a:rPr lang="zh-TW" altLang="en-US" sz="16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等驅動腳訊號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94532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92" y="1186960"/>
            <a:ext cx="3344649" cy="5295123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教材說明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(3/3)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bject 3">
            <a:extLst>
              <a:ext uri="{FF2B5EF4-FFF2-40B4-BE49-F238E27FC236}">
                <a16:creationId xmlns:a16="http://schemas.microsoft.com/office/drawing/2014/main" id="{E974475F-D4F5-4D0C-B767-6DC022CF0CA1}"/>
              </a:ext>
            </a:extLst>
          </p:cNvPr>
          <p:cNvSpPr txBox="1"/>
          <p:nvPr/>
        </p:nvSpPr>
        <p:spPr>
          <a:xfrm>
            <a:off x="592708" y="1268571"/>
            <a:ext cx="6379592" cy="1934504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128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endParaRPr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0" y="2490659"/>
            <a:ext cx="3677163" cy="3381847"/>
          </a:xfrm>
          <a:prstGeom prst="rect">
            <a:avLst/>
          </a:prstGeom>
        </p:spPr>
      </p:pic>
      <p:sp>
        <p:nvSpPr>
          <p:cNvPr id="11" name="橢圓 10"/>
          <p:cNvSpPr/>
          <p:nvPr/>
        </p:nvSpPr>
        <p:spPr>
          <a:xfrm>
            <a:off x="55641" y="1859946"/>
            <a:ext cx="4709054" cy="47630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324501" y="6282350"/>
            <a:ext cx="5378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分別將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num1,num2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轉成十進位下不同位數應顯示的值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並根據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state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控制驅動腳</a:t>
            </a:r>
          </a:p>
        </p:txBody>
      </p:sp>
      <p:sp>
        <p:nvSpPr>
          <p:cNvPr id="7" name="橢圓 6"/>
          <p:cNvSpPr/>
          <p:nvPr/>
        </p:nvSpPr>
        <p:spPr>
          <a:xfrm>
            <a:off x="389748" y="1308984"/>
            <a:ext cx="4040840" cy="4971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3605362" y="176384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100000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clk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改變一次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state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6322440" y="2101362"/>
            <a:ext cx="4709054" cy="3771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557695" y="5900508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根據算出的值控制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的顯示</a:t>
            </a:r>
          </a:p>
        </p:txBody>
      </p:sp>
    </p:spTree>
    <p:extLst>
      <p:ext uri="{BB962C8B-B14F-4D97-AF65-F5344CB8AC3E}">
        <p14:creationId xmlns:p14="http://schemas.microsoft.com/office/powerpoint/2010/main" val="260321005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課程練習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bject 3">
            <a:extLst>
              <a:ext uri="{FF2B5EF4-FFF2-40B4-BE49-F238E27FC236}">
                <a16:creationId xmlns:a16="http://schemas.microsoft.com/office/drawing/2014/main" id="{E974475F-D4F5-4D0C-B767-6DC022CF0CA1}"/>
              </a:ext>
            </a:extLst>
          </p:cNvPr>
          <p:cNvSpPr txBox="1"/>
          <p:nvPr/>
        </p:nvSpPr>
        <p:spPr>
          <a:xfrm>
            <a:off x="1225755" y="2130479"/>
            <a:ext cx="4401323" cy="3873496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325"/>
              </a:spcBef>
              <a:buSzPct val="113636"/>
              <a:buFont typeface="+mj-lt"/>
              <a:buAutoNum type="arabicPeriod"/>
              <a:tabLst>
                <a:tab pos="299085" algn="l"/>
                <a:tab pos="299720" algn="l"/>
              </a:tabLst>
            </a:pP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修改先前課程的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4bit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加法器，使其可以進行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6bit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加法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不考慮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overflow)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SzPct val="113636"/>
              <a:buFont typeface="+mj-lt"/>
              <a:buAutoNum type="arabicPeriod"/>
              <a:tabLst>
                <a:tab pos="299085" algn="l"/>
                <a:tab pos="299720" algn="l"/>
              </a:tabLst>
            </a:pP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SzPct val="113636"/>
              <a:buFont typeface="+mj-lt"/>
              <a:buAutoNum type="arabicPeriod"/>
              <a:tabLst>
                <a:tab pos="299085" algn="l"/>
                <a:tab pos="299720" algn="l"/>
              </a:tabLst>
            </a:pP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7-seg.v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內額外宣告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接線，並將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num1,num2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接到加法器中。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SzPct val="113636"/>
              <a:buFont typeface="+mj-lt"/>
              <a:buAutoNum type="arabicPeriod"/>
              <a:tabLst>
                <a:tab pos="299085" algn="l"/>
                <a:tab pos="299720" algn="l"/>
              </a:tabLst>
            </a:pP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SzPct val="113636"/>
              <a:buFont typeface="+mj-lt"/>
              <a:buAutoNum type="arabicPeriod"/>
              <a:tabLst>
                <a:tab pos="299085" algn="l"/>
                <a:tab pos="299720" algn="l"/>
              </a:tabLst>
            </a:pP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將決定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LED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輸出數字的地方，從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num1,num2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改成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</a:p>
          <a:p>
            <a:pPr marL="8128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endParaRPr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252386" y="100361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252386" y="301760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252386" y="4452260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3.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835" y="4636926"/>
            <a:ext cx="2492217" cy="2149187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958" y="1201599"/>
            <a:ext cx="2569019" cy="170411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575" y="3352752"/>
            <a:ext cx="2524477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9554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課程練習成果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bject 3">
            <a:extLst>
              <a:ext uri="{FF2B5EF4-FFF2-40B4-BE49-F238E27FC236}">
                <a16:creationId xmlns:a16="http://schemas.microsoft.com/office/drawing/2014/main" id="{E974475F-D4F5-4D0C-B767-6DC022CF0CA1}"/>
              </a:ext>
            </a:extLst>
          </p:cNvPr>
          <p:cNvSpPr txBox="1"/>
          <p:nvPr/>
        </p:nvSpPr>
        <p:spPr>
          <a:xfrm>
            <a:off x="1348846" y="1195559"/>
            <a:ext cx="10128045" cy="218072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根據輸入的</a:t>
            </a:r>
            <a:r>
              <a:rPr lang="en-US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，將</a:t>
            </a:r>
            <a:r>
              <a:rPr lang="en-US" altLang="zh-TW" sz="2400" spc="-5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</a:t>
            </a:r>
            <a:r>
              <a:rPr lang="en-US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[11:6]</a:t>
            </a: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2400" spc="-5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</a:t>
            </a:r>
            <a:r>
              <a:rPr lang="en-US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[5:0]</a:t>
            </a: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相加並以十進位表示在七段顯示器</a:t>
            </a:r>
            <a:r>
              <a:rPr lang="en-US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如下圖範例</a:t>
            </a:r>
            <a:r>
              <a:rPr lang="en-US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128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endParaRPr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scontent-tpe1-1.xx.fbcdn.net/v/t1.15752-9/89267918_869194536857698_818000796678356992_n.jpg?_nc_cat=104&amp;_nc_sid=b96e70&amp;_nc_ohc=-65zlY7iMa8AX_r6g1J&amp;_nc_ht=scontent-tpe1-1.xx&amp;oh=a25ff9d217a14de6cc4cea898ca44dce&amp;oe=5E99D6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82" y="2325078"/>
            <a:ext cx="5198940" cy="389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5372100" y="622428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298635" y="64886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(32,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橢圓 10"/>
          <p:cNvSpPr/>
          <p:nvPr/>
        </p:nvSpPr>
        <p:spPr>
          <a:xfrm flipH="1">
            <a:off x="5292969" y="5614267"/>
            <a:ext cx="431594" cy="345633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 flipH="1">
            <a:off x="6690067" y="5549011"/>
            <a:ext cx="431594" cy="345633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 flipH="1">
            <a:off x="7752129" y="5512673"/>
            <a:ext cx="431594" cy="345633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 flipH="1">
            <a:off x="5372099" y="4806833"/>
            <a:ext cx="720969" cy="705840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 flipH="1">
            <a:off x="6482081" y="4710979"/>
            <a:ext cx="720969" cy="705840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16" name="直線接點 15"/>
          <p:cNvCxnSpPr>
            <a:stCxn id="14" idx="1"/>
          </p:cNvCxnSpPr>
          <p:nvPr/>
        </p:nvCxnSpPr>
        <p:spPr>
          <a:xfrm flipV="1">
            <a:off x="5987485" y="3308790"/>
            <a:ext cx="3736807" cy="160141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15" idx="1"/>
          </p:cNvCxnSpPr>
          <p:nvPr/>
        </p:nvCxnSpPr>
        <p:spPr>
          <a:xfrm flipV="1">
            <a:off x="7097467" y="3965832"/>
            <a:ext cx="1086256" cy="84851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9294227" y="345264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輸出值皆為相加結果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65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819442" y="5959900"/>
            <a:ext cx="3202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11,5,0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打開，相加。</a:t>
            </a:r>
          </a:p>
        </p:txBody>
      </p:sp>
    </p:spTree>
    <p:extLst>
      <p:ext uri="{BB962C8B-B14F-4D97-AF65-F5344CB8AC3E}">
        <p14:creationId xmlns:p14="http://schemas.microsoft.com/office/powerpoint/2010/main" val="308541140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content-tpe1-1.xx.fbcdn.net/v/t1.15752-9/87723830_343298083236648_5937268541228056576_n.jpg?_nc_cat=110&amp;_nc_sid=b96e70&amp;_nc_ohc=ymvCPrZGHCEAX-pR-rT&amp;_nc_ht=scontent-tpe1-1.xx&amp;oh=54b69081d216e98ab171ab067d3927e6&amp;oe=5E90327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269077" y="1736109"/>
            <a:ext cx="3754320" cy="548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bject 3">
            <a:extLst>
              <a:ext uri="{FF2B5EF4-FFF2-40B4-BE49-F238E27FC236}">
                <a16:creationId xmlns:a16="http://schemas.microsoft.com/office/drawing/2014/main" id="{E974475F-D4F5-4D0C-B767-6DC022CF0CA1}"/>
              </a:ext>
            </a:extLst>
          </p:cNvPr>
          <p:cNvSpPr txBox="1"/>
          <p:nvPr/>
        </p:nvSpPr>
        <p:spPr>
          <a:xfrm>
            <a:off x="754201" y="1334810"/>
            <a:ext cx="11453101" cy="5604739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 </a:t>
            </a:r>
            <a:r>
              <a:rPr lang="en-US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 </a:t>
            </a: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顆 </a:t>
            </a:r>
            <a:r>
              <a:rPr lang="en-US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switches (sw0~sw11) </a:t>
            </a: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分別控制兩筆輸入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，將兩筆輸入相加結果顯示在最右邊兩個七段顯示器，並在最左邊兩個七段顯示器顯示對應的鏡像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如下圖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128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endParaRPr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806363" y="6186633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0 1 1 0 0 0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298635" y="648866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(63,24)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橢圓 10"/>
          <p:cNvSpPr/>
          <p:nvPr/>
        </p:nvSpPr>
        <p:spPr>
          <a:xfrm flipH="1">
            <a:off x="5516886" y="5716342"/>
            <a:ext cx="1610607" cy="455065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 flipH="1">
            <a:off x="7214268" y="5679733"/>
            <a:ext cx="566923" cy="412359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 flipH="1">
            <a:off x="5085393" y="4958527"/>
            <a:ext cx="677633" cy="705840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 flipH="1">
            <a:off x="6858000" y="4882325"/>
            <a:ext cx="716754" cy="782041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16" name="直線接點 15"/>
          <p:cNvCxnSpPr>
            <a:stCxn id="15" idx="1"/>
          </p:cNvCxnSpPr>
          <p:nvPr/>
        </p:nvCxnSpPr>
        <p:spPr>
          <a:xfrm flipV="1">
            <a:off x="7469788" y="4137180"/>
            <a:ext cx="1085639" cy="8596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889444" y="391169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顯示為相加結果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87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819442" y="5959900"/>
            <a:ext cx="344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11~6,4,3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打開，相加。</a:t>
            </a:r>
          </a:p>
        </p:txBody>
      </p:sp>
      <p:cxnSp>
        <p:nvCxnSpPr>
          <p:cNvPr id="19" name="直線接點 18"/>
          <p:cNvCxnSpPr>
            <a:endCxn id="14" idx="0"/>
          </p:cNvCxnSpPr>
          <p:nvPr/>
        </p:nvCxnSpPr>
        <p:spPr>
          <a:xfrm>
            <a:off x="2830042" y="4281028"/>
            <a:ext cx="2594167" cy="6774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53392" y="395251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顯示為相加結果</a:t>
            </a:r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87</a:t>
            </a:r>
            <a:r>
              <a:rPr lang="zh-TW" altLang="en-US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的鏡像</a:t>
            </a:r>
          </a:p>
        </p:txBody>
      </p:sp>
    </p:spTree>
    <p:extLst>
      <p:ext uri="{BB962C8B-B14F-4D97-AF65-F5344CB8AC3E}">
        <p14:creationId xmlns:p14="http://schemas.microsoft.com/office/powerpoint/2010/main" val="125815372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課程評分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245576" y="189461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sz="1200" dirty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Wingdings" panose="05000000000000000000" pitchFamily="2" charset="2"/>
              </a:rPr>
              <a:t>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Demo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時間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E-Course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公布為準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Wingdings" panose="05000000000000000000" pitchFamily="2" charset="2"/>
                <a:ea typeface="標楷體" panose="03000509000000000000" pitchFamily="65" charset="-120"/>
              </a:rPr>
              <a:t>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Demo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梯次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E-Course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公布為準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Wingdings" panose="05000000000000000000" pitchFamily="2" charset="2"/>
                <a:ea typeface="標楷體" panose="03000509000000000000" pitchFamily="65" charset="-120"/>
              </a:rPr>
              <a:t>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Demo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地點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E-Course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公布為準</a:t>
            </a:r>
          </a:p>
          <a:p>
            <a:r>
              <a:rPr lang="zh-TW" altLang="en-US" sz="2400" dirty="0">
                <a:solidFill>
                  <a:srgbClr val="000000"/>
                </a:solidFill>
                <a:latin typeface="Wingdings" panose="05000000000000000000" pitchFamily="2" charset="2"/>
                <a:ea typeface="標楷體" panose="03000509000000000000" pitchFamily="65" charset="-120"/>
              </a:rPr>
              <a:t>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評分方式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1.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執行課程教材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0%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2.</a:t>
            </a: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完成課程練習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20%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2.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完成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Lab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作業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60%</a:t>
            </a:r>
          </a:p>
        </p:txBody>
      </p:sp>
      <p:sp>
        <p:nvSpPr>
          <p:cNvPr id="3" name="矩形 2"/>
          <p:cNvSpPr/>
          <p:nvPr/>
        </p:nvSpPr>
        <p:spPr>
          <a:xfrm>
            <a:off x="3153568" y="5688596"/>
            <a:ext cx="6288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u="sng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記得填寫意見回饋表，否則不予以計分</a:t>
            </a:r>
            <a:endParaRPr lang="zh-TW" altLang="en-US" sz="28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92077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15E0A25-5840-4B14-833E-9410E54E4248}"/>
              </a:ext>
            </a:extLst>
          </p:cNvPr>
          <p:cNvSpPr txBox="1"/>
          <p:nvPr/>
        </p:nvSpPr>
        <p:spPr>
          <a:xfrm>
            <a:off x="1102660" y="1182848"/>
            <a:ext cx="80655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zh-TW" altLang="en-US" sz="28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課程目的</a:t>
            </a:r>
            <a:endParaRPr lang="en-US" altLang="zh-TW" sz="2800" spc="5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zh-TW" altLang="en-US" sz="28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七段顯示器原理與架構</a:t>
            </a:r>
            <a:endParaRPr lang="en-US" altLang="zh-TW" sz="2800" spc="5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zh-TW" altLang="en-US" sz="28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課程練習內容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課程評分方式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0D17-F53C-496E-82F6-93321998F98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95266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課程目的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15E0A25-5840-4B14-833E-9410E54E4248}"/>
              </a:ext>
            </a:extLst>
          </p:cNvPr>
          <p:cNvSpPr txBox="1"/>
          <p:nvPr/>
        </p:nvSpPr>
        <p:spPr>
          <a:xfrm>
            <a:off x="905437" y="2149598"/>
            <a:ext cx="1018390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544513" algn="just">
              <a:spcBef>
                <a:spcPts val="600"/>
              </a:spcBef>
              <a:spcAft>
                <a:spcPts val="600"/>
              </a:spcAft>
              <a:tabLst>
                <a:tab pos="85725" algn="l"/>
                <a:tab pos="361950" algn="l"/>
              </a:tabLst>
            </a:pPr>
            <a:r>
              <a:rPr lang="zh-TW" altLang="en-US" sz="24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經過了先前的實驗課，我們已經了解到如何設計加法器以及將</a:t>
            </a:r>
            <a:r>
              <a:rPr lang="en-US" altLang="zh-TW" sz="24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Verilog</a:t>
            </a:r>
            <a:r>
              <a:rPr lang="zh-TW" altLang="en-US" sz="24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燒錄到</a:t>
            </a:r>
            <a:r>
              <a:rPr lang="en-US" altLang="zh-TW" sz="24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Nexys-4 FPGA</a:t>
            </a:r>
            <a:r>
              <a:rPr lang="zh-TW" altLang="en-US" sz="24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上，控制周邊電路，在這堂課則會教大家</a:t>
            </a:r>
          </a:p>
          <a:p>
            <a:pPr marL="542925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85725" algn="l"/>
                <a:tab pos="361950" algn="l"/>
              </a:tabLst>
            </a:pPr>
            <a:r>
              <a:rPr lang="zh-TW" altLang="en-US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了解七段顯示器原理與架構</a:t>
            </a:r>
          </a:p>
          <a:p>
            <a:pPr marL="542925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85725" algn="l"/>
                <a:tab pos="361950" algn="l"/>
              </a:tabLst>
            </a:pPr>
            <a:r>
              <a:rPr lang="zh-TW" altLang="en-US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學習透過</a:t>
            </a:r>
            <a:r>
              <a:rPr lang="en-US" altLang="zh-TW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Verilog</a:t>
            </a:r>
            <a:r>
              <a:rPr lang="zh-TW" altLang="en-US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控制</a:t>
            </a:r>
            <a:r>
              <a:rPr lang="en-US" altLang="zh-TW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FPGA</a:t>
            </a:r>
            <a:r>
              <a:rPr lang="zh-TW" altLang="en-US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上的七段顯示器</a:t>
            </a:r>
          </a:p>
          <a:p>
            <a:pPr marL="542925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85725" algn="l"/>
                <a:tab pos="361950" algn="l"/>
              </a:tabLst>
            </a:pPr>
            <a:r>
              <a:rPr lang="zh-TW" altLang="en-US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能夠將先前課程的實作內容以七段顯示器顯示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0D17-F53C-496E-82F6-93321998F98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1281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七段顯示器原理與架構 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(1/2)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bject 3">
            <a:extLst>
              <a:ext uri="{FF2B5EF4-FFF2-40B4-BE49-F238E27FC236}">
                <a16:creationId xmlns:a16="http://schemas.microsoft.com/office/drawing/2014/main" id="{E974475F-D4F5-4D0C-B767-6DC022CF0CA1}"/>
              </a:ext>
            </a:extLst>
          </p:cNvPr>
          <p:cNvSpPr txBox="1"/>
          <p:nvPr/>
        </p:nvSpPr>
        <p:spPr>
          <a:xfrm>
            <a:off x="833029" y="1554788"/>
            <a:ext cx="5741894" cy="3011722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什麼是七段顯示器</a:t>
            </a:r>
            <a:endParaRPr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12800" indent="-342900">
              <a:lnSpc>
                <a:spcPct val="100000"/>
              </a:lnSpc>
              <a:spcBef>
                <a:spcPts val="615"/>
              </a:spcBef>
              <a:buFont typeface="Wingdings" panose="05000000000000000000" pitchFamily="2" charset="2"/>
              <a:buChar char="p"/>
            </a:pP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七段顯示器</a:t>
            </a:r>
            <a:r>
              <a:rPr lang="en-US" altLang="zh-TW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(seven-segment display)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為一用來 顯示數字的電子元件</a:t>
            </a:r>
            <a:endParaRPr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128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藉由七個</a:t>
            </a: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發光二極體</a:t>
            </a:r>
            <a:r>
              <a:rPr lang="en-US" altLang="zh-TW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(LED)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以不同組合來顯  示數字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若有小數點位則八個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128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分為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共陽極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TW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共陰極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兩種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endParaRPr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052" name="Picture 4" descr="https://upload.wikimedia.org/wikipedia/commons/9/97/7-segments_Indicator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32" y="1673918"/>
            <a:ext cx="8572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upload.wikimedia.org/wikipedia/commons/thumb/0/02/7_segment_display_labeled.svg/1024px-7_segment_display_labeled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094" y="1215480"/>
            <a:ext cx="2078924" cy="207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E974475F-D4F5-4D0C-B767-6DC022CF0CA1}"/>
              </a:ext>
            </a:extLst>
          </p:cNvPr>
          <p:cNvSpPr txBox="1"/>
          <p:nvPr/>
        </p:nvSpPr>
        <p:spPr>
          <a:xfrm>
            <a:off x="833029" y="3942677"/>
            <a:ext cx="5553808" cy="3704219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什麼是發光二極體</a:t>
            </a:r>
            <a:endParaRPr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12800" indent="-342900">
              <a:lnSpc>
                <a:spcPct val="100000"/>
              </a:lnSpc>
              <a:spcBef>
                <a:spcPts val="615"/>
              </a:spcBef>
              <a:buFont typeface="Wingdings" panose="05000000000000000000" pitchFamily="2" charset="2"/>
              <a:buChar char="p"/>
            </a:pP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與其他</a:t>
            </a: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二極體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一樣，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LED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內的電流可以從陽極流向陰極，反之則不能，當電流流過時發光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128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因此可以透過</a:t>
            </a: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控制陽極及陰極的電位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來控制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LED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發光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128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endParaRPr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379" y="3876199"/>
            <a:ext cx="4667901" cy="1190791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0017668" y="52189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二極體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7506265" y="52189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發光二極體</a:t>
            </a:r>
          </a:p>
        </p:txBody>
      </p:sp>
    </p:spTree>
    <p:extLst>
      <p:ext uri="{BB962C8B-B14F-4D97-AF65-F5344CB8AC3E}">
        <p14:creationId xmlns:p14="http://schemas.microsoft.com/office/powerpoint/2010/main" val="386258162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七段顯示器原理與架構 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(2/2)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bject 3">
            <a:extLst>
              <a:ext uri="{FF2B5EF4-FFF2-40B4-BE49-F238E27FC236}">
                <a16:creationId xmlns:a16="http://schemas.microsoft.com/office/drawing/2014/main" id="{E974475F-D4F5-4D0C-B767-6DC022CF0CA1}"/>
              </a:ext>
            </a:extLst>
          </p:cNvPr>
          <p:cNvSpPr txBox="1"/>
          <p:nvPr/>
        </p:nvSpPr>
        <p:spPr>
          <a:xfrm>
            <a:off x="1480728" y="1561037"/>
            <a:ext cx="5711380" cy="5112297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共陽極與共陰極的差別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128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共陽極與共陰極指的是七段顯示器內的一端提供相同的電位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128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因此</a:t>
            </a: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共陽極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透過改變</a:t>
            </a:r>
            <a:r>
              <a:rPr lang="zh-TW" altLang="en-US" sz="2000" spc="-5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陰極電位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來控制七段顯示器顯示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128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而</a:t>
            </a:r>
            <a:r>
              <a:rPr lang="zh-TW" altLang="en-US" sz="2000" spc="-5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共陰極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透過改變</a:t>
            </a: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陽極電位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來控制七段顯示器顯示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128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en-US" altLang="zh-TW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E.g:Nexys-4</a:t>
            </a:r>
            <a:r>
              <a:rPr lang="zh-TW" altLang="en-US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內的七段顯示器為共陽極，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透過輸入控制訊號，告訴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FPGA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LED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陰極是否要接地來控制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LED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顯示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若訊號為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則接地，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LED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亮起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128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endParaRPr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661" y="2046466"/>
            <a:ext cx="2895600" cy="280035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810500" y="4846816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共陽極七段顯示器示意圖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[1]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479904"/>
            <a:ext cx="35106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Nexys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4™ FPGA Board Reference Manual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79762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Practice Questions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bject 3">
            <a:extLst>
              <a:ext uri="{FF2B5EF4-FFF2-40B4-BE49-F238E27FC236}">
                <a16:creationId xmlns:a16="http://schemas.microsoft.com/office/drawing/2014/main" id="{E974475F-D4F5-4D0C-B767-6DC022CF0CA1}"/>
              </a:ext>
            </a:extLst>
          </p:cNvPr>
          <p:cNvSpPr txBox="1"/>
          <p:nvPr/>
        </p:nvSpPr>
        <p:spPr>
          <a:xfrm>
            <a:off x="1454354" y="2499756"/>
            <a:ext cx="5773615" cy="3835024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已知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Nexys-4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使用的七段顯示器為共陽極，且透過七位元訊號控制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LED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，則若要顯示數字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則需要輸入什麼訊號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ABCDEFG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等七個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LED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的控制訊號分別放在七位元訊號的第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位，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且訊號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代表高電位，訊號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代表低電位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接地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128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endParaRPr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Picture 6" descr="https://upload.wikimedia.org/wikipedia/commons/thumb/0/02/7_segment_display_labeled.svg/1024px-7_segment_display_labele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906" y="2299996"/>
            <a:ext cx="2796487" cy="279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10798079" y="6411724"/>
            <a:ext cx="806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0011001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0524393" y="6411724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673861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多個七段顯示器控制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(1/2)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bject 3">
            <a:extLst>
              <a:ext uri="{FF2B5EF4-FFF2-40B4-BE49-F238E27FC236}">
                <a16:creationId xmlns:a16="http://schemas.microsoft.com/office/drawing/2014/main" id="{E974475F-D4F5-4D0C-B767-6DC022CF0CA1}"/>
              </a:ext>
            </a:extLst>
          </p:cNvPr>
          <p:cNvSpPr txBox="1"/>
          <p:nvPr/>
        </p:nvSpPr>
        <p:spPr>
          <a:xfrm>
            <a:off x="1102660" y="3059722"/>
            <a:ext cx="5227802" cy="1619033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為了減少硬體的複雜度，通常會將多個七段顯示器相同名稱的接腳連接在一起，並且每一個七段顯示器有獨立的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驅動腳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如右圖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，各自接收訊號決定七段顯示器是否顯示。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404" y="2944561"/>
            <a:ext cx="3715268" cy="184810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479904"/>
            <a:ext cx="35106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Nexys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4™ FPGA Board Reference Manual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橢圓 2"/>
          <p:cNvSpPr/>
          <p:nvPr/>
        </p:nvSpPr>
        <p:spPr>
          <a:xfrm>
            <a:off x="6767404" y="3956538"/>
            <a:ext cx="4073512" cy="386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9715911" y="4305823"/>
            <a:ext cx="2159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相同名稱的接腳接在一起</a:t>
            </a:r>
          </a:p>
        </p:txBody>
      </p:sp>
      <p:sp>
        <p:nvSpPr>
          <p:cNvPr id="12" name="橢圓 11"/>
          <p:cNvSpPr/>
          <p:nvPr/>
        </p:nvSpPr>
        <p:spPr>
          <a:xfrm>
            <a:off x="6767404" y="3029852"/>
            <a:ext cx="4073512" cy="386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0479278" y="2828249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驅動腳</a:t>
            </a:r>
          </a:p>
        </p:txBody>
      </p:sp>
      <p:sp>
        <p:nvSpPr>
          <p:cNvPr id="22" name="矩形 21"/>
          <p:cNvSpPr/>
          <p:nvPr/>
        </p:nvSpPr>
        <p:spPr>
          <a:xfrm>
            <a:off x="8431607" y="4036318"/>
            <a:ext cx="193431" cy="2273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0233211" y="4068370"/>
            <a:ext cx="112059" cy="143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0345270" y="4070329"/>
            <a:ext cx="112059" cy="143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18594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Practice Questions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bject 3">
            <a:extLst>
              <a:ext uri="{FF2B5EF4-FFF2-40B4-BE49-F238E27FC236}">
                <a16:creationId xmlns:a16="http://schemas.microsoft.com/office/drawing/2014/main" id="{E974475F-D4F5-4D0C-B767-6DC022CF0CA1}"/>
              </a:ext>
            </a:extLst>
          </p:cNvPr>
          <p:cNvSpPr txBox="1"/>
          <p:nvPr/>
        </p:nvSpPr>
        <p:spPr>
          <a:xfrm>
            <a:off x="1243338" y="2013947"/>
            <a:ext cx="5632247" cy="3835024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已知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Nexys-4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使用的七段顯示器為共陽極，且透過七位元訊號控制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，並另外透過八位元訊號控制驅動腳，則若要使第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位的七段顯示器顯示數字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則需要輸入什麼訊號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endParaRPr lang="en-US" altLang="zh-TW" spc="-5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en-US" altLang="zh-TW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</a:t>
            </a:r>
            <a:r>
              <a:rPr lang="zh-TW" altLang="en-US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CB……CG</a:t>
            </a:r>
            <a:r>
              <a:rPr lang="zh-TW" altLang="en-US" spc="-5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等七個</a:t>
            </a:r>
            <a:r>
              <a:rPr lang="en-US" altLang="zh-TW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LED</a:t>
            </a:r>
            <a:r>
              <a:rPr lang="zh-TW" altLang="en-US" spc="-5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的控制訊號分別放在七位元訊號的第</a:t>
            </a:r>
            <a:r>
              <a:rPr lang="en-US" altLang="zh-TW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pc="-5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pc="-5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位，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且訊號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代表高電位，訊號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代表低電位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接地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endParaRPr lang="en-US" altLang="zh-TW" spc="-5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en-US" altLang="zh-TW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AN7</a:t>
            </a:r>
            <a:r>
              <a:rPr lang="zh-TW" altLang="en-US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AN6……AN0</a:t>
            </a:r>
            <a:r>
              <a:rPr lang="zh-TW" altLang="en-US" spc="-5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等八個驅動腳的控制訊號由右至左放在八位元訊號的第</a:t>
            </a:r>
            <a:r>
              <a:rPr lang="en-US" altLang="zh-TW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pc="-5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到第</a:t>
            </a:r>
            <a:r>
              <a:rPr lang="en-US" altLang="zh-TW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pc="-5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位，且訊號</a:t>
            </a:r>
            <a:r>
              <a:rPr lang="en-US" altLang="zh-TW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pc="-5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代表七段顯示器不顯示，</a:t>
            </a:r>
            <a:r>
              <a:rPr lang="en-US" altLang="zh-TW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pc="-5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則代表該七段顯示器顯示。</a:t>
            </a:r>
            <a:endParaRPr lang="en-US" altLang="zh-TW" spc="-5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buSzPct val="113636"/>
              <a:tabLst>
                <a:tab pos="299085" algn="l"/>
                <a:tab pos="299720" algn="l"/>
              </a:tabLst>
            </a:pPr>
            <a:endParaRPr lang="en-US" altLang="zh-TW" spc="-5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804636" y="6411724"/>
            <a:ext cx="1722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A:0010010,11011111</a:t>
            </a:r>
          </a:p>
          <a:p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642" y="4000863"/>
            <a:ext cx="3715268" cy="184810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319845" y="3834744"/>
            <a:ext cx="193431" cy="2273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1104550" y="3834744"/>
            <a:ext cx="193431" cy="2273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Picture 6" descr="https://upload.wikimedia.org/wikipedia/commons/thumb/0/02/7_segment_display_labeled.svg/1024px-7_segment_display_labeled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655" y="1385161"/>
            <a:ext cx="2519546" cy="251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94038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多個七段顯示器控制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(2/2)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bject 3">
            <a:extLst>
              <a:ext uri="{FF2B5EF4-FFF2-40B4-BE49-F238E27FC236}">
                <a16:creationId xmlns:a16="http://schemas.microsoft.com/office/drawing/2014/main" id="{E974475F-D4F5-4D0C-B767-6DC022CF0CA1}"/>
              </a:ext>
            </a:extLst>
          </p:cNvPr>
          <p:cNvSpPr txBox="1"/>
          <p:nvPr/>
        </p:nvSpPr>
        <p:spPr>
          <a:xfrm>
            <a:off x="1102660" y="1687654"/>
            <a:ext cx="5773615" cy="4796826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前述架構的七段顯示器無法在不同顯示器上同時顯示不同值，為了看起來像是多個七段顯示器顯示不同值，我們需以人眼無法察覺的速度去掃描多個七段顯示器。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人類的視覺暫留平均時間為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1/16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秒，因此每個七段顯示器的顯示時間必須小於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1/(16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N)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秒，其中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為七段顯示器的位數。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但若七段顯示器的掃描時間太短，則通過的電流會過小導致顯示器過暗甚至不亮。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endParaRPr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2" name="Picture 6" descr="https://upload.wikimedia.org/wikipedia/commons/thumb/0/02/7_segment_display_labeled.svg/1024px-7_segment_display_labele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740" y="1848782"/>
            <a:ext cx="950102" cy="95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https://upload.wikimedia.org/wikipedia/commons/thumb/0/02/7_segment_display_labeled.svg/1024px-7_segment_display_labele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890" y="1848782"/>
            <a:ext cx="950102" cy="95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https://upload.wikimedia.org/wikipedia/commons/thumb/0/02/7_segment_display_labeled.svg/1024px-7_segment_display_labele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065" y="1848782"/>
            <a:ext cx="950102" cy="95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https://upload.wikimedia.org/wikipedia/commons/thumb/0/02/7_segment_display_labeled.svg/1024px-7_segment_display_labele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681" y="3128013"/>
            <a:ext cx="950102" cy="95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https://upload.wikimedia.org/wikipedia/commons/thumb/0/02/7_segment_display_labeled.svg/1024px-7_segment_display_labele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856" y="3128013"/>
            <a:ext cx="950102" cy="95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tps://upload.wikimedia.org/wikipedia/commons/thumb/0/02/7_segment_display_labeled.svg/1024px-7_segment_display_labele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006" y="3128013"/>
            <a:ext cx="950102" cy="95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https://upload.wikimedia.org/wikipedia/commons/thumb/0/02/7_segment_display_labeled.svg/1024px-7_segment_display_labele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181" y="3128013"/>
            <a:ext cx="950102" cy="95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https://upload.wikimedia.org/wikipedia/commons/thumb/0/02/7_segment_display_labeled.svg/1024px-7_segment_display_labele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669" y="4427162"/>
            <a:ext cx="950102" cy="95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s://upload.wikimedia.org/wikipedia/commons/thumb/0/02/7_segment_display_labeled.svg/1024px-7_segment_display_labele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44" y="4427162"/>
            <a:ext cx="950102" cy="95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https://upload.wikimedia.org/wikipedia/commons/thumb/0/02/7_segment_display_labeled.svg/1024px-7_segment_display_labele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994" y="4427162"/>
            <a:ext cx="950102" cy="95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https://upload.wikimedia.org/wikipedia/commons/thumb/0/02/7_segment_display_labeled.svg/1024px-7_segment_display_labele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169" y="4427162"/>
            <a:ext cx="950102" cy="95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478" y="1928545"/>
            <a:ext cx="676275" cy="790575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8869" y="3212856"/>
            <a:ext cx="676275" cy="790575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152" y="4506925"/>
            <a:ext cx="676275" cy="790575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832" y="4506925"/>
            <a:ext cx="676275" cy="790575"/>
          </a:xfrm>
          <a:prstGeom prst="rect">
            <a:avLst/>
          </a:prstGeom>
        </p:spPr>
      </p:pic>
      <p:sp>
        <p:nvSpPr>
          <p:cNvPr id="37" name="文字方塊 36"/>
          <p:cNvSpPr txBox="1"/>
          <p:nvPr/>
        </p:nvSpPr>
        <p:spPr>
          <a:xfrm>
            <a:off x="10447215" y="269279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第一次掃描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10442331" y="402507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第二次掃描</a:t>
            </a:r>
          </a:p>
        </p:txBody>
      </p:sp>
      <p:pic>
        <p:nvPicPr>
          <p:cNvPr id="1030" name="Picture 6" descr="「眼睛 icon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243" y="4282819"/>
            <a:ext cx="606405" cy="60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文字方塊 41"/>
          <p:cNvSpPr txBox="1"/>
          <p:nvPr/>
        </p:nvSpPr>
        <p:spPr>
          <a:xfrm>
            <a:off x="10590675" y="514361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人眼看到的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7640276" y="1588401"/>
            <a:ext cx="272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控制訊號</a:t>
            </a:r>
            <a:r>
              <a:rPr lang="en-US" altLang="zh-TW" dirty="0"/>
              <a:t>: 1111001 ,  0111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7604090" y="2890863"/>
            <a:ext cx="267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控制訊號</a:t>
            </a:r>
            <a:r>
              <a:rPr lang="en-US" altLang="zh-TW" dirty="0"/>
              <a:t>:1111001 ,  1011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19918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</TotalTime>
  <Words>1383</Words>
  <Application>Microsoft Office PowerPoint</Application>
  <PresentationFormat>寬螢幕</PresentationFormat>
  <Paragraphs>179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祐嘉 胡</dc:creator>
  <cp:lastModifiedBy>祐嘉 胡</cp:lastModifiedBy>
  <cp:revision>80</cp:revision>
  <cp:lastPrinted>2020-03-09T04:52:58Z</cp:lastPrinted>
  <dcterms:created xsi:type="dcterms:W3CDTF">2020-02-27T03:18:14Z</dcterms:created>
  <dcterms:modified xsi:type="dcterms:W3CDTF">2020-04-12T06:35:31Z</dcterms:modified>
</cp:coreProperties>
</file>