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58" r:id="rId2"/>
    <p:sldId id="382" r:id="rId3"/>
    <p:sldId id="359" r:id="rId4"/>
    <p:sldId id="383" r:id="rId5"/>
    <p:sldId id="376" r:id="rId6"/>
    <p:sldId id="387" r:id="rId7"/>
    <p:sldId id="381" r:id="rId8"/>
    <p:sldId id="385" r:id="rId9"/>
    <p:sldId id="378" r:id="rId10"/>
    <p:sldId id="384" r:id="rId11"/>
    <p:sldId id="379" r:id="rId12"/>
    <p:sldId id="380" r:id="rId13"/>
    <p:sldId id="388" r:id="rId14"/>
    <p:sldId id="368" r:id="rId15"/>
    <p:sldId id="372" r:id="rId16"/>
    <p:sldId id="373" r:id="rId17"/>
    <p:sldId id="375" r:id="rId1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99"/>
    <a:srgbClr val="E7E7E7"/>
    <a:srgbClr val="FFFC00"/>
    <a:srgbClr val="E6E6E6"/>
    <a:srgbClr val="F69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613" autoAdjust="0"/>
  </p:normalViewPr>
  <p:slideViewPr>
    <p:cSldViewPr>
      <p:cViewPr varScale="1">
        <p:scale>
          <a:sx n="86" d="100"/>
          <a:sy n="86" d="100"/>
        </p:scale>
        <p:origin x="103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4408" y="17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3CEA-9012-43BE-ABB9-AE0EB7AAB090}" type="datetimeFigureOut">
              <a:rPr lang="zh-TW" altLang="en-US" smtClean="0"/>
              <a:pPr/>
              <a:t>2020/7/1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AE7A-2C5A-44A6-8F61-5B09CB9755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0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EA7B-BAF2-4DDA-9280-EB798E34D837}" type="datetimeFigureOut">
              <a:rPr lang="zh-TW" altLang="en-US" smtClean="0"/>
              <a:pPr/>
              <a:t>2020/7/1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BB01-8F74-421F-9260-C9323D603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22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BB01-8F74-421F-9260-C9323D60365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0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mble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0747" y="5239718"/>
            <a:ext cx="936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19672" y="3900488"/>
            <a:ext cx="61012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Student: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Tsung-Lun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Wu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Advisor: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Chingwei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Yeh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and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Tay-Jyi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Lin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5288" y="1987550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55650" y="2563813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79388" y="2347913"/>
            <a:ext cx="792162" cy="647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1" name="圖片 21" descr="125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1443038"/>
            <a:ext cx="8401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403350" y="1124744"/>
            <a:ext cx="6985074" cy="1512094"/>
          </a:xfrm>
          <a:prstGeom prst="rect">
            <a:avLst/>
          </a:prstGeom>
        </p:spPr>
        <p:txBody>
          <a:bodyPr/>
          <a:lstStyle>
            <a:lvl1pPr algn="ctr">
              <a:defRPr sz="3600" i="0" u="none">
                <a:solidFill>
                  <a:srgbClr val="0070C0"/>
                </a:solidFill>
                <a:effectLst/>
                <a:latin typeface="Cambria" panose="020405030504060302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 bwMode="auto">
          <a:xfrm>
            <a:off x="1187624" y="5544710"/>
            <a:ext cx="55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2" name="圖片 11" descr="0717-logo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5078067"/>
            <a:ext cx="864096" cy="10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01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>
              <a:defRPr sz="3600" i="0" u="none">
                <a:solidFill>
                  <a:srgbClr val="0070C0"/>
                </a:solidFill>
                <a:effectLst/>
                <a:latin typeface="Calisto MT" panose="0204060305050503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8"/>
            <a:ext cx="8768680" cy="57149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SzPct val="80000"/>
              <a:defRPr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1pPr>
            <a:lvl2pPr marL="838200" indent="-381000">
              <a:lnSpc>
                <a:spcPct val="100000"/>
              </a:lnSpc>
              <a:buFont typeface="Wingdings" panose="05000000000000000000" pitchFamily="2" charset="2"/>
              <a:buChar char="Ø"/>
              <a:defRPr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2pPr>
            <a:lvl3pPr>
              <a:lnSpc>
                <a:spcPct val="100000"/>
              </a:lnSpc>
              <a:defRPr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228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600" b="1" i="0" u="none" dirty="0">
                <a:solidFill>
                  <a:srgbClr val="0070C0"/>
                </a:solidFill>
                <a:effectLst/>
                <a:latin typeface="Calisto MT" panose="02040603050505030304" pitchFamily="18" charset="0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508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3058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7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</p:sldLayoutIdLst>
  <p:transition/>
  <p:hf sldNum="0"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3200" b="1" i="0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9pPr>
    </p:titleStyle>
    <p:bodyStyle>
      <a:lvl1pPr marL="381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>
          <a:solidFill>
            <a:srgbClr val="262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38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2000">
          <a:solidFill>
            <a:srgbClr val="262699"/>
          </a:solidFill>
          <a:latin typeface="+mn-lt"/>
          <a:ea typeface="+mn-ea"/>
        </a:defRPr>
      </a:lvl2pPr>
      <a:lvl3pPr marL="1295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«"/>
        <a:defRPr kumimoji="1" sz="2000">
          <a:solidFill>
            <a:srgbClr val="262699"/>
          </a:solidFill>
          <a:latin typeface="+mn-lt"/>
          <a:ea typeface="+mn-ea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rgbClr val="262699"/>
          </a:solidFill>
          <a:latin typeface="+mn-lt"/>
          <a:ea typeface="+mn-ea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rgbClr val="262699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>
          <a:xfrm>
            <a:off x="827584" y="2278062"/>
            <a:ext cx="7848872" cy="1224136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5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and Birthdate Display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547664" y="3981227"/>
            <a:ext cx="5400600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67744" y="3789040"/>
            <a:ext cx="489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助教：林冠翰、廖辰綜</a:t>
            </a:r>
            <a:endParaRPr lang="en-US" altLang="zh-TW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411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080E4-B3BE-4A41-B356-8D737B7C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_</a:t>
            </a:r>
            <a:r>
              <a:rPr lang="zh-TW" altLang="en-US" dirty="0"/>
              <a:t>生日碼顯示器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0932DD3A-74E1-464F-A897-A257257FB371}"/>
              </a:ext>
            </a:extLst>
          </p:cNvPr>
          <p:cNvSpPr txBox="1">
            <a:spLocks/>
          </p:cNvSpPr>
          <p:nvPr/>
        </p:nvSpPr>
        <p:spPr>
          <a:xfrm>
            <a:off x="179512" y="1196752"/>
            <a:ext cx="8768680" cy="5714925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28" name="矩形 27"/>
          <p:cNvSpPr/>
          <p:nvPr/>
        </p:nvSpPr>
        <p:spPr>
          <a:xfrm>
            <a:off x="4955815" y="6156012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展示範例 </a:t>
            </a:r>
            <a:r>
              <a:rPr lang="en-US" altLang="zh-TW" dirty="0"/>
              <a:t>(</a:t>
            </a:r>
            <a:r>
              <a:rPr lang="zh-TW" altLang="en-US" dirty="0"/>
              <a:t>需放映投影片</a:t>
            </a:r>
            <a:r>
              <a:rPr lang="en-US" altLang="zh-TW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81" y="1078502"/>
            <a:ext cx="7555523" cy="1691384"/>
          </a:xfrm>
          <a:prstGeom prst="rect">
            <a:avLst/>
          </a:prstGeom>
        </p:spPr>
      </p:pic>
      <p:sp>
        <p:nvSpPr>
          <p:cNvPr id="215" name="矩形 214"/>
          <p:cNvSpPr/>
          <p:nvPr/>
        </p:nvSpPr>
        <p:spPr bwMode="auto">
          <a:xfrm>
            <a:off x="7747067" y="2715790"/>
            <a:ext cx="200116" cy="20285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16" name="文字方塊 215">
            <a:extLst>
              <a:ext uri="{FF2B5EF4-FFF2-40B4-BE49-F238E27FC236}">
                <a16:creationId xmlns:a16="http://schemas.microsoft.com/office/drawing/2014/main" id="{40B98ABB-BEEF-4810-B7C4-BBBB78FF281B}"/>
              </a:ext>
            </a:extLst>
          </p:cNvPr>
          <p:cNvSpPr txBox="1"/>
          <p:nvPr/>
        </p:nvSpPr>
        <p:spPr>
          <a:xfrm>
            <a:off x="7922966" y="2663952"/>
            <a:ext cx="143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FPGA</a:t>
            </a:r>
            <a:r>
              <a:rPr lang="zh-TW" altLang="en-US" sz="1600" dirty="0">
                <a:solidFill>
                  <a:srgbClr val="0070C0"/>
                </a:solidFill>
              </a:rPr>
              <a:t>周邊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5054116" y="5681362"/>
            <a:ext cx="216000" cy="36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17949" y="5309985"/>
            <a:ext cx="7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38290" y="3238302"/>
            <a:ext cx="3252228" cy="1227715"/>
          </a:xfrm>
        </p:spPr>
        <p:txBody>
          <a:bodyPr/>
          <a:lstStyle/>
          <a:p>
            <a:r>
              <a:rPr lang="en-US" altLang="zh-TW" sz="2400" dirty="0"/>
              <a:t>sw15 (</a:t>
            </a:r>
            <a:r>
              <a:rPr lang="en-US" altLang="zh-TW" sz="2400" dirty="0" err="1"/>
              <a:t>rst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/>
              <a:t>0</a:t>
            </a:r>
            <a:r>
              <a:rPr lang="zh-TW" altLang="en-US" sz="2000" dirty="0"/>
              <a:t>：維持在</a:t>
            </a: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生日碼第一個數字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1</a:t>
            </a:r>
            <a:r>
              <a:rPr lang="zh-TW" altLang="en-US" sz="2000" dirty="0"/>
              <a:t>：循序顯示生日碼</a:t>
            </a:r>
          </a:p>
        </p:txBody>
      </p:sp>
    </p:spTree>
    <p:extLst>
      <p:ext uri="{BB962C8B-B14F-4D97-AF65-F5344CB8AC3E}">
        <p14:creationId xmlns:p14="http://schemas.microsoft.com/office/powerpoint/2010/main" val="3429747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Converter</a:t>
            </a:r>
            <a:r>
              <a:rPr lang="zh-TW" altLang="en-US" dirty="0"/>
              <a:t> 實作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min SOP (Sum of Product)</a:t>
            </a:r>
          </a:p>
          <a:p>
            <a:pPr lvl="1"/>
            <a:r>
              <a:rPr lang="zh-TW" altLang="en-US" sz="2000" dirty="0"/>
              <a:t>生日碼顯示器可以沿用前一個範例的想法，一樣以 </a:t>
            </a:r>
            <a:r>
              <a:rPr lang="en-US" altLang="zh-TW" sz="2000" dirty="0" err="1"/>
              <a:t>cnt</a:t>
            </a:r>
            <a:r>
              <a:rPr lang="zh-TW" altLang="en-US" sz="2000" dirty="0"/>
              <a:t>為輸入，只是這次在 </a:t>
            </a:r>
            <a:r>
              <a:rPr lang="en-US" altLang="zh-TW" sz="2000" dirty="0"/>
              <a:t>Code Converter</a:t>
            </a:r>
            <a:r>
              <a:rPr lang="zh-TW" altLang="en-US" sz="2000" dirty="0"/>
              <a:t>的 </a:t>
            </a:r>
            <a:r>
              <a:rPr lang="en-US" altLang="zh-TW" sz="2000" dirty="0"/>
              <a:t>output</a:t>
            </a:r>
            <a:r>
              <a:rPr lang="zh-TW" altLang="en-US" sz="2000" dirty="0"/>
              <a:t>會依序顯示出預先設計的生日，再利用</a:t>
            </a:r>
            <a:r>
              <a:rPr lang="en-US" altLang="zh-TW" sz="2000" dirty="0"/>
              <a:t>7447</a:t>
            </a:r>
            <a:r>
              <a:rPr lang="zh-TW" altLang="en-US" sz="2000" dirty="0"/>
              <a:t>將生日輸出至七段顯示器</a:t>
            </a:r>
            <a:endParaRPr lang="en-US" altLang="zh-TW" sz="2000" dirty="0"/>
          </a:p>
          <a:p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9" y="2332691"/>
            <a:ext cx="7024540" cy="157251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7897798" y="4048281"/>
            <a:ext cx="200116" cy="20285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B98ABB-BEEF-4810-B7C4-BBBB78FF281B}"/>
              </a:ext>
            </a:extLst>
          </p:cNvPr>
          <p:cNvSpPr txBox="1"/>
          <p:nvPr/>
        </p:nvSpPr>
        <p:spPr>
          <a:xfrm>
            <a:off x="8073697" y="3996443"/>
            <a:ext cx="143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FPGA</a:t>
            </a:r>
            <a:r>
              <a:rPr lang="zh-TW" altLang="en-US" sz="1600" dirty="0">
                <a:solidFill>
                  <a:srgbClr val="0070C0"/>
                </a:solidFill>
              </a:rPr>
              <a:t>周邊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4" y="4452844"/>
            <a:ext cx="4104456" cy="762452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 bwMode="auto">
          <a:xfrm rot="2799547">
            <a:off x="3099691" y="3840081"/>
            <a:ext cx="256513" cy="654084"/>
          </a:xfrm>
          <a:prstGeom prst="downArrow">
            <a:avLst/>
          </a:prstGeom>
          <a:solidFill>
            <a:srgbClr val="262699"/>
          </a:solidFill>
          <a:ln w="9525" cap="flat" cmpd="sng" algn="ctr">
            <a:solidFill>
              <a:srgbClr val="2626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3171" y="5225866"/>
            <a:ext cx="4088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262699"/>
                </a:solidFill>
              </a:rPr>
              <a:t>Input</a:t>
            </a:r>
            <a:r>
              <a:rPr lang="zh-TW" altLang="en-US" sz="1600" dirty="0">
                <a:solidFill>
                  <a:srgbClr val="262699"/>
                </a:solidFill>
              </a:rPr>
              <a:t>為 </a:t>
            </a:r>
            <a:r>
              <a:rPr lang="en-US" altLang="zh-TW" sz="1600" dirty="0">
                <a:solidFill>
                  <a:srgbClr val="262699"/>
                </a:solidFill>
              </a:rPr>
              <a:t>counter</a:t>
            </a:r>
            <a:r>
              <a:rPr lang="zh-TW" altLang="en-US" sz="1600" dirty="0">
                <a:solidFill>
                  <a:srgbClr val="262699"/>
                </a:solidFill>
              </a:rPr>
              <a:t>，利用</a:t>
            </a:r>
            <a:r>
              <a:rPr lang="en-US" altLang="zh-TW" sz="1600" dirty="0">
                <a:solidFill>
                  <a:srgbClr val="262699"/>
                </a:solidFill>
              </a:rPr>
              <a:t>min</a:t>
            </a:r>
            <a:r>
              <a:rPr lang="zh-TW" altLang="en-US" sz="1600" dirty="0">
                <a:solidFill>
                  <a:srgbClr val="262699"/>
                </a:solidFill>
              </a:rPr>
              <a:t> </a:t>
            </a:r>
            <a:r>
              <a:rPr lang="en-US" altLang="zh-TW" sz="1600" dirty="0">
                <a:solidFill>
                  <a:srgbClr val="262699"/>
                </a:solidFill>
              </a:rPr>
              <a:t>sop</a:t>
            </a:r>
            <a:r>
              <a:rPr lang="zh-TW" altLang="en-US" sz="1600" dirty="0">
                <a:solidFill>
                  <a:srgbClr val="262699"/>
                </a:solidFill>
              </a:rPr>
              <a:t>所化簡的方程式來輸出預先設計的生日碼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0501" y="5848363"/>
            <a:ext cx="7645995" cy="983935"/>
          </a:xfrm>
          <a:prstGeom prst="rect">
            <a:avLst/>
          </a:prstGeom>
        </p:spPr>
      </p:pic>
      <p:sp>
        <p:nvSpPr>
          <p:cNvPr id="17" name="向下箭號 16"/>
          <p:cNvSpPr/>
          <p:nvPr/>
        </p:nvSpPr>
        <p:spPr bwMode="auto">
          <a:xfrm rot="20136319">
            <a:off x="6792680" y="3958786"/>
            <a:ext cx="378185" cy="1836000"/>
          </a:xfrm>
          <a:prstGeom prst="downArrow">
            <a:avLst/>
          </a:prstGeom>
          <a:solidFill>
            <a:srgbClr val="262699"/>
          </a:solidFill>
          <a:ln w="9525" cap="flat" cmpd="sng" algn="ctr">
            <a:solidFill>
              <a:srgbClr val="2626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72872" y="4733423"/>
            <a:ext cx="2134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rgbClr val="262699"/>
                </a:solidFill>
              </a:rPr>
              <a:t>跟上一個範例不同，這次需要輸出到</a:t>
            </a:r>
            <a:r>
              <a:rPr lang="en-US" altLang="zh-TW" sz="1600" dirty="0">
                <a:solidFill>
                  <a:srgbClr val="262699"/>
                </a:solidFill>
              </a:rPr>
              <a:t>9</a:t>
            </a:r>
            <a:r>
              <a:rPr lang="zh-TW" altLang="en-US" sz="1600" dirty="0">
                <a:solidFill>
                  <a:srgbClr val="262699"/>
                </a:solidFill>
              </a:rPr>
              <a:t>，所以</a:t>
            </a:r>
            <a:r>
              <a:rPr lang="en-US" altLang="zh-TW" sz="1600" dirty="0">
                <a:solidFill>
                  <a:srgbClr val="262699"/>
                </a:solidFill>
              </a:rPr>
              <a:t>input</a:t>
            </a:r>
            <a:r>
              <a:rPr lang="zh-TW" altLang="en-US" sz="1600" dirty="0">
                <a:solidFill>
                  <a:srgbClr val="262699"/>
                </a:solidFill>
              </a:rPr>
              <a:t>會用到</a:t>
            </a:r>
            <a:r>
              <a:rPr lang="en-US" altLang="zh-TW" sz="1600" dirty="0">
                <a:solidFill>
                  <a:srgbClr val="262699"/>
                </a:solidFill>
              </a:rPr>
              <a:t>4bit</a:t>
            </a:r>
            <a:endParaRPr lang="zh-TW" altLang="en-US" sz="1600" dirty="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418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Converter</a:t>
            </a:r>
            <a:r>
              <a:rPr lang="zh-TW" altLang="en-US" dirty="0"/>
              <a:t> 實作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High-level Verilog description</a:t>
            </a:r>
          </a:p>
          <a:p>
            <a:pPr lvl="1"/>
            <a:r>
              <a:rPr lang="zh-TW" altLang="en-US" sz="2000" dirty="0"/>
              <a:t>每次都要找 </a:t>
            </a:r>
            <a:r>
              <a:rPr lang="en-US" altLang="zh-TW" sz="2000" dirty="0"/>
              <a:t>min</a:t>
            </a:r>
            <a:r>
              <a:rPr lang="zh-TW" altLang="en-US" sz="2000" dirty="0"/>
              <a:t> </a:t>
            </a:r>
            <a:r>
              <a:rPr lang="en-US" altLang="zh-TW" sz="2000" dirty="0"/>
              <a:t>SOP</a:t>
            </a:r>
            <a:r>
              <a:rPr lang="zh-TW" altLang="en-US" sz="2000" dirty="0"/>
              <a:t>其實很費力，在 </a:t>
            </a:r>
            <a:r>
              <a:rPr lang="en-US" altLang="zh-TW" sz="2000" dirty="0" err="1"/>
              <a:t>verilog</a:t>
            </a:r>
            <a:r>
              <a:rPr lang="zh-TW" altLang="en-US" sz="2000" dirty="0"/>
              <a:t> 語法中有一個方法為「</a:t>
            </a:r>
            <a:r>
              <a:rPr lang="en-US" altLang="zh-TW" sz="2000" dirty="0"/>
              <a:t>case</a:t>
            </a:r>
            <a:r>
              <a:rPr lang="zh-TW" altLang="en-US" sz="2000" dirty="0"/>
              <a:t>」，可以使 </a:t>
            </a:r>
            <a:r>
              <a:rPr lang="en-US" altLang="zh-TW" sz="2000" dirty="0"/>
              <a:t>input</a:t>
            </a:r>
            <a:r>
              <a:rPr lang="zh-TW" altLang="en-US" sz="2000" dirty="0"/>
              <a:t>快速轉換成我們需要的輸出，這邊就以生日碼顯示器作為範例。</a:t>
            </a:r>
            <a:endParaRPr lang="en-US" altLang="zh-TW" sz="2000" dirty="0"/>
          </a:p>
          <a:p>
            <a:pPr lvl="1"/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9512" y="2589448"/>
            <a:ext cx="4032448" cy="432048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1800" kern="0" dirty="0"/>
              <a:t>Code Converter</a:t>
            </a:r>
          </a:p>
          <a:p>
            <a:pPr marL="457200" lvl="1" indent="0">
              <a:buNone/>
            </a:pPr>
            <a:r>
              <a:rPr lang="zh-TW" altLang="en-US" sz="1400" kern="0" dirty="0"/>
              <a:t>根據括弧中的 </a:t>
            </a:r>
            <a:r>
              <a:rPr lang="en-US" altLang="zh-TW" sz="1400" kern="0" dirty="0"/>
              <a:t>input</a:t>
            </a:r>
            <a:r>
              <a:rPr lang="zh-TW" altLang="en-US" sz="1400" kern="0" dirty="0"/>
              <a:t>會有相對應的</a:t>
            </a:r>
            <a:r>
              <a:rPr lang="en-US" altLang="zh-TW" sz="1400" kern="0" dirty="0"/>
              <a:t>output</a:t>
            </a:r>
            <a:r>
              <a:rPr lang="zh-TW" altLang="en-US" sz="1400" kern="0" dirty="0"/>
              <a:t>，括弧中可為定值或變數，也可放運算子</a:t>
            </a:r>
            <a:endParaRPr lang="en-US" altLang="zh-TW" sz="1400" kern="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4339643" y="2593268"/>
            <a:ext cx="4032448" cy="432048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1800" kern="0" dirty="0"/>
              <a:t>BCD</a:t>
            </a:r>
            <a:r>
              <a:rPr lang="zh-TW" altLang="en-US" sz="1800" kern="0" dirty="0"/>
              <a:t> </a:t>
            </a:r>
            <a:r>
              <a:rPr lang="en-US" altLang="zh-TW" sz="1800" kern="0" dirty="0"/>
              <a:t>to 7seg (7447)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55" y="3493343"/>
            <a:ext cx="2736304" cy="237911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93343"/>
            <a:ext cx="2028287" cy="31500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962075" y="3436193"/>
            <a:ext cx="43204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62075" y="3652217"/>
            <a:ext cx="657597" cy="27214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3605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生日碼顯示器</a:t>
            </a:r>
            <a:r>
              <a:rPr lang="en-US" altLang="zh-TW" dirty="0"/>
              <a:t>_</a:t>
            </a:r>
            <a:r>
              <a:rPr lang="zh-TW" altLang="en-US" dirty="0"/>
              <a:t>周邊整合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因生日碼顯示器的</a:t>
            </a:r>
            <a:r>
              <a:rPr lang="en-US" altLang="zh-TW" dirty="0"/>
              <a:t>input</a:t>
            </a:r>
            <a:r>
              <a:rPr lang="zh-TW" altLang="en-US" dirty="0"/>
              <a:t>、</a:t>
            </a:r>
            <a:r>
              <a:rPr lang="en-US" altLang="zh-TW" dirty="0"/>
              <a:t>output</a:t>
            </a:r>
            <a:r>
              <a:rPr lang="zh-TW" altLang="en-US" dirty="0"/>
              <a:t>皆與循序顯示</a:t>
            </a:r>
            <a:r>
              <a:rPr lang="en-US" altLang="zh-TW" dirty="0"/>
              <a:t>0~7</a:t>
            </a:r>
            <a:r>
              <a:rPr lang="zh-TW" altLang="en-US" dirty="0"/>
              <a:t>的範例相同，故</a:t>
            </a:r>
            <a:r>
              <a:rPr lang="en-US" altLang="zh-TW" dirty="0"/>
              <a:t>UFC</a:t>
            </a:r>
            <a:r>
              <a:rPr lang="zh-TW" altLang="en-US" dirty="0"/>
              <a:t>皆與</a:t>
            </a:r>
            <a:r>
              <a:rPr lang="en-US" altLang="zh-TW" dirty="0"/>
              <a:t>p. 8</a:t>
            </a:r>
            <a:r>
              <a:rPr lang="zh-TW" altLang="en-US" dirty="0"/>
              <a:t>相同，在此不再贅述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23985"/>
            <a:ext cx="64008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3872057"/>
            <a:ext cx="5975400" cy="19765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267744" y="3872057"/>
            <a:ext cx="288032" cy="93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44977" y="3687391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LED</a:t>
            </a:r>
            <a:r>
              <a:rPr lang="zh-TW" altLang="en-US" dirty="0">
                <a:solidFill>
                  <a:srgbClr val="0070C0"/>
                </a:solidFill>
              </a:rPr>
              <a:t>控制</a:t>
            </a:r>
            <a:r>
              <a:rPr lang="en-US" altLang="zh-TW" dirty="0">
                <a:solidFill>
                  <a:srgbClr val="0070C0"/>
                </a:solidFill>
              </a:rPr>
              <a:t>pin</a:t>
            </a:r>
            <a:r>
              <a:rPr lang="zh-TW" altLang="en-US" dirty="0">
                <a:solidFill>
                  <a:srgbClr val="0070C0"/>
                </a:solidFill>
              </a:rPr>
              <a:t>腳位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267744" y="4860319"/>
            <a:ext cx="288032" cy="98826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11760" y="57959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七段顯示器驅動腳位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382339" y="3872057"/>
            <a:ext cx="291579" cy="19765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58718" y="3688848"/>
            <a:ext cx="19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verilog</a:t>
            </a:r>
            <a:r>
              <a:rPr lang="zh-TW" altLang="en-US" dirty="0">
                <a:solidFill>
                  <a:srgbClr val="FF0000"/>
                </a:solidFill>
              </a:rPr>
              <a:t>中的</a:t>
            </a:r>
            <a:r>
              <a:rPr lang="en-US" altLang="zh-TW" dirty="0">
                <a:solidFill>
                  <a:srgbClr val="FF0000"/>
                </a:solidFill>
              </a:rPr>
              <a:t>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6366150"/>
            <a:ext cx="6264696" cy="17969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2411760" y="6309320"/>
            <a:ext cx="288032" cy="28803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40112" y="6522762"/>
            <a:ext cx="210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sw15</a:t>
            </a:r>
            <a:r>
              <a:rPr lang="zh-TW" altLang="en-US" dirty="0">
                <a:solidFill>
                  <a:srgbClr val="0070C0"/>
                </a:solidFill>
              </a:rPr>
              <a:t>在板上的代碼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644021" y="6309320"/>
            <a:ext cx="360027" cy="236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01878" y="5968403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verilog</a:t>
            </a:r>
            <a:r>
              <a:rPr lang="zh-TW" altLang="en-US" dirty="0">
                <a:solidFill>
                  <a:srgbClr val="FF0000"/>
                </a:solidFill>
              </a:rPr>
              <a:t>中的</a:t>
            </a:r>
            <a:r>
              <a:rPr lang="en-US" altLang="zh-TW" dirty="0" err="1">
                <a:solidFill>
                  <a:srgbClr val="FF0000"/>
                </a:solidFill>
              </a:rPr>
              <a:t>rst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574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驗收內容</a:t>
            </a:r>
            <a:r>
              <a:rPr lang="en-US" altLang="zh-TW" dirty="0"/>
              <a:t>&amp;</a:t>
            </a:r>
            <a:r>
              <a:rPr lang="zh-TW" altLang="en-US" dirty="0"/>
              <a:t>配分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利用 </a:t>
            </a:r>
            <a:r>
              <a:rPr lang="en-US" altLang="zh-TW" sz="2400" dirty="0" err="1"/>
              <a:t>testbench</a:t>
            </a:r>
            <a:r>
              <a:rPr lang="zh-TW" altLang="en-US" sz="2400" dirty="0"/>
              <a:t>於命令提示字元中顯示生日</a:t>
            </a:r>
            <a:r>
              <a:rPr lang="en-US" altLang="zh-TW" sz="2400" dirty="0"/>
              <a:t>(20%)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將循序輸出</a:t>
            </a:r>
            <a:r>
              <a:rPr lang="en-US" altLang="zh-TW" sz="2400" dirty="0"/>
              <a:t>0~7</a:t>
            </a:r>
            <a:r>
              <a:rPr lang="zh-TW" altLang="en-US" sz="2400" dirty="0"/>
              <a:t>與生日碼顯示器結合</a:t>
            </a:r>
            <a:endParaRPr lang="en-US" altLang="zh-TW" sz="2400" dirty="0"/>
          </a:p>
          <a:p>
            <a:pPr lvl="1"/>
            <a:r>
              <a:rPr lang="zh-TW" altLang="en-US" sz="2000" dirty="0"/>
              <a:t>以</a:t>
            </a:r>
            <a:r>
              <a:rPr lang="en-US" altLang="zh-TW" sz="2000" dirty="0"/>
              <a:t>sw14</a:t>
            </a:r>
            <a:r>
              <a:rPr lang="zh-TW" altLang="en-US" sz="2000" dirty="0"/>
              <a:t>為開關，為</a:t>
            </a:r>
            <a:r>
              <a:rPr lang="en-US" altLang="zh-TW" sz="2000" dirty="0"/>
              <a:t>0</a:t>
            </a:r>
            <a:r>
              <a:rPr lang="zh-TW" altLang="en-US" sz="2000" dirty="0"/>
              <a:t>時最右邊的七段顯示器會依序顯示</a:t>
            </a:r>
            <a:r>
              <a:rPr lang="en-US" altLang="zh-TW" sz="2000" dirty="0"/>
              <a:t>0~7</a:t>
            </a:r>
            <a:r>
              <a:rPr lang="zh-TW" altLang="en-US" sz="2000" dirty="0"/>
              <a:t>，為</a:t>
            </a:r>
            <a:r>
              <a:rPr lang="en-US" altLang="zh-TW" sz="2000" dirty="0"/>
              <a:t>1</a:t>
            </a:r>
            <a:r>
              <a:rPr lang="zh-TW" altLang="en-US" sz="2000" dirty="0"/>
              <a:t>時則會依序顯示出自己的生日  </a:t>
            </a:r>
            <a:r>
              <a:rPr lang="en-US" altLang="zh-TW" sz="2000" dirty="0"/>
              <a:t>(60%)</a:t>
            </a:r>
          </a:p>
          <a:p>
            <a:pPr lvl="2"/>
            <a:r>
              <a:rPr lang="en-US" altLang="zh-TW" sz="1600" dirty="0"/>
              <a:t>Demo</a:t>
            </a:r>
            <a:r>
              <a:rPr lang="zh-TW" altLang="en-US" sz="1600" dirty="0"/>
              <a:t>時需準備可證明自己生日之證件！</a:t>
            </a:r>
            <a:endParaRPr lang="en-US" altLang="zh-TW" sz="1600" dirty="0"/>
          </a:p>
          <a:p>
            <a:pPr lvl="2"/>
            <a:r>
              <a:rPr lang="zh-TW" altLang="en-US" sz="1600" dirty="0"/>
              <a:t>當日</a:t>
            </a:r>
            <a:r>
              <a:rPr lang="en-US" altLang="zh-TW" sz="1600" dirty="0"/>
              <a:t>demo</a:t>
            </a:r>
            <a:r>
              <a:rPr lang="zh-TW" altLang="en-US" sz="1600" dirty="0"/>
              <a:t>請攜帶</a:t>
            </a:r>
            <a:r>
              <a:rPr lang="en-US" altLang="zh-TW" sz="1600" dirty="0" err="1"/>
              <a:t>usb</a:t>
            </a:r>
            <a:r>
              <a:rPr lang="zh-TW" altLang="en-US" sz="1600" dirty="0"/>
              <a:t>，儲存你在</a:t>
            </a:r>
            <a:r>
              <a:rPr lang="en-US" altLang="zh-TW" sz="1600" dirty="0" err="1"/>
              <a:t>vivado</a:t>
            </a:r>
            <a:r>
              <a:rPr lang="zh-TW" altLang="en-US" sz="1600" dirty="0"/>
              <a:t>生成的 </a:t>
            </a:r>
            <a:r>
              <a:rPr lang="en-US" altLang="zh-TW" sz="1600" dirty="0"/>
              <a:t>.bit</a:t>
            </a:r>
            <a:r>
              <a:rPr lang="zh-TW" altLang="en-US" sz="1600" dirty="0"/>
              <a:t>檔，現場直接燒錄即可，請不要在現場</a:t>
            </a:r>
            <a:r>
              <a:rPr lang="en-US" altLang="zh-TW" sz="1600" dirty="0"/>
              <a:t>generate</a:t>
            </a:r>
            <a:r>
              <a:rPr lang="zh-TW" altLang="en-US" sz="1600" dirty="0"/>
              <a:t> </a:t>
            </a:r>
            <a:r>
              <a:rPr lang="en-US" altLang="zh-TW" sz="1600" dirty="0" err="1"/>
              <a:t>bitstream</a:t>
            </a:r>
            <a:endParaRPr lang="en-US" altLang="zh-TW" sz="1600" dirty="0"/>
          </a:p>
          <a:p>
            <a:pPr lvl="1"/>
            <a:endParaRPr lang="zh-TW" altLang="en-US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於回饋單上描述比較兩種方法在開發版上合成的差異   </a:t>
            </a:r>
            <a:r>
              <a:rPr lang="en-US" altLang="zh-TW" sz="2400" dirty="0"/>
              <a:t>(20%)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365104"/>
            <a:ext cx="6343650" cy="8667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63688" y="4581128"/>
            <a:ext cx="4113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資料路徑：專案資料夾 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</a:rPr>
              <a:t> 專案資料夾</a:t>
            </a:r>
            <a:r>
              <a:rPr lang="en-US" altLang="zh-TW" sz="1400" dirty="0">
                <a:solidFill>
                  <a:srgbClr val="FF0000"/>
                </a:solidFill>
              </a:rPr>
              <a:t>.runs &gt; </a:t>
            </a:r>
            <a:r>
              <a:rPr lang="en-US" altLang="zh-TW" sz="1400" dirty="0" err="1">
                <a:solidFill>
                  <a:srgbClr val="FF0000"/>
                </a:solidFill>
              </a:rPr>
              <a:t>impl</a:t>
            </a:r>
            <a:r>
              <a:rPr lang="en-US" altLang="zh-TW" sz="1400" dirty="0">
                <a:solidFill>
                  <a:srgbClr val="FF0000"/>
                </a:solidFill>
              </a:rPr>
              <a:t>_?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288" y="980728"/>
            <a:ext cx="1783904" cy="17087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7956376" y="1700808"/>
            <a:ext cx="432048" cy="5760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4674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dirty="0"/>
              <a:t>附錄</a:t>
            </a:r>
          </a:p>
        </p:txBody>
      </p:sp>
    </p:spTree>
    <p:extLst>
      <p:ext uri="{BB962C8B-B14F-4D97-AF65-F5344CB8AC3E}">
        <p14:creationId xmlns:p14="http://schemas.microsoft.com/office/powerpoint/2010/main" val="35312095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 SOP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卡諾圖是一種以圖形化的方式來進行布林代數化簡的表示圖。</a:t>
            </a:r>
            <a:endParaRPr lang="en-US" altLang="zh-TW" sz="2400" dirty="0"/>
          </a:p>
          <a:p>
            <a:r>
              <a:rPr lang="zh-TW" altLang="en-US" sz="2400" dirty="0"/>
              <a:t>由於卡諾圖本身亦記錄布林函數的數值，因此我們也可以視其為一種特別版本的真值表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範例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56159"/>
              </p:ext>
            </p:extLst>
          </p:nvPr>
        </p:nvGraphicFramePr>
        <p:xfrm>
          <a:off x="755576" y="3284984"/>
          <a:ext cx="2880321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4284119747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92825205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43217756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a/b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b’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2524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2139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a’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84721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1907704" y="3861048"/>
            <a:ext cx="1584176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35897" y="3401646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紅色圈選處所代表的函數為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(</a:t>
            </a:r>
            <a:r>
              <a:rPr lang="zh-TW" altLang="en-US" dirty="0">
                <a:solidFill>
                  <a:srgbClr val="FF0000"/>
                </a:solidFill>
              </a:rPr>
              <a:t>因為 </a:t>
            </a:r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zh-TW" altLang="en-US" dirty="0">
                <a:solidFill>
                  <a:srgbClr val="FF0000"/>
                </a:solidFill>
              </a:rPr>
              <a:t>的數值不會影響結果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1907704" y="3838190"/>
            <a:ext cx="576064" cy="1030971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27188" y="4985823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綠色圈選處所代表的函數為 </a:t>
            </a:r>
            <a:r>
              <a:rPr lang="en-US" altLang="zh-TW" dirty="0">
                <a:solidFill>
                  <a:srgbClr val="00B050"/>
                </a:solidFill>
              </a:rPr>
              <a:t>b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 (</a:t>
            </a:r>
            <a:r>
              <a:rPr lang="zh-TW" altLang="en-US" dirty="0">
                <a:solidFill>
                  <a:srgbClr val="00B050"/>
                </a:solidFill>
              </a:rPr>
              <a:t>因為 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zh-TW" altLang="en-US" dirty="0">
                <a:solidFill>
                  <a:srgbClr val="00B050"/>
                </a:solidFill>
              </a:rPr>
              <a:t>的數值不會影響結果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1600" y="5823667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故化簡後布林函數為 </a:t>
            </a:r>
            <a:r>
              <a:rPr lang="en-US" altLang="zh-TW" dirty="0"/>
              <a:t>F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 + 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13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ED172-5018-487F-B695-9E94452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Converter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E68F05-3F24-4166-AAB7-03492B65DF6B}"/>
              </a:ext>
            </a:extLst>
          </p:cNvPr>
          <p:cNvSpPr/>
          <p:nvPr/>
        </p:nvSpPr>
        <p:spPr bwMode="auto">
          <a:xfrm>
            <a:off x="739904" y="4869160"/>
            <a:ext cx="1296144" cy="1800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Counter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 to 7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332FCE-D64A-4C9D-90BC-ECCFE5D7F83D}"/>
              </a:ext>
            </a:extLst>
          </p:cNvPr>
          <p:cNvSpPr/>
          <p:nvPr/>
        </p:nvSpPr>
        <p:spPr bwMode="auto">
          <a:xfrm>
            <a:off x="5724796" y="4847841"/>
            <a:ext cx="1296144" cy="1800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BCD – 7 Seg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7447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0A0E6A-7186-4B11-B475-606212021A9D}"/>
              </a:ext>
            </a:extLst>
          </p:cNvPr>
          <p:cNvSpPr/>
          <p:nvPr/>
        </p:nvSpPr>
        <p:spPr bwMode="auto">
          <a:xfrm>
            <a:off x="7706796" y="4813592"/>
            <a:ext cx="1296144" cy="18002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8B395A6-32C2-4206-8E33-E0162C462C40}"/>
              </a:ext>
            </a:extLst>
          </p:cNvPr>
          <p:cNvCxnSpPr/>
          <p:nvPr/>
        </p:nvCxnSpPr>
        <p:spPr bwMode="auto">
          <a:xfrm>
            <a:off x="2036048" y="5330800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2A14874-F099-4B04-A513-4B8BEF669F32}"/>
              </a:ext>
            </a:extLst>
          </p:cNvPr>
          <p:cNvCxnSpPr/>
          <p:nvPr/>
        </p:nvCxnSpPr>
        <p:spPr bwMode="auto">
          <a:xfrm>
            <a:off x="2036048" y="6244046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4BD7A04-DC4A-48E0-B7B9-DA19379C9071}"/>
              </a:ext>
            </a:extLst>
          </p:cNvPr>
          <p:cNvCxnSpPr/>
          <p:nvPr/>
        </p:nvCxnSpPr>
        <p:spPr bwMode="auto">
          <a:xfrm>
            <a:off x="2036048" y="5771435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3F2FEBB-E4C6-467D-A6D1-B5AD21776C12}"/>
              </a:ext>
            </a:extLst>
          </p:cNvPr>
          <p:cNvCxnSpPr/>
          <p:nvPr/>
        </p:nvCxnSpPr>
        <p:spPr bwMode="auto">
          <a:xfrm>
            <a:off x="7020940" y="5017629"/>
            <a:ext cx="68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2C4B4FC-7EDF-4108-B9F3-E5383E09B78F}"/>
              </a:ext>
            </a:extLst>
          </p:cNvPr>
          <p:cNvCxnSpPr/>
          <p:nvPr/>
        </p:nvCxnSpPr>
        <p:spPr bwMode="auto">
          <a:xfrm>
            <a:off x="7020940" y="5449677"/>
            <a:ext cx="68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AACCAFD-1788-430F-B256-D8D1E8D66D41}"/>
              </a:ext>
            </a:extLst>
          </p:cNvPr>
          <p:cNvCxnSpPr/>
          <p:nvPr/>
        </p:nvCxnSpPr>
        <p:spPr bwMode="auto">
          <a:xfrm>
            <a:off x="7020940" y="5233653"/>
            <a:ext cx="68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918E48A-133B-4D64-B306-723ED6F6B588}"/>
              </a:ext>
            </a:extLst>
          </p:cNvPr>
          <p:cNvCxnSpPr/>
          <p:nvPr/>
        </p:nvCxnSpPr>
        <p:spPr bwMode="auto">
          <a:xfrm>
            <a:off x="7020940" y="5665701"/>
            <a:ext cx="68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0A6D90A-9621-42F3-99F2-1DBA8845426E}"/>
              </a:ext>
            </a:extLst>
          </p:cNvPr>
          <p:cNvCxnSpPr/>
          <p:nvPr/>
        </p:nvCxnSpPr>
        <p:spPr bwMode="auto">
          <a:xfrm>
            <a:off x="7014292" y="5855953"/>
            <a:ext cx="68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17D4557-B06F-4D63-9B69-9EA6CD8E2B56}"/>
              </a:ext>
            </a:extLst>
          </p:cNvPr>
          <p:cNvCxnSpPr/>
          <p:nvPr/>
        </p:nvCxnSpPr>
        <p:spPr bwMode="auto">
          <a:xfrm>
            <a:off x="7014292" y="6288001"/>
            <a:ext cx="68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46FA0EA-D670-484C-8BD6-D88511BB0252}"/>
              </a:ext>
            </a:extLst>
          </p:cNvPr>
          <p:cNvCxnSpPr/>
          <p:nvPr/>
        </p:nvCxnSpPr>
        <p:spPr bwMode="auto">
          <a:xfrm>
            <a:off x="7014292" y="6071977"/>
            <a:ext cx="68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F4C4F0-8CD6-490E-BE89-0F0CD5D6274F}"/>
              </a:ext>
            </a:extLst>
          </p:cNvPr>
          <p:cNvCxnSpPr/>
          <p:nvPr/>
        </p:nvCxnSpPr>
        <p:spPr bwMode="auto">
          <a:xfrm>
            <a:off x="7014292" y="6504025"/>
            <a:ext cx="68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8140474-5277-417B-A470-C11BD406C7C6}"/>
              </a:ext>
            </a:extLst>
          </p:cNvPr>
          <p:cNvSpPr/>
          <p:nvPr/>
        </p:nvSpPr>
        <p:spPr bwMode="auto">
          <a:xfrm>
            <a:off x="7849696" y="5014634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609E035-1774-485A-BF00-19439EF8CF7A}"/>
              </a:ext>
            </a:extLst>
          </p:cNvPr>
          <p:cNvSpPr/>
          <p:nvPr/>
        </p:nvSpPr>
        <p:spPr bwMode="auto">
          <a:xfrm>
            <a:off x="7849696" y="5729321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5CAFE3E-6256-406B-A517-348558BCA7BA}"/>
              </a:ext>
            </a:extLst>
          </p:cNvPr>
          <p:cNvSpPr/>
          <p:nvPr/>
        </p:nvSpPr>
        <p:spPr bwMode="auto">
          <a:xfrm>
            <a:off x="8641784" y="5014634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B5730C3-20BA-4D94-9B0F-287339FD1E05}"/>
              </a:ext>
            </a:extLst>
          </p:cNvPr>
          <p:cNvSpPr/>
          <p:nvPr/>
        </p:nvSpPr>
        <p:spPr bwMode="auto">
          <a:xfrm>
            <a:off x="8641784" y="5729321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171325B-255F-4EAE-A741-29AB81C68659}"/>
              </a:ext>
            </a:extLst>
          </p:cNvPr>
          <p:cNvSpPr/>
          <p:nvPr/>
        </p:nvSpPr>
        <p:spPr bwMode="auto">
          <a:xfrm rot="5400000">
            <a:off x="8241273" y="4706227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788FFC4-1E8C-4F66-9CB1-CFD7D8803185}"/>
              </a:ext>
            </a:extLst>
          </p:cNvPr>
          <p:cNvSpPr/>
          <p:nvPr/>
        </p:nvSpPr>
        <p:spPr bwMode="auto">
          <a:xfrm rot="5400000">
            <a:off x="8247766" y="5369281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209FECB-7D3E-495A-8873-1BD2F891E7C7}"/>
              </a:ext>
            </a:extLst>
          </p:cNvPr>
          <p:cNvSpPr/>
          <p:nvPr/>
        </p:nvSpPr>
        <p:spPr bwMode="auto">
          <a:xfrm rot="5400000">
            <a:off x="8247766" y="6056867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69535EE-3363-45E7-B2F7-F787B679B4D5}"/>
              </a:ext>
            </a:extLst>
          </p:cNvPr>
          <p:cNvSpPr/>
          <p:nvPr/>
        </p:nvSpPr>
        <p:spPr bwMode="auto">
          <a:xfrm rot="5400000">
            <a:off x="8823820" y="6372166"/>
            <a:ext cx="121007" cy="13925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D04070A-3D6D-494C-80A2-02D1712172C9}"/>
              </a:ext>
            </a:extLst>
          </p:cNvPr>
          <p:cNvSpPr txBox="1"/>
          <p:nvPr/>
        </p:nvSpPr>
        <p:spPr>
          <a:xfrm>
            <a:off x="7051314" y="4908566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25852D1-7133-409A-BA5D-1558F7C11A96}"/>
              </a:ext>
            </a:extLst>
          </p:cNvPr>
          <p:cNvSpPr txBox="1"/>
          <p:nvPr/>
        </p:nvSpPr>
        <p:spPr>
          <a:xfrm>
            <a:off x="7051314" y="5144113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5D8B7C4-A904-457D-BB2F-A21E21A6C729}"/>
              </a:ext>
            </a:extLst>
          </p:cNvPr>
          <p:cNvSpPr txBox="1"/>
          <p:nvPr/>
        </p:nvSpPr>
        <p:spPr>
          <a:xfrm>
            <a:off x="7061372" y="5357290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388B346-3018-4CA8-864E-EB5B060DF54D}"/>
              </a:ext>
            </a:extLst>
          </p:cNvPr>
          <p:cNvSpPr txBox="1"/>
          <p:nvPr/>
        </p:nvSpPr>
        <p:spPr>
          <a:xfrm>
            <a:off x="7051314" y="5558630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CD6C384-6C12-43E0-9E56-9D5043E5D205}"/>
              </a:ext>
            </a:extLst>
          </p:cNvPr>
          <p:cNvSpPr txBox="1"/>
          <p:nvPr/>
        </p:nvSpPr>
        <p:spPr>
          <a:xfrm>
            <a:off x="7060932" y="5771722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AF5FEE-CDC0-471E-9123-A12D2EC16982}"/>
              </a:ext>
            </a:extLst>
          </p:cNvPr>
          <p:cNvSpPr txBox="1"/>
          <p:nvPr/>
        </p:nvSpPr>
        <p:spPr>
          <a:xfrm>
            <a:off x="7043694" y="5952931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5B63792-DF80-46B6-931E-AEC9BE36E68E}"/>
              </a:ext>
            </a:extLst>
          </p:cNvPr>
          <p:cNvSpPr txBox="1"/>
          <p:nvPr/>
        </p:nvSpPr>
        <p:spPr>
          <a:xfrm>
            <a:off x="7012644" y="6180899"/>
            <a:ext cx="60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dp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35EF3DB-A1F3-4131-B78C-631E9741B6E8}"/>
              </a:ext>
            </a:extLst>
          </p:cNvPr>
          <p:cNvCxnSpPr/>
          <p:nvPr/>
        </p:nvCxnSpPr>
        <p:spPr bwMode="auto">
          <a:xfrm>
            <a:off x="454132" y="5241880"/>
            <a:ext cx="288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B9998F3-753C-46EC-9767-F4B9A2136EFF}"/>
              </a:ext>
            </a:extLst>
          </p:cNvPr>
          <p:cNvCxnSpPr/>
          <p:nvPr/>
        </p:nvCxnSpPr>
        <p:spPr bwMode="auto">
          <a:xfrm>
            <a:off x="454132" y="6090344"/>
            <a:ext cx="288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6DF4DD3-ABF0-46FC-85C6-6C43FAF44538}"/>
              </a:ext>
            </a:extLst>
          </p:cNvPr>
          <p:cNvSpPr txBox="1"/>
          <p:nvPr/>
        </p:nvSpPr>
        <p:spPr>
          <a:xfrm>
            <a:off x="-18988" y="5036006"/>
            <a:ext cx="6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clk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33392B0-AD65-4FE4-9346-2D31E546233C}"/>
              </a:ext>
            </a:extLst>
          </p:cNvPr>
          <p:cNvSpPr txBox="1"/>
          <p:nvPr/>
        </p:nvSpPr>
        <p:spPr>
          <a:xfrm>
            <a:off x="-7778" y="5874714"/>
            <a:ext cx="6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rst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0B98ABB-BEEF-4810-B7C4-BBBB78FF281B}"/>
              </a:ext>
            </a:extLst>
          </p:cNvPr>
          <p:cNvSpPr txBox="1"/>
          <p:nvPr/>
        </p:nvSpPr>
        <p:spPr>
          <a:xfrm>
            <a:off x="2018820" y="4992246"/>
            <a:ext cx="100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cnt</a:t>
            </a:r>
            <a:r>
              <a:rPr lang="en-US" altLang="zh-TW" sz="1600" dirty="0"/>
              <a:t>[0]</a:t>
            </a:r>
            <a:endParaRPr lang="zh-TW" altLang="en-US" sz="16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22E5BB-41C3-40DD-93FD-13FEBF3DCA9E}"/>
              </a:ext>
            </a:extLst>
          </p:cNvPr>
          <p:cNvSpPr txBox="1"/>
          <p:nvPr/>
        </p:nvSpPr>
        <p:spPr>
          <a:xfrm>
            <a:off x="2018820" y="5407029"/>
            <a:ext cx="100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cnt</a:t>
            </a:r>
            <a:r>
              <a:rPr lang="en-US" altLang="zh-TW" sz="1600" dirty="0"/>
              <a:t>[1]</a:t>
            </a:r>
            <a:endParaRPr lang="zh-TW" altLang="en-US" sz="16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EEF777F-A8AF-417A-9E9B-856D416DD2F3}"/>
              </a:ext>
            </a:extLst>
          </p:cNvPr>
          <p:cNvSpPr txBox="1"/>
          <p:nvPr/>
        </p:nvSpPr>
        <p:spPr>
          <a:xfrm>
            <a:off x="2022635" y="5879639"/>
            <a:ext cx="100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cnt</a:t>
            </a:r>
            <a:r>
              <a:rPr lang="en-US" altLang="zh-TW" sz="1600" dirty="0"/>
              <a:t>[2]</a:t>
            </a:r>
            <a:endParaRPr lang="zh-TW" altLang="en-US" sz="1600" dirty="0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ECE6C490-A8A4-4842-9C38-E223F7EC1EBA}"/>
              </a:ext>
            </a:extLst>
          </p:cNvPr>
          <p:cNvSpPr/>
          <p:nvPr/>
        </p:nvSpPr>
        <p:spPr bwMode="auto">
          <a:xfrm rot="5400000">
            <a:off x="705096" y="5177323"/>
            <a:ext cx="201121" cy="129113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9BD5519-429E-4B38-BAD1-D260BAE2004E}"/>
              </a:ext>
            </a:extLst>
          </p:cNvPr>
          <p:cNvSpPr txBox="1"/>
          <p:nvPr/>
        </p:nvSpPr>
        <p:spPr>
          <a:xfrm>
            <a:off x="8165106" y="4808751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D95225C-324D-4A09-A328-C79FFD6F6C8C}"/>
              </a:ext>
            </a:extLst>
          </p:cNvPr>
          <p:cNvSpPr txBox="1"/>
          <p:nvPr/>
        </p:nvSpPr>
        <p:spPr>
          <a:xfrm>
            <a:off x="8573677" y="5815969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21DCFEE-7D94-466D-B729-C4152EB15BF9}"/>
              </a:ext>
            </a:extLst>
          </p:cNvPr>
          <p:cNvSpPr txBox="1"/>
          <p:nvPr/>
        </p:nvSpPr>
        <p:spPr>
          <a:xfrm>
            <a:off x="8571450" y="5170075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98E9E01-53B0-4B6A-BAD9-0C082A3ED855}"/>
              </a:ext>
            </a:extLst>
          </p:cNvPr>
          <p:cNvSpPr txBox="1"/>
          <p:nvPr/>
        </p:nvSpPr>
        <p:spPr>
          <a:xfrm>
            <a:off x="8155546" y="6185301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57496D5-F78F-401B-8657-8E1CADE60B03}"/>
              </a:ext>
            </a:extLst>
          </p:cNvPr>
          <p:cNvSpPr txBox="1"/>
          <p:nvPr/>
        </p:nvSpPr>
        <p:spPr>
          <a:xfrm>
            <a:off x="7789995" y="5847472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AC6C5-D24F-4F5C-A376-475C5B2324EF}"/>
              </a:ext>
            </a:extLst>
          </p:cNvPr>
          <p:cNvSpPr txBox="1"/>
          <p:nvPr/>
        </p:nvSpPr>
        <p:spPr>
          <a:xfrm>
            <a:off x="7794382" y="5191161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45D9596-460E-4534-91F4-8E030592F4A0}"/>
              </a:ext>
            </a:extLst>
          </p:cNvPr>
          <p:cNvSpPr txBox="1"/>
          <p:nvPr/>
        </p:nvSpPr>
        <p:spPr>
          <a:xfrm>
            <a:off x="8177688" y="5445128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64F58A-D4FC-4CAA-8929-2ED36E1B95EC}"/>
              </a:ext>
            </a:extLst>
          </p:cNvPr>
          <p:cNvSpPr/>
          <p:nvPr/>
        </p:nvSpPr>
        <p:spPr bwMode="auto">
          <a:xfrm>
            <a:off x="3216037" y="4832212"/>
            <a:ext cx="1296144" cy="1800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Converter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645C8A2-1BB5-4E59-8917-3BDF5681CB57}"/>
              </a:ext>
            </a:extLst>
          </p:cNvPr>
          <p:cNvCxnSpPr/>
          <p:nvPr/>
        </p:nvCxnSpPr>
        <p:spPr bwMode="auto">
          <a:xfrm>
            <a:off x="4512181" y="5063698"/>
            <a:ext cx="122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CF96577-265C-481A-8B18-60164F462259}"/>
              </a:ext>
            </a:extLst>
          </p:cNvPr>
          <p:cNvCxnSpPr/>
          <p:nvPr/>
        </p:nvCxnSpPr>
        <p:spPr bwMode="auto">
          <a:xfrm>
            <a:off x="4512181" y="5976944"/>
            <a:ext cx="122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8B98E92-DD16-49F0-8CDF-95DD51740EA3}"/>
              </a:ext>
            </a:extLst>
          </p:cNvPr>
          <p:cNvCxnSpPr/>
          <p:nvPr/>
        </p:nvCxnSpPr>
        <p:spPr bwMode="auto">
          <a:xfrm>
            <a:off x="4512181" y="5504333"/>
            <a:ext cx="122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5321F98-2D0F-4C58-B49A-521C4F232580}"/>
              </a:ext>
            </a:extLst>
          </p:cNvPr>
          <p:cNvSpPr txBox="1"/>
          <p:nvPr/>
        </p:nvSpPr>
        <p:spPr>
          <a:xfrm>
            <a:off x="4494952" y="4725144"/>
            <a:ext cx="129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birthday[0]</a:t>
            </a:r>
            <a:endParaRPr lang="zh-TW" altLang="en-US" sz="1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8616AD6-82F1-4BD0-833F-056E9AC9193E}"/>
              </a:ext>
            </a:extLst>
          </p:cNvPr>
          <p:cNvSpPr txBox="1"/>
          <p:nvPr/>
        </p:nvSpPr>
        <p:spPr>
          <a:xfrm>
            <a:off x="4494952" y="5139927"/>
            <a:ext cx="125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birthday[1]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D26040A-2142-48FD-B93F-B4E6AE5838A2}"/>
              </a:ext>
            </a:extLst>
          </p:cNvPr>
          <p:cNvSpPr txBox="1"/>
          <p:nvPr/>
        </p:nvSpPr>
        <p:spPr>
          <a:xfrm>
            <a:off x="4498767" y="5612537"/>
            <a:ext cx="1256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birthday[2]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98BD0A0-5703-4F80-9945-63E48D49F809}"/>
              </a:ext>
            </a:extLst>
          </p:cNvPr>
          <p:cNvSpPr txBox="1"/>
          <p:nvPr/>
        </p:nvSpPr>
        <p:spPr>
          <a:xfrm>
            <a:off x="7035732" y="4691544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graphicFrame>
        <p:nvGraphicFramePr>
          <p:cNvPr id="58" name="內容版面配置區 65">
            <a:extLst>
              <a:ext uri="{FF2B5EF4-FFF2-40B4-BE49-F238E27FC236}">
                <a16:creationId xmlns:a16="http://schemas.microsoft.com/office/drawing/2014/main" id="{08080B8E-11A7-4278-9E34-B621F0065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963901"/>
              </p:ext>
            </p:extLst>
          </p:nvPr>
        </p:nvGraphicFramePr>
        <p:xfrm>
          <a:off x="569405" y="1507392"/>
          <a:ext cx="3269393" cy="3019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945">
                  <a:extLst>
                    <a:ext uri="{9D8B030D-6E8A-4147-A177-3AD203B41FA5}">
                      <a16:colId xmlns:a16="http://schemas.microsoft.com/office/drawing/2014/main" val="4144240337"/>
                    </a:ext>
                  </a:extLst>
                </a:gridCol>
                <a:gridCol w="1381448">
                  <a:extLst>
                    <a:ext uri="{9D8B030D-6E8A-4147-A177-3AD203B41FA5}">
                      <a16:colId xmlns:a16="http://schemas.microsoft.com/office/drawing/2014/main" val="1106516668"/>
                    </a:ext>
                  </a:extLst>
                </a:gridCol>
              </a:tblGrid>
              <a:tr h="331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count[2:0]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birthday[3:0]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05742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0(000)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11896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1(001)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54459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2(010)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226650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3(011)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44253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4(100)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35730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5(101)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40076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6(110)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66828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7(111)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864" marR="82864" marT="41432" marB="4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46732"/>
                  </a:ext>
                </a:extLst>
              </a:tr>
            </a:tbl>
          </a:graphicData>
        </a:graphic>
      </p:graphicFrame>
      <p:sp>
        <p:nvSpPr>
          <p:cNvPr id="62" name="內容版面配置區 2"/>
          <p:cNvSpPr>
            <a:spLocks noGrp="1"/>
          </p:cNvSpPr>
          <p:nvPr>
            <p:ph idx="1"/>
          </p:nvPr>
        </p:nvSpPr>
        <p:spPr>
          <a:xfrm>
            <a:off x="121487" y="857003"/>
            <a:ext cx="4608512" cy="936104"/>
          </a:xfrm>
        </p:spPr>
        <p:txBody>
          <a:bodyPr/>
          <a:lstStyle/>
          <a:p>
            <a:r>
              <a:rPr lang="en-US" altLang="zh-TW" sz="2000" dirty="0"/>
              <a:t>Code Converter Table Example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C645C8A2-1BB5-4E59-8917-3BDF5681CB57}"/>
              </a:ext>
            </a:extLst>
          </p:cNvPr>
          <p:cNvCxnSpPr/>
          <p:nvPr/>
        </p:nvCxnSpPr>
        <p:spPr bwMode="auto">
          <a:xfrm>
            <a:off x="4529410" y="6381292"/>
            <a:ext cx="122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5321F98-2D0F-4C58-B49A-521C4F232580}"/>
              </a:ext>
            </a:extLst>
          </p:cNvPr>
          <p:cNvSpPr txBox="1"/>
          <p:nvPr/>
        </p:nvSpPr>
        <p:spPr>
          <a:xfrm>
            <a:off x="4512181" y="6042738"/>
            <a:ext cx="129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birthday[3]</a:t>
            </a:r>
            <a:endParaRPr lang="zh-TW" altLang="en-US" sz="1600" dirty="0"/>
          </a:p>
        </p:txBody>
      </p:sp>
      <p:graphicFrame>
        <p:nvGraphicFramePr>
          <p:cNvPr id="61" name="內容版面配置區 65">
            <a:extLst>
              <a:ext uri="{FF2B5EF4-FFF2-40B4-BE49-F238E27FC236}">
                <a16:creationId xmlns:a16="http://schemas.microsoft.com/office/drawing/2014/main" id="{562B2625-A758-4701-9931-FB4177405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543482"/>
              </p:ext>
            </p:extLst>
          </p:nvPr>
        </p:nvGraphicFramePr>
        <p:xfrm>
          <a:off x="4128416" y="1900035"/>
          <a:ext cx="4874524" cy="26316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26">
                  <a:extLst>
                    <a:ext uri="{9D8B030D-6E8A-4147-A177-3AD203B41FA5}">
                      <a16:colId xmlns:a16="http://schemas.microsoft.com/office/drawing/2014/main" val="4144240337"/>
                    </a:ext>
                  </a:extLst>
                </a:gridCol>
                <a:gridCol w="582614">
                  <a:extLst>
                    <a:ext uri="{9D8B030D-6E8A-4147-A177-3AD203B41FA5}">
                      <a16:colId xmlns:a16="http://schemas.microsoft.com/office/drawing/2014/main" val="1106516668"/>
                    </a:ext>
                  </a:extLst>
                </a:gridCol>
                <a:gridCol w="582614">
                  <a:extLst>
                    <a:ext uri="{9D8B030D-6E8A-4147-A177-3AD203B41FA5}">
                      <a16:colId xmlns:a16="http://schemas.microsoft.com/office/drawing/2014/main" val="1958888775"/>
                    </a:ext>
                  </a:extLst>
                </a:gridCol>
                <a:gridCol w="582614">
                  <a:extLst>
                    <a:ext uri="{9D8B030D-6E8A-4147-A177-3AD203B41FA5}">
                      <a16:colId xmlns:a16="http://schemas.microsoft.com/office/drawing/2014/main" val="2283739216"/>
                    </a:ext>
                  </a:extLst>
                </a:gridCol>
                <a:gridCol w="582614">
                  <a:extLst>
                    <a:ext uri="{9D8B030D-6E8A-4147-A177-3AD203B41FA5}">
                      <a16:colId xmlns:a16="http://schemas.microsoft.com/office/drawing/2014/main" val="1876556615"/>
                    </a:ext>
                  </a:extLst>
                </a:gridCol>
                <a:gridCol w="582614">
                  <a:extLst>
                    <a:ext uri="{9D8B030D-6E8A-4147-A177-3AD203B41FA5}">
                      <a16:colId xmlns:a16="http://schemas.microsoft.com/office/drawing/2014/main" val="3306394823"/>
                    </a:ext>
                  </a:extLst>
                </a:gridCol>
                <a:gridCol w="582614">
                  <a:extLst>
                    <a:ext uri="{9D8B030D-6E8A-4147-A177-3AD203B41FA5}">
                      <a16:colId xmlns:a16="http://schemas.microsoft.com/office/drawing/2014/main" val="2789846806"/>
                    </a:ext>
                  </a:extLst>
                </a:gridCol>
                <a:gridCol w="582614">
                  <a:extLst>
                    <a:ext uri="{9D8B030D-6E8A-4147-A177-3AD203B41FA5}">
                      <a16:colId xmlns:a16="http://schemas.microsoft.com/office/drawing/2014/main" val="2069848431"/>
                    </a:ext>
                  </a:extLst>
                </a:gridCol>
              </a:tblGrid>
              <a:tr h="3424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Birthday</a:t>
                      </a: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[3:0]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05742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 (0000)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11896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 (0001)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54459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2 (0010)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226650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3 (0011)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44253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4 (0100)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35730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5 (0101)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40076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6 (0110)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66828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7 (0111)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46732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 (1000)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79647"/>
                  </a:ext>
                </a:extLst>
              </a:tr>
              <a:tr h="19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9 (1001)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363" marR="56363" marT="28181" marB="28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8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3172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  <a:endParaRPr lang="en-US" altLang="zh-TW" dirty="0"/>
          </a:p>
          <a:p>
            <a:r>
              <a:rPr lang="zh-TW" altLang="en-US" dirty="0"/>
              <a:t>循序顯示</a:t>
            </a:r>
            <a:r>
              <a:rPr lang="en-US" altLang="zh-TW" dirty="0"/>
              <a:t>0~7</a:t>
            </a:r>
          </a:p>
          <a:p>
            <a:r>
              <a:rPr lang="zh-TW" altLang="en-US" dirty="0"/>
              <a:t>生日碼顯示器</a:t>
            </a:r>
            <a:endParaRPr lang="en-US" altLang="zh-TW" dirty="0"/>
          </a:p>
          <a:p>
            <a:r>
              <a:rPr lang="zh-TW" altLang="en-US" dirty="0"/>
              <a:t>驗收內容 </a:t>
            </a:r>
            <a:r>
              <a:rPr lang="en-US" altLang="zh-TW" dirty="0"/>
              <a:t>&amp;</a:t>
            </a:r>
            <a:r>
              <a:rPr lang="zh-TW" altLang="en-US" dirty="0"/>
              <a:t> 配分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651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承上個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，大家已經知道如何使用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Nexy4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開發版上的七段顯示器、開關等功能，本次課程將教大家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，在七段顯示器上依序顯示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0~7</a:t>
            </a: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實作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Converter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組合電路，並控制七段顯示器顯示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0~7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或生日碼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301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080E4-B3BE-4A41-B356-8D737B7C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_</a:t>
            </a:r>
            <a:r>
              <a:rPr lang="zh-TW" altLang="en-US" dirty="0"/>
              <a:t>循序</a:t>
            </a:r>
            <a:r>
              <a:rPr lang="en-US" altLang="zh-TW" dirty="0"/>
              <a:t>0~7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0932DD3A-74E1-464F-A897-A257257FB371}"/>
              </a:ext>
            </a:extLst>
          </p:cNvPr>
          <p:cNvSpPr txBox="1">
            <a:spLocks/>
          </p:cNvSpPr>
          <p:nvPr/>
        </p:nvSpPr>
        <p:spPr>
          <a:xfrm>
            <a:off x="179512" y="1196752"/>
            <a:ext cx="8768680" cy="5714925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22" name="矩形 21"/>
          <p:cNvSpPr/>
          <p:nvPr/>
        </p:nvSpPr>
        <p:spPr bwMode="auto">
          <a:xfrm>
            <a:off x="4716016" y="5633191"/>
            <a:ext cx="216000" cy="36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79849" y="5261814"/>
            <a:ext cx="7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7779" y="6300028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展示範例 </a:t>
            </a:r>
            <a:r>
              <a:rPr lang="en-US" altLang="zh-TW" dirty="0"/>
              <a:t>(</a:t>
            </a:r>
            <a:r>
              <a:rPr lang="zh-TW" altLang="en-US" dirty="0"/>
              <a:t>需放映投影片</a:t>
            </a:r>
            <a:r>
              <a:rPr lang="en-US" altLang="zh-TW" dirty="0"/>
              <a:t>)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B77CB6-DB2A-43FB-847B-CF98492A6275}"/>
              </a:ext>
            </a:extLst>
          </p:cNvPr>
          <p:cNvSpPr/>
          <p:nvPr/>
        </p:nvSpPr>
        <p:spPr bwMode="auto">
          <a:xfrm>
            <a:off x="1500106" y="1052661"/>
            <a:ext cx="1296144" cy="1800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Counter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 to 7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43C602-78F9-4629-AF51-DB412C954D1D}"/>
              </a:ext>
            </a:extLst>
          </p:cNvPr>
          <p:cNvSpPr/>
          <p:nvPr/>
        </p:nvSpPr>
        <p:spPr bwMode="auto">
          <a:xfrm>
            <a:off x="3980426" y="1052661"/>
            <a:ext cx="1296144" cy="1800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BCD – 7 Seg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7447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E6371E9-D282-40A8-A4CD-F339A63662A3}"/>
              </a:ext>
            </a:extLst>
          </p:cNvPr>
          <p:cNvSpPr/>
          <p:nvPr/>
        </p:nvSpPr>
        <p:spPr bwMode="auto">
          <a:xfrm>
            <a:off x="6460746" y="1052661"/>
            <a:ext cx="1296144" cy="18002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AC2DF60B-985C-450E-A9A8-1C3D9FCD13B6}"/>
              </a:ext>
            </a:extLst>
          </p:cNvPr>
          <p:cNvCxnSpPr/>
          <p:nvPr/>
        </p:nvCxnSpPr>
        <p:spPr bwMode="auto">
          <a:xfrm>
            <a:off x="2796250" y="1514301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3DF90F6B-D145-465B-B3EB-0B3C7E053F9B}"/>
              </a:ext>
            </a:extLst>
          </p:cNvPr>
          <p:cNvCxnSpPr/>
          <p:nvPr/>
        </p:nvCxnSpPr>
        <p:spPr bwMode="auto">
          <a:xfrm>
            <a:off x="2796250" y="2427547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AA55334-22A8-45B0-A13D-CE8C9056E83D}"/>
              </a:ext>
            </a:extLst>
          </p:cNvPr>
          <p:cNvCxnSpPr/>
          <p:nvPr/>
        </p:nvCxnSpPr>
        <p:spPr bwMode="auto">
          <a:xfrm>
            <a:off x="2796250" y="1954936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99E9A22-22CF-42F6-A7E6-582E82D80DDC}"/>
              </a:ext>
            </a:extLst>
          </p:cNvPr>
          <p:cNvCxnSpPr/>
          <p:nvPr/>
        </p:nvCxnSpPr>
        <p:spPr bwMode="auto">
          <a:xfrm>
            <a:off x="5276570" y="1189029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D5640E1-3A37-43C9-9C04-4858C0287500}"/>
              </a:ext>
            </a:extLst>
          </p:cNvPr>
          <p:cNvCxnSpPr/>
          <p:nvPr/>
        </p:nvCxnSpPr>
        <p:spPr bwMode="auto">
          <a:xfrm>
            <a:off x="5276570" y="1654497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D8F305D7-B233-4048-B318-28AF5A8F5A7A}"/>
              </a:ext>
            </a:extLst>
          </p:cNvPr>
          <p:cNvCxnSpPr/>
          <p:nvPr/>
        </p:nvCxnSpPr>
        <p:spPr bwMode="auto">
          <a:xfrm>
            <a:off x="5276570" y="1438473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A085CC1-B026-4B81-9A73-A115DD525A54}"/>
              </a:ext>
            </a:extLst>
          </p:cNvPr>
          <p:cNvCxnSpPr/>
          <p:nvPr/>
        </p:nvCxnSpPr>
        <p:spPr bwMode="auto">
          <a:xfrm>
            <a:off x="5276570" y="1870521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FB04B64-ACE4-47AA-8214-C7F64A7C0E31}"/>
              </a:ext>
            </a:extLst>
          </p:cNvPr>
          <p:cNvCxnSpPr/>
          <p:nvPr/>
        </p:nvCxnSpPr>
        <p:spPr bwMode="auto">
          <a:xfrm>
            <a:off x="5269922" y="2060773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3AD990B3-0856-4D5F-8615-5F1AD526CC47}"/>
              </a:ext>
            </a:extLst>
          </p:cNvPr>
          <p:cNvCxnSpPr/>
          <p:nvPr/>
        </p:nvCxnSpPr>
        <p:spPr bwMode="auto">
          <a:xfrm>
            <a:off x="5269922" y="2492821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1117123-78DE-4AF8-835A-5B5122D40F7E}"/>
              </a:ext>
            </a:extLst>
          </p:cNvPr>
          <p:cNvCxnSpPr/>
          <p:nvPr/>
        </p:nvCxnSpPr>
        <p:spPr bwMode="auto">
          <a:xfrm>
            <a:off x="5269922" y="2276797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831A2E7A-3567-41BA-9B73-E37A1327D333}"/>
              </a:ext>
            </a:extLst>
          </p:cNvPr>
          <p:cNvCxnSpPr/>
          <p:nvPr/>
        </p:nvCxnSpPr>
        <p:spPr bwMode="auto">
          <a:xfrm>
            <a:off x="5269922" y="2708845"/>
            <a:ext cx="118417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: 圓角 32">
            <a:extLst>
              <a:ext uri="{FF2B5EF4-FFF2-40B4-BE49-F238E27FC236}">
                <a16:creationId xmlns:a16="http://schemas.microsoft.com/office/drawing/2014/main" id="{421FAFCC-BBCB-4D8B-8C4D-D8B906AC8ED7}"/>
              </a:ext>
            </a:extLst>
          </p:cNvPr>
          <p:cNvSpPr/>
          <p:nvPr/>
        </p:nvSpPr>
        <p:spPr bwMode="auto">
          <a:xfrm>
            <a:off x="6603646" y="1253703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8" name="矩形: 圓角 33">
            <a:extLst>
              <a:ext uri="{FF2B5EF4-FFF2-40B4-BE49-F238E27FC236}">
                <a16:creationId xmlns:a16="http://schemas.microsoft.com/office/drawing/2014/main" id="{88E23306-06C7-4A39-8F55-A6AC5340E947}"/>
              </a:ext>
            </a:extLst>
          </p:cNvPr>
          <p:cNvSpPr/>
          <p:nvPr/>
        </p:nvSpPr>
        <p:spPr bwMode="auto">
          <a:xfrm>
            <a:off x="6603646" y="1968390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9" name="矩形: 圓角 35">
            <a:extLst>
              <a:ext uri="{FF2B5EF4-FFF2-40B4-BE49-F238E27FC236}">
                <a16:creationId xmlns:a16="http://schemas.microsoft.com/office/drawing/2014/main" id="{46321DAB-6093-4552-B960-DE07542063C2}"/>
              </a:ext>
            </a:extLst>
          </p:cNvPr>
          <p:cNvSpPr/>
          <p:nvPr/>
        </p:nvSpPr>
        <p:spPr bwMode="auto">
          <a:xfrm>
            <a:off x="7395734" y="1253703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0" name="矩形: 圓角 36">
            <a:extLst>
              <a:ext uri="{FF2B5EF4-FFF2-40B4-BE49-F238E27FC236}">
                <a16:creationId xmlns:a16="http://schemas.microsoft.com/office/drawing/2014/main" id="{68E3423A-4FE1-4238-B33C-6388040C6E23}"/>
              </a:ext>
            </a:extLst>
          </p:cNvPr>
          <p:cNvSpPr/>
          <p:nvPr/>
        </p:nvSpPr>
        <p:spPr bwMode="auto">
          <a:xfrm>
            <a:off x="7395734" y="1968390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1" name="矩形: 圓角 37">
            <a:extLst>
              <a:ext uri="{FF2B5EF4-FFF2-40B4-BE49-F238E27FC236}">
                <a16:creationId xmlns:a16="http://schemas.microsoft.com/office/drawing/2014/main" id="{9A1B7BB7-417A-4D67-9B56-FAAB345A5809}"/>
              </a:ext>
            </a:extLst>
          </p:cNvPr>
          <p:cNvSpPr/>
          <p:nvPr/>
        </p:nvSpPr>
        <p:spPr bwMode="auto">
          <a:xfrm rot="5400000">
            <a:off x="6995223" y="945296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2" name="矩形: 圓角 38">
            <a:extLst>
              <a:ext uri="{FF2B5EF4-FFF2-40B4-BE49-F238E27FC236}">
                <a16:creationId xmlns:a16="http://schemas.microsoft.com/office/drawing/2014/main" id="{09E4BE38-CA58-4CD5-B5CF-966C22ECE02E}"/>
              </a:ext>
            </a:extLst>
          </p:cNvPr>
          <p:cNvSpPr/>
          <p:nvPr/>
        </p:nvSpPr>
        <p:spPr bwMode="auto">
          <a:xfrm rot="5400000">
            <a:off x="7001716" y="1608350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3" name="矩形: 圓角 39">
            <a:extLst>
              <a:ext uri="{FF2B5EF4-FFF2-40B4-BE49-F238E27FC236}">
                <a16:creationId xmlns:a16="http://schemas.microsoft.com/office/drawing/2014/main" id="{69EA1DE2-B344-4429-B526-B5C930020DBD}"/>
              </a:ext>
            </a:extLst>
          </p:cNvPr>
          <p:cNvSpPr/>
          <p:nvPr/>
        </p:nvSpPr>
        <p:spPr bwMode="auto">
          <a:xfrm rot="5400000">
            <a:off x="7001716" y="2295936"/>
            <a:ext cx="153044" cy="6168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4" name="矩形: 圓角 40">
            <a:extLst>
              <a:ext uri="{FF2B5EF4-FFF2-40B4-BE49-F238E27FC236}">
                <a16:creationId xmlns:a16="http://schemas.microsoft.com/office/drawing/2014/main" id="{85928968-D01E-4961-BFA8-3AB76EA687B3}"/>
              </a:ext>
            </a:extLst>
          </p:cNvPr>
          <p:cNvSpPr/>
          <p:nvPr/>
        </p:nvSpPr>
        <p:spPr bwMode="auto">
          <a:xfrm rot="5400000">
            <a:off x="7577770" y="2611235"/>
            <a:ext cx="121007" cy="13925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997B53C-820C-4AF4-864D-549438E63183}"/>
              </a:ext>
            </a:extLst>
          </p:cNvPr>
          <p:cNvSpPr txBox="1"/>
          <p:nvPr/>
        </p:nvSpPr>
        <p:spPr>
          <a:xfrm>
            <a:off x="5306944" y="884371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23750CB-A68B-4B84-8BFC-2AA080B008CD}"/>
              </a:ext>
            </a:extLst>
          </p:cNvPr>
          <p:cNvSpPr txBox="1"/>
          <p:nvPr/>
        </p:nvSpPr>
        <p:spPr>
          <a:xfrm>
            <a:off x="5306944" y="1113386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B510E2FC-BAA5-419E-BC2A-0067AD1243AC}"/>
              </a:ext>
            </a:extLst>
          </p:cNvPr>
          <p:cNvSpPr txBox="1"/>
          <p:nvPr/>
        </p:nvSpPr>
        <p:spPr>
          <a:xfrm>
            <a:off x="5306944" y="1348933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A84C45BB-A332-4523-8CEC-C36D9AC50E6A}"/>
              </a:ext>
            </a:extLst>
          </p:cNvPr>
          <p:cNvSpPr txBox="1"/>
          <p:nvPr/>
        </p:nvSpPr>
        <p:spPr>
          <a:xfrm>
            <a:off x="5317002" y="1562110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9FF49F64-A402-48AE-B025-EA0C9418B73A}"/>
              </a:ext>
            </a:extLst>
          </p:cNvPr>
          <p:cNvSpPr txBox="1"/>
          <p:nvPr/>
        </p:nvSpPr>
        <p:spPr>
          <a:xfrm>
            <a:off x="5306944" y="1763450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6C086A9-C535-4465-B9B0-83BDC3422DDA}"/>
              </a:ext>
            </a:extLst>
          </p:cNvPr>
          <p:cNvSpPr txBox="1"/>
          <p:nvPr/>
        </p:nvSpPr>
        <p:spPr>
          <a:xfrm>
            <a:off x="5316562" y="1976542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03A10C0-779A-4928-BA3E-FD7CD9331A4E}"/>
              </a:ext>
            </a:extLst>
          </p:cNvPr>
          <p:cNvSpPr txBox="1"/>
          <p:nvPr/>
        </p:nvSpPr>
        <p:spPr>
          <a:xfrm>
            <a:off x="5299324" y="2157751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BC990D8D-3ECB-45B3-BF90-AC3E3B258AD0}"/>
              </a:ext>
            </a:extLst>
          </p:cNvPr>
          <p:cNvSpPr txBox="1"/>
          <p:nvPr/>
        </p:nvSpPr>
        <p:spPr>
          <a:xfrm>
            <a:off x="5268274" y="2385719"/>
            <a:ext cx="60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dp</a:t>
            </a:r>
            <a:endParaRPr lang="zh-TW" altLang="en-US" dirty="0"/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1F084991-4635-4C3B-B029-F72BE25547BF}"/>
              </a:ext>
            </a:extLst>
          </p:cNvPr>
          <p:cNvCxnSpPr/>
          <p:nvPr/>
        </p:nvCxnSpPr>
        <p:spPr bwMode="auto">
          <a:xfrm>
            <a:off x="996106" y="1425381"/>
            <a:ext cx="50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A34389BE-898A-4D84-84EB-1E385876E937}"/>
              </a:ext>
            </a:extLst>
          </p:cNvPr>
          <p:cNvCxnSpPr/>
          <p:nvPr/>
        </p:nvCxnSpPr>
        <p:spPr bwMode="auto">
          <a:xfrm>
            <a:off x="996106" y="2273845"/>
            <a:ext cx="504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31CBB4F-6EB8-4F98-8317-EC8E1F7086DD}"/>
              </a:ext>
            </a:extLst>
          </p:cNvPr>
          <p:cNvSpPr txBox="1"/>
          <p:nvPr/>
        </p:nvSpPr>
        <p:spPr>
          <a:xfrm>
            <a:off x="522986" y="1219507"/>
            <a:ext cx="6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clk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4B573910-71F3-42AD-98B7-AF5741A0CAE4}"/>
              </a:ext>
            </a:extLst>
          </p:cNvPr>
          <p:cNvSpPr txBox="1"/>
          <p:nvPr/>
        </p:nvSpPr>
        <p:spPr>
          <a:xfrm>
            <a:off x="534196" y="2058215"/>
            <a:ext cx="6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rst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AED7C0D-0CDB-4F83-A26F-E62D556F734C}"/>
              </a:ext>
            </a:extLst>
          </p:cNvPr>
          <p:cNvSpPr txBox="1"/>
          <p:nvPr/>
        </p:nvSpPr>
        <p:spPr>
          <a:xfrm>
            <a:off x="2756607" y="1147327"/>
            <a:ext cx="10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cnt</a:t>
            </a:r>
            <a:r>
              <a:rPr lang="en-US" altLang="zh-TW" dirty="0"/>
              <a:t>[0]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A35DC81-940B-415B-AEF5-71E1076DDA0D}"/>
              </a:ext>
            </a:extLst>
          </p:cNvPr>
          <p:cNvSpPr txBox="1"/>
          <p:nvPr/>
        </p:nvSpPr>
        <p:spPr>
          <a:xfrm>
            <a:off x="2756607" y="1562110"/>
            <a:ext cx="10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cnt</a:t>
            </a:r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392899F-0DFD-4D1B-ADD3-7C3AD2C3DDA9}"/>
              </a:ext>
            </a:extLst>
          </p:cNvPr>
          <p:cNvSpPr txBox="1"/>
          <p:nvPr/>
        </p:nvSpPr>
        <p:spPr>
          <a:xfrm>
            <a:off x="2760422" y="2034720"/>
            <a:ext cx="10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cnt</a:t>
            </a:r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46F1FF53-F8E1-41A9-BF49-F082CCA0F37D}"/>
              </a:ext>
            </a:extLst>
          </p:cNvPr>
          <p:cNvSpPr/>
          <p:nvPr/>
        </p:nvSpPr>
        <p:spPr bwMode="auto">
          <a:xfrm rot="5400000">
            <a:off x="1465298" y="1360824"/>
            <a:ext cx="201121" cy="129113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3E466458-9173-4C29-9BEB-350415963D50}"/>
              </a:ext>
            </a:extLst>
          </p:cNvPr>
          <p:cNvSpPr txBox="1"/>
          <p:nvPr/>
        </p:nvSpPr>
        <p:spPr>
          <a:xfrm>
            <a:off x="6919056" y="1047820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F1EFEE9-AD83-4A30-AFDE-9F3A8D10D2EB}"/>
              </a:ext>
            </a:extLst>
          </p:cNvPr>
          <p:cNvSpPr txBox="1"/>
          <p:nvPr/>
        </p:nvSpPr>
        <p:spPr>
          <a:xfrm>
            <a:off x="7327627" y="2055038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5684B1F6-1842-44A4-BE2C-8C110E3D49F7}"/>
              </a:ext>
            </a:extLst>
          </p:cNvPr>
          <p:cNvSpPr txBox="1"/>
          <p:nvPr/>
        </p:nvSpPr>
        <p:spPr>
          <a:xfrm>
            <a:off x="7325400" y="1409144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2995F1A5-9019-4E48-A62D-BE1DB74A872B}"/>
              </a:ext>
            </a:extLst>
          </p:cNvPr>
          <p:cNvSpPr txBox="1"/>
          <p:nvPr/>
        </p:nvSpPr>
        <p:spPr>
          <a:xfrm>
            <a:off x="6909496" y="2424370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00D02B3-69DC-495D-86B7-2DC1647FD910}"/>
              </a:ext>
            </a:extLst>
          </p:cNvPr>
          <p:cNvSpPr txBox="1"/>
          <p:nvPr/>
        </p:nvSpPr>
        <p:spPr>
          <a:xfrm>
            <a:off x="6543945" y="2086541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F1735127-C258-4444-A97B-4CC1A2073510}"/>
              </a:ext>
            </a:extLst>
          </p:cNvPr>
          <p:cNvSpPr txBox="1"/>
          <p:nvPr/>
        </p:nvSpPr>
        <p:spPr>
          <a:xfrm>
            <a:off x="6548332" y="1430230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8D4E8A39-4B73-4039-A8AF-3E0C681C557C}"/>
              </a:ext>
            </a:extLst>
          </p:cNvPr>
          <p:cNvSpPr txBox="1"/>
          <p:nvPr/>
        </p:nvSpPr>
        <p:spPr>
          <a:xfrm>
            <a:off x="6931638" y="1684197"/>
            <a:ext cx="2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118" name="矩形 117"/>
          <p:cNvSpPr/>
          <p:nvPr/>
        </p:nvSpPr>
        <p:spPr bwMode="auto">
          <a:xfrm>
            <a:off x="7969554" y="2456799"/>
            <a:ext cx="200116" cy="20285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0B98ABB-BEEF-4810-B7C4-BBBB78FF281B}"/>
              </a:ext>
            </a:extLst>
          </p:cNvPr>
          <p:cNvSpPr txBox="1"/>
          <p:nvPr/>
        </p:nvSpPr>
        <p:spPr>
          <a:xfrm>
            <a:off x="8145453" y="2404961"/>
            <a:ext cx="143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FPGA</a:t>
            </a:r>
            <a:r>
              <a:rPr lang="zh-TW" altLang="en-US" sz="1600" dirty="0">
                <a:solidFill>
                  <a:srgbClr val="0070C0"/>
                </a:solidFill>
              </a:rPr>
              <a:t>周邊</a:t>
            </a:r>
          </a:p>
        </p:txBody>
      </p:sp>
      <p:sp>
        <p:nvSpPr>
          <p:cNvPr id="57" name="內容版面配置區 2"/>
          <p:cNvSpPr>
            <a:spLocks noGrp="1"/>
          </p:cNvSpPr>
          <p:nvPr>
            <p:ph idx="1"/>
          </p:nvPr>
        </p:nvSpPr>
        <p:spPr>
          <a:xfrm>
            <a:off x="317594" y="3316096"/>
            <a:ext cx="3252228" cy="1227715"/>
          </a:xfrm>
        </p:spPr>
        <p:txBody>
          <a:bodyPr/>
          <a:lstStyle/>
          <a:p>
            <a:r>
              <a:rPr lang="en-US" altLang="zh-TW" sz="2400" dirty="0"/>
              <a:t>sw15 (</a:t>
            </a:r>
            <a:r>
              <a:rPr lang="en-US" altLang="zh-TW" sz="2400" dirty="0" err="1"/>
              <a:t>rst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/>
              <a:t>0</a:t>
            </a:r>
            <a:r>
              <a:rPr lang="zh-TW" altLang="en-US" sz="2000" dirty="0"/>
              <a:t>：維持在</a:t>
            </a:r>
            <a:r>
              <a:rPr lang="en-US" altLang="zh-TW" sz="2000" dirty="0"/>
              <a:t>0</a:t>
            </a:r>
          </a:p>
          <a:p>
            <a:pPr lvl="1"/>
            <a:r>
              <a:rPr lang="en-US" altLang="zh-TW" sz="2000" dirty="0"/>
              <a:t>1</a:t>
            </a:r>
            <a:r>
              <a:rPr lang="zh-TW" altLang="en-US" sz="2000" dirty="0"/>
              <a:t>：循序顯示</a:t>
            </a:r>
            <a:r>
              <a:rPr lang="en-US" altLang="zh-TW" sz="2000" dirty="0"/>
              <a:t>0~7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33178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</a:t>
            </a:r>
            <a:r>
              <a:rPr lang="en-US" altLang="zh-TW" dirty="0"/>
              <a:t>0~7_</a:t>
            </a:r>
            <a:r>
              <a:rPr lang="zh-TW" altLang="en-US" dirty="0"/>
              <a:t>程式說明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以</a:t>
            </a:r>
            <a:r>
              <a:rPr lang="en-US" altLang="zh-TW" sz="2400" dirty="0"/>
              <a:t>counter</a:t>
            </a:r>
            <a:r>
              <a:rPr lang="zh-TW" altLang="en-US" sz="2400" dirty="0"/>
              <a:t>為</a:t>
            </a:r>
            <a:r>
              <a:rPr lang="en-US" altLang="zh-TW" sz="2400" dirty="0"/>
              <a:t>input</a:t>
            </a:r>
            <a:r>
              <a:rPr lang="zh-TW" altLang="en-US" sz="2400" dirty="0"/>
              <a:t>，七段顯示器上各段</a:t>
            </a:r>
            <a:r>
              <a:rPr lang="en-US" altLang="zh-TW" sz="2400" dirty="0"/>
              <a:t>LED</a:t>
            </a:r>
            <a:r>
              <a:rPr lang="zh-TW" altLang="en-US" sz="2400" dirty="0"/>
              <a:t>為</a:t>
            </a:r>
            <a:r>
              <a:rPr lang="en-US" altLang="zh-TW" sz="2400" dirty="0"/>
              <a:t>output</a:t>
            </a:r>
            <a:r>
              <a:rPr lang="zh-TW" altLang="en-US" sz="2400" dirty="0"/>
              <a:t>，利用課堂中所學到的 </a:t>
            </a:r>
            <a:r>
              <a:rPr lang="en-US" altLang="zh-TW" sz="2400" dirty="0"/>
              <a:t>min SOP</a:t>
            </a:r>
            <a:r>
              <a:rPr lang="zh-TW" altLang="en-US" sz="2400" dirty="0"/>
              <a:t> </a:t>
            </a:r>
            <a:r>
              <a:rPr lang="en-US" altLang="zh-TW" sz="2400" dirty="0"/>
              <a:t>(sum of product)</a:t>
            </a:r>
            <a:r>
              <a:rPr lang="zh-TW" altLang="en-US" sz="2400" dirty="0"/>
              <a:t> 來化簡我們的布林函數，以下為範例程式：</a:t>
            </a:r>
          </a:p>
        </p:txBody>
      </p:sp>
      <p:sp>
        <p:nvSpPr>
          <p:cNvPr id="18" name="向下箭號 17"/>
          <p:cNvSpPr/>
          <p:nvPr/>
        </p:nvSpPr>
        <p:spPr bwMode="auto">
          <a:xfrm rot="20503107">
            <a:off x="3078974" y="3647505"/>
            <a:ext cx="256513" cy="396000"/>
          </a:xfrm>
          <a:prstGeom prst="downArrow">
            <a:avLst/>
          </a:prstGeom>
          <a:solidFill>
            <a:srgbClr val="262699"/>
          </a:solidFill>
          <a:ln w="9525" cap="flat" cmpd="sng" algn="ctr">
            <a:solidFill>
              <a:srgbClr val="2626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69782" y="5269521"/>
            <a:ext cx="2774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rgbClr val="262699"/>
                </a:solidFill>
              </a:rPr>
              <a:t>因為實驗目的是顯示</a:t>
            </a:r>
            <a:r>
              <a:rPr lang="en-US" altLang="zh-TW" sz="1600" dirty="0">
                <a:solidFill>
                  <a:srgbClr val="262699"/>
                </a:solidFill>
              </a:rPr>
              <a:t>0~7</a:t>
            </a:r>
          </a:p>
          <a:p>
            <a:pPr algn="just"/>
            <a:r>
              <a:rPr lang="zh-TW" altLang="en-US" sz="1600" dirty="0">
                <a:solidFill>
                  <a:srgbClr val="262699"/>
                </a:solidFill>
              </a:rPr>
              <a:t>，因此</a:t>
            </a:r>
            <a:r>
              <a:rPr lang="en-US" altLang="zh-TW" sz="1600" dirty="0">
                <a:solidFill>
                  <a:srgbClr val="262699"/>
                </a:solidFill>
              </a:rPr>
              <a:t>3bit</a:t>
            </a:r>
            <a:r>
              <a:rPr lang="zh-TW" altLang="en-US" sz="1600" dirty="0">
                <a:solidFill>
                  <a:srgbClr val="262699"/>
                </a:solidFill>
              </a:rPr>
              <a:t>剛好可以完全表</a:t>
            </a:r>
            <a:endParaRPr lang="en-US" altLang="zh-TW" sz="1600" dirty="0">
              <a:solidFill>
                <a:srgbClr val="262699"/>
              </a:solidFill>
            </a:endParaRPr>
          </a:p>
          <a:p>
            <a:pPr algn="just"/>
            <a:r>
              <a:rPr lang="zh-TW" altLang="en-US" sz="1600" dirty="0">
                <a:solidFill>
                  <a:srgbClr val="262699"/>
                </a:solidFill>
              </a:rPr>
              <a:t>示我們讓 </a:t>
            </a:r>
            <a:r>
              <a:rPr lang="en-US" altLang="zh-TW" sz="1600" dirty="0">
                <a:solidFill>
                  <a:srgbClr val="262699"/>
                </a:solidFill>
              </a:rPr>
              <a:t>counter</a:t>
            </a:r>
            <a:r>
              <a:rPr lang="zh-TW" altLang="en-US" sz="1600" dirty="0">
                <a:solidFill>
                  <a:srgbClr val="262699"/>
                </a:solidFill>
              </a:rPr>
              <a:t>每一個 </a:t>
            </a:r>
            <a:r>
              <a:rPr lang="en-US" altLang="zh-TW" sz="1600" dirty="0">
                <a:solidFill>
                  <a:srgbClr val="262699"/>
                </a:solidFill>
              </a:rPr>
              <a:t>clock</a:t>
            </a:r>
            <a:r>
              <a:rPr lang="zh-TW" altLang="en-US" sz="1600" dirty="0">
                <a:solidFill>
                  <a:srgbClr val="262699"/>
                </a:solidFill>
              </a:rPr>
              <a:t> </a:t>
            </a:r>
            <a:r>
              <a:rPr lang="en-US" altLang="zh-TW" sz="1600" dirty="0">
                <a:solidFill>
                  <a:srgbClr val="262699"/>
                </a:solidFill>
              </a:rPr>
              <a:t>cycle</a:t>
            </a:r>
            <a:r>
              <a:rPr lang="zh-TW" altLang="en-US" sz="1600" dirty="0">
                <a:solidFill>
                  <a:srgbClr val="262699"/>
                </a:solidFill>
              </a:rPr>
              <a:t>就加一，以達到循序的效果。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310786" y="5269521"/>
            <a:ext cx="4717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rgbClr val="262699"/>
                </a:solidFill>
              </a:rPr>
              <a:t>因為 </a:t>
            </a:r>
            <a:r>
              <a:rPr lang="en-US" altLang="zh-TW" sz="1600" dirty="0" err="1">
                <a:solidFill>
                  <a:srgbClr val="262699"/>
                </a:solidFill>
              </a:rPr>
              <a:t>cnt</a:t>
            </a:r>
            <a:r>
              <a:rPr lang="zh-TW" altLang="en-US" sz="1600" dirty="0">
                <a:solidFill>
                  <a:srgbClr val="262699"/>
                </a:solidFill>
              </a:rPr>
              <a:t>經過每一個 </a:t>
            </a:r>
            <a:r>
              <a:rPr lang="en-US" altLang="zh-TW" sz="1600" dirty="0">
                <a:solidFill>
                  <a:srgbClr val="262699"/>
                </a:solidFill>
              </a:rPr>
              <a:t>clock cycle</a:t>
            </a:r>
            <a:r>
              <a:rPr lang="zh-TW" altLang="en-US" sz="1600" dirty="0">
                <a:solidFill>
                  <a:srgbClr val="262699"/>
                </a:solidFill>
              </a:rPr>
              <a:t>都會加一，也就代表每一個</a:t>
            </a:r>
            <a:r>
              <a:rPr lang="en-US" altLang="zh-TW" sz="1600" dirty="0">
                <a:solidFill>
                  <a:srgbClr val="262699"/>
                </a:solidFill>
              </a:rPr>
              <a:t>cycle</a:t>
            </a:r>
            <a:r>
              <a:rPr lang="zh-TW" altLang="en-US" sz="1600" dirty="0">
                <a:solidFill>
                  <a:srgbClr val="262699"/>
                </a:solidFill>
              </a:rPr>
              <a:t>的輸出會不同。使用</a:t>
            </a:r>
            <a:r>
              <a:rPr lang="en-US" altLang="zh-TW" sz="1600" dirty="0">
                <a:solidFill>
                  <a:srgbClr val="262699"/>
                </a:solidFill>
              </a:rPr>
              <a:t>BCD</a:t>
            </a:r>
            <a:r>
              <a:rPr lang="zh-TW" altLang="en-US" sz="1600" dirty="0">
                <a:solidFill>
                  <a:srgbClr val="262699"/>
                </a:solidFill>
              </a:rPr>
              <a:t> </a:t>
            </a:r>
            <a:r>
              <a:rPr lang="en-US" altLang="zh-TW" sz="1600" dirty="0">
                <a:solidFill>
                  <a:srgbClr val="262699"/>
                </a:solidFill>
              </a:rPr>
              <a:t>–</a:t>
            </a:r>
            <a:r>
              <a:rPr lang="zh-TW" altLang="en-US" sz="1600" dirty="0">
                <a:solidFill>
                  <a:srgbClr val="262699"/>
                </a:solidFill>
              </a:rPr>
              <a:t> </a:t>
            </a:r>
            <a:r>
              <a:rPr lang="en-US" altLang="zh-TW" sz="1600" dirty="0">
                <a:solidFill>
                  <a:srgbClr val="262699"/>
                </a:solidFill>
              </a:rPr>
              <a:t>7seg</a:t>
            </a:r>
            <a:r>
              <a:rPr lang="zh-TW" altLang="en-US" sz="1600" dirty="0">
                <a:solidFill>
                  <a:srgbClr val="262699"/>
                </a:solidFill>
              </a:rPr>
              <a:t> </a:t>
            </a:r>
            <a:r>
              <a:rPr lang="en-US" altLang="zh-TW" sz="1600" dirty="0">
                <a:solidFill>
                  <a:srgbClr val="262699"/>
                </a:solidFill>
              </a:rPr>
              <a:t>(7447)</a:t>
            </a:r>
            <a:r>
              <a:rPr lang="zh-TW" altLang="en-US" sz="1600" dirty="0">
                <a:solidFill>
                  <a:srgbClr val="262699"/>
                </a:solidFill>
              </a:rPr>
              <a:t>的真值表並利用 </a:t>
            </a:r>
            <a:r>
              <a:rPr lang="en-US" altLang="zh-TW" sz="1600" dirty="0">
                <a:solidFill>
                  <a:srgbClr val="262699"/>
                </a:solidFill>
              </a:rPr>
              <a:t>min</a:t>
            </a:r>
            <a:r>
              <a:rPr lang="zh-TW" altLang="en-US" sz="1600" dirty="0">
                <a:solidFill>
                  <a:srgbClr val="262699"/>
                </a:solidFill>
              </a:rPr>
              <a:t> </a:t>
            </a:r>
            <a:r>
              <a:rPr lang="en-US" altLang="zh-TW" sz="1600" dirty="0">
                <a:solidFill>
                  <a:srgbClr val="262699"/>
                </a:solidFill>
              </a:rPr>
              <a:t>sop</a:t>
            </a:r>
            <a:r>
              <a:rPr lang="zh-TW" altLang="en-US" sz="1600" dirty="0">
                <a:solidFill>
                  <a:srgbClr val="262699"/>
                </a:solidFill>
              </a:rPr>
              <a:t>所化簡的布林函數可讓我們在七段顯示器上依序顯示</a:t>
            </a:r>
            <a:r>
              <a:rPr lang="en-US" altLang="zh-TW" sz="1600" dirty="0">
                <a:solidFill>
                  <a:srgbClr val="262699"/>
                </a:solidFill>
              </a:rPr>
              <a:t>0~7</a:t>
            </a:r>
            <a:r>
              <a:rPr lang="zh-TW" altLang="en-US" sz="1600" dirty="0">
                <a:solidFill>
                  <a:srgbClr val="262699"/>
                </a:solidFill>
              </a:rPr>
              <a:t>。</a:t>
            </a:r>
            <a:endParaRPr lang="en-US" altLang="zh-TW" sz="1600" dirty="0">
              <a:solidFill>
                <a:srgbClr val="262699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9289" y="4049797"/>
            <a:ext cx="5866878" cy="10982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46" y="4221088"/>
            <a:ext cx="2951981" cy="947620"/>
          </a:xfrm>
          <a:prstGeom prst="rect">
            <a:avLst/>
          </a:prstGeom>
        </p:spPr>
      </p:pic>
      <p:sp>
        <p:nvSpPr>
          <p:cNvPr id="4" name="向下箭號 3"/>
          <p:cNvSpPr/>
          <p:nvPr/>
        </p:nvSpPr>
        <p:spPr bwMode="auto">
          <a:xfrm>
            <a:off x="1064913" y="3651882"/>
            <a:ext cx="216024" cy="517677"/>
          </a:xfrm>
          <a:prstGeom prst="downArrow">
            <a:avLst/>
          </a:prstGeom>
          <a:solidFill>
            <a:srgbClr val="262699"/>
          </a:solidFill>
          <a:ln w="9525" cap="flat" cmpd="sng" algn="ctr">
            <a:solidFill>
              <a:srgbClr val="2626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12" name="內容版面配置區 65">
            <a:extLst>
              <a:ext uri="{FF2B5EF4-FFF2-40B4-BE49-F238E27FC236}">
                <a16:creationId xmlns:a16="http://schemas.microsoft.com/office/drawing/2014/main" id="{562B2625-A758-4701-9931-FB4177405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388545"/>
              </p:ext>
            </p:extLst>
          </p:nvPr>
        </p:nvGraphicFramePr>
        <p:xfrm>
          <a:off x="4963260" y="2031676"/>
          <a:ext cx="3984932" cy="17740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16">
                  <a:extLst>
                    <a:ext uri="{9D8B030D-6E8A-4147-A177-3AD203B41FA5}">
                      <a16:colId xmlns:a16="http://schemas.microsoft.com/office/drawing/2014/main" val="4144240337"/>
                    </a:ext>
                  </a:extLst>
                </a:gridCol>
                <a:gridCol w="476288">
                  <a:extLst>
                    <a:ext uri="{9D8B030D-6E8A-4147-A177-3AD203B41FA5}">
                      <a16:colId xmlns:a16="http://schemas.microsoft.com/office/drawing/2014/main" val="1106516668"/>
                    </a:ext>
                  </a:extLst>
                </a:gridCol>
                <a:gridCol w="476288">
                  <a:extLst>
                    <a:ext uri="{9D8B030D-6E8A-4147-A177-3AD203B41FA5}">
                      <a16:colId xmlns:a16="http://schemas.microsoft.com/office/drawing/2014/main" val="1958888775"/>
                    </a:ext>
                  </a:extLst>
                </a:gridCol>
                <a:gridCol w="476288">
                  <a:extLst>
                    <a:ext uri="{9D8B030D-6E8A-4147-A177-3AD203B41FA5}">
                      <a16:colId xmlns:a16="http://schemas.microsoft.com/office/drawing/2014/main" val="2283739216"/>
                    </a:ext>
                  </a:extLst>
                </a:gridCol>
                <a:gridCol w="476288">
                  <a:extLst>
                    <a:ext uri="{9D8B030D-6E8A-4147-A177-3AD203B41FA5}">
                      <a16:colId xmlns:a16="http://schemas.microsoft.com/office/drawing/2014/main" val="1876556615"/>
                    </a:ext>
                  </a:extLst>
                </a:gridCol>
                <a:gridCol w="476288">
                  <a:extLst>
                    <a:ext uri="{9D8B030D-6E8A-4147-A177-3AD203B41FA5}">
                      <a16:colId xmlns:a16="http://schemas.microsoft.com/office/drawing/2014/main" val="3306394823"/>
                    </a:ext>
                  </a:extLst>
                </a:gridCol>
                <a:gridCol w="476288">
                  <a:extLst>
                    <a:ext uri="{9D8B030D-6E8A-4147-A177-3AD203B41FA5}">
                      <a16:colId xmlns:a16="http://schemas.microsoft.com/office/drawing/2014/main" val="2789846806"/>
                    </a:ext>
                  </a:extLst>
                </a:gridCol>
                <a:gridCol w="476288">
                  <a:extLst>
                    <a:ext uri="{9D8B030D-6E8A-4147-A177-3AD203B41FA5}">
                      <a16:colId xmlns:a16="http://schemas.microsoft.com/office/drawing/2014/main" val="2069848431"/>
                    </a:ext>
                  </a:extLst>
                </a:gridCol>
              </a:tblGrid>
              <a:tr h="196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[2:0]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05742"/>
                  </a:ext>
                </a:extLst>
              </a:tr>
              <a:tr h="197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0(000)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11896"/>
                  </a:ext>
                </a:extLst>
              </a:tr>
              <a:tr h="197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1(001)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54459"/>
                  </a:ext>
                </a:extLst>
              </a:tr>
              <a:tr h="197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2(010)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226650"/>
                  </a:ext>
                </a:extLst>
              </a:tr>
              <a:tr h="197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3(011)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44253"/>
                  </a:ext>
                </a:extLst>
              </a:tr>
              <a:tr h="197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4(100)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35730"/>
                  </a:ext>
                </a:extLst>
              </a:tr>
              <a:tr h="197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5(101)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40076"/>
                  </a:ext>
                </a:extLst>
              </a:tr>
              <a:tr h="197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6(110)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66828"/>
                  </a:ext>
                </a:extLst>
              </a:tr>
              <a:tr h="197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7(111)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8622" marR="48622" marT="24311" marB="243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46732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612" y="2307939"/>
            <a:ext cx="4512033" cy="125794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637742" y="3610670"/>
            <a:ext cx="1608481" cy="338554"/>
            <a:chOff x="7969554" y="2404961"/>
            <a:chExt cx="1608481" cy="338554"/>
          </a:xfrm>
        </p:grpSpPr>
        <p:sp>
          <p:nvSpPr>
            <p:cNvPr id="19" name="矩形 18"/>
            <p:cNvSpPr/>
            <p:nvPr/>
          </p:nvSpPr>
          <p:spPr bwMode="auto">
            <a:xfrm>
              <a:off x="7969554" y="2456799"/>
              <a:ext cx="200116" cy="202852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3600" tIns="46800" rIns="936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0B98ABB-BEEF-4810-B7C4-BBBB78FF281B}"/>
                </a:ext>
              </a:extLst>
            </p:cNvPr>
            <p:cNvSpPr txBox="1"/>
            <p:nvPr/>
          </p:nvSpPr>
          <p:spPr>
            <a:xfrm>
              <a:off x="8145453" y="2404961"/>
              <a:ext cx="1432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0070C0"/>
                  </a:solidFill>
                </a:rPr>
                <a:t>FPGA</a:t>
              </a:r>
              <a:r>
                <a:rPr lang="zh-TW" altLang="en-US" sz="1600" dirty="0">
                  <a:solidFill>
                    <a:srgbClr val="0070C0"/>
                  </a:solidFill>
                </a:rPr>
                <a:t>周邊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3125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同學在寫</a:t>
            </a:r>
            <a:r>
              <a:rPr lang="en-US" altLang="zh-TW" sz="2400" dirty="0"/>
              <a:t>demo</a:t>
            </a:r>
            <a:r>
              <a:rPr lang="zh-TW" altLang="en-US" sz="2400" dirty="0"/>
              <a:t>作業時先利用</a:t>
            </a:r>
            <a:r>
              <a:rPr lang="en-US" altLang="zh-TW" sz="2400" dirty="0" err="1"/>
              <a:t>testbench</a:t>
            </a:r>
            <a:r>
              <a:rPr lang="zh-TW" altLang="en-US" sz="2400" dirty="0"/>
              <a:t>確認自己撰寫的</a:t>
            </a:r>
            <a:r>
              <a:rPr lang="en-US" altLang="zh-TW" sz="2400" dirty="0"/>
              <a:t>Code </a:t>
            </a:r>
            <a:r>
              <a:rPr lang="zh-TW" altLang="en-US" sz="2400" dirty="0"/>
              <a:t>功能正確後，再上板子進行驗證</a:t>
            </a:r>
            <a:endParaRPr lang="en-US" altLang="zh-TW" sz="2400" dirty="0"/>
          </a:p>
          <a:p>
            <a:pPr lvl="1"/>
            <a:r>
              <a:rPr lang="zh-TW" altLang="en-US" sz="2000" dirty="0"/>
              <a:t>程式模擬 </a:t>
            </a:r>
            <a:r>
              <a:rPr lang="en-US" altLang="zh-TW" sz="2000" dirty="0"/>
              <a:t>(</a:t>
            </a:r>
            <a:r>
              <a:rPr lang="zh-TW" altLang="en-US" sz="2000" dirty="0"/>
              <a:t>於命令提示字元輸出，觀察結果是否與目標一致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周邊整合 </a:t>
            </a:r>
            <a:r>
              <a:rPr lang="en-US" altLang="zh-TW" sz="2000" dirty="0"/>
              <a:t>(</a:t>
            </a:r>
            <a:r>
              <a:rPr lang="zh-TW" altLang="en-US" sz="2000" dirty="0"/>
              <a:t>將</a:t>
            </a:r>
            <a:r>
              <a:rPr lang="en-US" altLang="zh-TW" sz="2000" dirty="0" err="1"/>
              <a:t>verilog</a:t>
            </a:r>
            <a:r>
              <a:rPr lang="zh-TW" altLang="en-US" sz="2000" dirty="0"/>
              <a:t>中的</a:t>
            </a:r>
            <a:r>
              <a:rPr lang="en-US" altLang="zh-TW" sz="2000" dirty="0"/>
              <a:t>input</a:t>
            </a:r>
            <a:r>
              <a:rPr lang="zh-TW" altLang="en-US" sz="2000" dirty="0"/>
              <a:t>、</a:t>
            </a:r>
            <a:r>
              <a:rPr lang="en-US" altLang="zh-TW" sz="2000" dirty="0"/>
              <a:t>output</a:t>
            </a:r>
            <a:r>
              <a:rPr lang="zh-TW" altLang="en-US" sz="2000" dirty="0"/>
              <a:t>與 </a:t>
            </a:r>
            <a:r>
              <a:rPr lang="en-US" altLang="zh-TW" sz="2000" dirty="0"/>
              <a:t>FPGA</a:t>
            </a:r>
            <a:r>
              <a:rPr lang="zh-TW" altLang="en-US" sz="2000" dirty="0"/>
              <a:t>上的腳位連接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上板驗證 </a:t>
            </a:r>
            <a:r>
              <a:rPr lang="en-US" altLang="zh-TW" sz="2000" dirty="0"/>
              <a:t>(</a:t>
            </a:r>
            <a:r>
              <a:rPr lang="zh-TW" altLang="en-US" sz="2000" dirty="0"/>
              <a:t>觀察七段顯示器</a:t>
            </a:r>
            <a:r>
              <a:rPr lang="en-US" altLang="zh-TW" sz="2000" dirty="0"/>
              <a:t>)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1124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循序顯示</a:t>
            </a:r>
            <a:r>
              <a:rPr lang="en-US" altLang="zh-TW" dirty="0"/>
              <a:t>0~7 _</a:t>
            </a:r>
            <a:r>
              <a:rPr lang="zh-TW" altLang="en-US" dirty="0"/>
              <a:t>程式模擬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開啟資料夾 </a:t>
            </a:r>
            <a:r>
              <a:rPr lang="en-US" altLang="zh-TW" sz="2400" dirty="0"/>
              <a:t>lab5/</a:t>
            </a:r>
            <a:r>
              <a:rPr lang="zh-TW" altLang="en-US" sz="2400" dirty="0"/>
              <a:t>範例</a:t>
            </a:r>
            <a:r>
              <a:rPr lang="en-US" altLang="zh-TW" sz="2400" dirty="0"/>
              <a:t>/cnt0_7</a:t>
            </a:r>
            <a:r>
              <a:rPr lang="zh-TW" altLang="en-US" sz="2400" dirty="0"/>
              <a:t> 並於路徑處輸入</a:t>
            </a:r>
            <a:r>
              <a:rPr lang="en-US" altLang="zh-TW" sz="2400" dirty="0" err="1"/>
              <a:t>cmd</a:t>
            </a:r>
            <a:r>
              <a:rPr lang="zh-TW" altLang="en-US" sz="2400" dirty="0"/>
              <a:t>開啟命令提示字元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輸入 「</a:t>
            </a:r>
            <a:r>
              <a:rPr lang="en-US" altLang="zh-TW" sz="2400" dirty="0" err="1"/>
              <a:t>iverilog</a:t>
            </a:r>
            <a:r>
              <a:rPr lang="en-US" altLang="zh-TW" sz="2400" dirty="0"/>
              <a:t> –o test tb_lab5.v</a:t>
            </a:r>
            <a:r>
              <a:rPr lang="zh-TW" altLang="en-US" sz="2400" dirty="0"/>
              <a:t>」</a:t>
            </a:r>
            <a:endParaRPr lang="en-US" altLang="zh-TW" sz="2400" dirty="0"/>
          </a:p>
          <a:p>
            <a:pPr lvl="1"/>
            <a:r>
              <a:rPr lang="zh-TW" altLang="en-US" sz="2000" dirty="0"/>
              <a:t>輸入檔案的第一個字母後按「</a:t>
            </a:r>
            <a:r>
              <a:rPr lang="en-US" altLang="zh-TW" sz="2000" dirty="0"/>
              <a:t>tab</a:t>
            </a:r>
            <a:r>
              <a:rPr lang="zh-TW" altLang="en-US" sz="2000" dirty="0"/>
              <a:t>」即會出現第一字母相同的檔案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輸入「</a:t>
            </a:r>
            <a:r>
              <a:rPr lang="en-US" altLang="zh-TW" sz="2400" dirty="0" err="1"/>
              <a:t>vvp</a:t>
            </a:r>
            <a:r>
              <a:rPr lang="en-US" altLang="zh-TW" sz="2400" dirty="0"/>
              <a:t> test</a:t>
            </a:r>
            <a:r>
              <a:rPr lang="zh-TW" altLang="en-US" sz="2400" dirty="0"/>
              <a:t>」</a:t>
            </a:r>
            <a:endParaRPr lang="en-US" altLang="zh-TW" sz="2400" dirty="0"/>
          </a:p>
          <a:p>
            <a:r>
              <a:rPr lang="zh-TW" altLang="en-US" sz="2400" dirty="0"/>
              <a:t>即可觀察到 </a:t>
            </a:r>
            <a:r>
              <a:rPr lang="en-US" altLang="zh-TW" sz="2400" dirty="0"/>
              <a:t>output</a:t>
            </a:r>
            <a:r>
              <a:rPr lang="zh-TW" altLang="en-US" sz="2400" dirty="0"/>
              <a:t>根據</a:t>
            </a:r>
            <a:r>
              <a:rPr lang="en-US" altLang="zh-TW" sz="2400" dirty="0" err="1"/>
              <a:t>cnt</a:t>
            </a:r>
            <a:r>
              <a:rPr lang="zh-TW" altLang="en-US" sz="2400" dirty="0"/>
              <a:t>的不同在輸出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484784"/>
            <a:ext cx="3240360" cy="10990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29891" y="141277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輸入</a:t>
            </a:r>
            <a:r>
              <a:rPr lang="en-US" altLang="zh-TW" dirty="0" err="1">
                <a:solidFill>
                  <a:srgbClr val="FF0000"/>
                </a:solidFill>
              </a:rPr>
              <a:t>cmd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645024"/>
            <a:ext cx="299243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020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循序顯示</a:t>
            </a:r>
            <a:r>
              <a:rPr lang="en-US" altLang="zh-TW" dirty="0"/>
              <a:t>0~7_</a:t>
            </a:r>
            <a:r>
              <a:rPr lang="zh-TW" altLang="en-US" dirty="0"/>
              <a:t>周邊整合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UCF ( User Constraint File )</a:t>
            </a:r>
          </a:p>
          <a:p>
            <a:pPr lvl="1"/>
            <a:r>
              <a:rPr lang="zh-TW" altLang="en-US" sz="2000" dirty="0"/>
              <a:t>參考</a:t>
            </a:r>
            <a:r>
              <a:rPr lang="en-US" altLang="zh-TW" sz="2000" dirty="0"/>
              <a:t>Lab4</a:t>
            </a:r>
            <a:r>
              <a:rPr lang="zh-TW" altLang="en-US" sz="2000" dirty="0"/>
              <a:t>第七頁，因本次實驗之須用到最右邊的七段顯示器，所以我們只需另</a:t>
            </a:r>
            <a:r>
              <a:rPr lang="en-US" altLang="zh-TW" sz="2000" dirty="0"/>
              <a:t>AN0</a:t>
            </a:r>
            <a:r>
              <a:rPr lang="zh-TW" altLang="en-US" sz="2000" dirty="0"/>
              <a:t>為</a:t>
            </a:r>
            <a:r>
              <a:rPr lang="en-US" altLang="zh-TW" sz="2000" dirty="0"/>
              <a:t>0</a:t>
            </a:r>
            <a:r>
              <a:rPr lang="zh-TW" altLang="en-US" sz="2000" dirty="0"/>
              <a:t>即可</a:t>
            </a:r>
            <a:endParaRPr lang="en-US" altLang="zh-TW" sz="2000" dirty="0"/>
          </a:p>
          <a:p>
            <a:pPr lvl="1"/>
            <a:r>
              <a:rPr lang="zh-TW" altLang="en-US" sz="2000" dirty="0"/>
              <a:t>七段顯示器輸出的數字則由</a:t>
            </a:r>
            <a:r>
              <a:rPr lang="en-US" altLang="zh-TW" sz="2000" dirty="0"/>
              <a:t>BCD-7seg</a:t>
            </a:r>
            <a:r>
              <a:rPr lang="zh-TW" altLang="en-US" sz="2000" dirty="0"/>
              <a:t>的輸出「</a:t>
            </a:r>
            <a:r>
              <a:rPr lang="en-US" altLang="zh-TW" sz="2000" dirty="0" err="1"/>
              <a:t>seg_data</a:t>
            </a:r>
            <a:r>
              <a:rPr lang="zh-TW" altLang="en-US" sz="2000" dirty="0"/>
              <a:t>」來決定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rst</a:t>
            </a:r>
            <a:r>
              <a:rPr lang="zh-TW" altLang="en-US" sz="2000" dirty="0"/>
              <a:t>設定在</a:t>
            </a:r>
            <a:r>
              <a:rPr lang="en-US" altLang="zh-TW" sz="2000" dirty="0"/>
              <a:t>sw15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23985"/>
            <a:ext cx="64008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3872057"/>
            <a:ext cx="5975400" cy="19765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267744" y="3872057"/>
            <a:ext cx="288032" cy="93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44977" y="3687391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LED</a:t>
            </a:r>
            <a:r>
              <a:rPr lang="zh-TW" altLang="en-US" dirty="0">
                <a:solidFill>
                  <a:srgbClr val="0070C0"/>
                </a:solidFill>
              </a:rPr>
              <a:t>控制</a:t>
            </a:r>
            <a:r>
              <a:rPr lang="en-US" altLang="zh-TW" dirty="0">
                <a:solidFill>
                  <a:srgbClr val="0070C0"/>
                </a:solidFill>
              </a:rPr>
              <a:t>pin</a:t>
            </a:r>
            <a:r>
              <a:rPr lang="zh-TW" altLang="en-US" dirty="0">
                <a:solidFill>
                  <a:srgbClr val="0070C0"/>
                </a:solidFill>
              </a:rPr>
              <a:t>腳位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267744" y="4860319"/>
            <a:ext cx="288032" cy="98826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11760" y="57959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七段顯示器驅動腳位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382339" y="3872057"/>
            <a:ext cx="291579" cy="19765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58718" y="3688848"/>
            <a:ext cx="19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verilog</a:t>
            </a:r>
            <a:r>
              <a:rPr lang="zh-TW" altLang="en-US" dirty="0">
                <a:solidFill>
                  <a:srgbClr val="FF0000"/>
                </a:solidFill>
              </a:rPr>
              <a:t>中的</a:t>
            </a:r>
            <a:r>
              <a:rPr lang="en-US" altLang="zh-TW" dirty="0">
                <a:solidFill>
                  <a:srgbClr val="FF0000"/>
                </a:solidFill>
              </a:rPr>
              <a:t>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6366150"/>
            <a:ext cx="6264696" cy="17969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2411760" y="6309320"/>
            <a:ext cx="288032" cy="28803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40112" y="6522762"/>
            <a:ext cx="210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sw15</a:t>
            </a:r>
            <a:r>
              <a:rPr lang="zh-TW" altLang="en-US" dirty="0">
                <a:solidFill>
                  <a:srgbClr val="0070C0"/>
                </a:solidFill>
              </a:rPr>
              <a:t>在板上的代碼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644021" y="6309320"/>
            <a:ext cx="360027" cy="236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01878" y="5968403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verilog</a:t>
            </a:r>
            <a:r>
              <a:rPr lang="zh-TW" altLang="en-US" dirty="0">
                <a:solidFill>
                  <a:srgbClr val="FF0000"/>
                </a:solidFill>
              </a:rPr>
              <a:t>中的</a:t>
            </a:r>
            <a:r>
              <a:rPr lang="en-US" altLang="zh-TW" dirty="0" err="1">
                <a:solidFill>
                  <a:srgbClr val="FF0000"/>
                </a:solidFill>
              </a:rPr>
              <a:t>rst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17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生日碼顯示器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前面解說完 </a:t>
            </a:r>
            <a:r>
              <a:rPr lang="en-US" altLang="zh-TW" dirty="0"/>
              <a:t>Counter</a:t>
            </a:r>
            <a:r>
              <a:rPr lang="zh-TW" altLang="en-US" dirty="0"/>
              <a:t>和 </a:t>
            </a:r>
            <a:r>
              <a:rPr lang="en-US" altLang="zh-TW" dirty="0"/>
              <a:t>7447</a:t>
            </a:r>
            <a:r>
              <a:rPr lang="zh-TW" altLang="en-US" dirty="0"/>
              <a:t>之間的關係之後，接下來我們要介紹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Converter</a:t>
            </a:r>
            <a:r>
              <a:rPr lang="zh-TW" altLang="en-US" dirty="0"/>
              <a:t> 使我們可以延伸應用前面的 </a:t>
            </a:r>
            <a:r>
              <a:rPr lang="en-US" altLang="zh-TW" dirty="0"/>
              <a:t>design</a:t>
            </a:r>
            <a:r>
              <a:rPr lang="zh-TW" altLang="en-US" dirty="0"/>
              <a:t>，在七段顯示器上依序顯示生日。</a:t>
            </a:r>
          </a:p>
        </p:txBody>
      </p:sp>
    </p:spTree>
    <p:extLst>
      <p:ext uri="{BB962C8B-B14F-4D97-AF65-F5344CB8AC3E}">
        <p14:creationId xmlns:p14="http://schemas.microsoft.com/office/powerpoint/2010/main" val="38371584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uanWei-Chen-150706">
  <a:themeElements>
    <a:clrScheme name="1_CC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CU">
      <a:majorFont>
        <a:latin typeface="Cambria"/>
        <a:ea typeface="標楷體"/>
        <a:cs typeface=""/>
      </a:majorFont>
      <a:minorFont>
        <a:latin typeface="Cambri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CC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213_林冠翰" id="{FB43A3E9-2A24-4AAD-8331-4A75C4557177}" vid="{83B958E5-F466-4B58-921D-042F50DA4A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CCU</Template>
  <TotalTime>2347</TotalTime>
  <Words>1365</Words>
  <Application>Microsoft Office PowerPoint</Application>
  <PresentationFormat>如螢幕大小 (4:3)</PresentationFormat>
  <Paragraphs>354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SimSun</vt:lpstr>
      <vt:lpstr>新細明體</vt:lpstr>
      <vt:lpstr>標楷體</vt:lpstr>
      <vt:lpstr>Bell MT</vt:lpstr>
      <vt:lpstr>Calibri</vt:lpstr>
      <vt:lpstr>Calisto MT</vt:lpstr>
      <vt:lpstr>Cambria</vt:lpstr>
      <vt:lpstr>Tahoma</vt:lpstr>
      <vt:lpstr>Times New Roman</vt:lpstr>
      <vt:lpstr>Wingdings</vt:lpstr>
      <vt:lpstr>KuanWei-Chen-150706</vt:lpstr>
      <vt:lpstr>Lab 5 Counter and Birthdate Display </vt:lpstr>
      <vt:lpstr>Outline</vt:lpstr>
      <vt:lpstr>課程目標</vt:lpstr>
      <vt:lpstr>課堂練習_循序0~7</vt:lpstr>
      <vt:lpstr>循序0~7_程式說明</vt:lpstr>
      <vt:lpstr>實作流程</vt:lpstr>
      <vt:lpstr>循序顯示0~7 _程式模擬 </vt:lpstr>
      <vt:lpstr>循序顯示0~7_周邊整合</vt:lpstr>
      <vt:lpstr>生日碼顯示器</vt:lpstr>
      <vt:lpstr>課堂練習_生日碼顯示器</vt:lpstr>
      <vt:lpstr>Code Converter 實作 (1/2)</vt:lpstr>
      <vt:lpstr>Code Converter 實作 (2/2)</vt:lpstr>
      <vt:lpstr>生日碼顯示器_周邊整合</vt:lpstr>
      <vt:lpstr>驗收內容&amp;配分</vt:lpstr>
      <vt:lpstr>PowerPoint 簡報</vt:lpstr>
      <vt:lpstr>Min SOP</vt:lpstr>
      <vt:lpstr>Code Converter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Counter and Birthday Display</dc:title>
  <dc:creator>KH_LIN</dc:creator>
  <cp:lastModifiedBy>晏誠 郭</cp:lastModifiedBy>
  <cp:revision>251</cp:revision>
  <cp:lastPrinted>2020-03-23T10:32:34Z</cp:lastPrinted>
  <dcterms:created xsi:type="dcterms:W3CDTF">2020-03-17T05:07:21Z</dcterms:created>
  <dcterms:modified xsi:type="dcterms:W3CDTF">2020-07-01T03:48:23Z</dcterms:modified>
</cp:coreProperties>
</file>