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340d8014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3340d8014_1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39cf1bace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739cf1bace_5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3340d8014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83340d8014_1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362888892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8362888892_1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362888892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8362888892_1_4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362888892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8362888892_1_4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39cf1bace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739cf1bace_5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6288889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8362888892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362888892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8362888892_1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6288889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8362888892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3340d801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3340d8014_1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36288889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8362888892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62888892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8362888892_1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340d8014_1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83340d8014_1_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3340d8014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3340d8014_1_3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9cf1bace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739cf1bace_5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36288889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362888892_1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3340d8014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83340d8014_1_4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8" name="Google Shape;68;p16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9" name="Google Shape;69;p16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4" name="Google Shape;74;p17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2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5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章節標題">
  <p:cSld name="SECTION_HEADER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內容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sszrop321@gmail.com" TargetMode="External"/><Relationship Id="rId4" Type="http://schemas.openxmlformats.org/officeDocument/2006/relationships/hyperlink" Target="mailto:ru03bjo4m385122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623888" y="3986883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400"/>
              <a:buNone/>
            </a:pPr>
            <a:r>
              <a:rPr lang="zh-TW" sz="24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 : 徐孟澤，簡睿宇</a:t>
            </a:r>
            <a:endParaRPr sz="24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623900" y="1070275"/>
            <a:ext cx="7886700" cy="199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icrosoft JhengHei"/>
              <a:buNone/>
            </a:pPr>
            <a:r>
              <a:rPr b="1" lang="zh-TW" sz="3600">
                <a:solidFill>
                  <a:srgbClr val="07376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數位系統導論實驗 LAB06</a:t>
            </a:r>
            <a:endParaRPr b="1" sz="3600">
              <a:solidFill>
                <a:srgbClr val="07376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icrosoft JhengHei"/>
              <a:buNone/>
            </a:pPr>
            <a:r>
              <a:rPr b="1" lang="zh-TW" sz="3600">
                <a:solidFill>
                  <a:srgbClr val="07376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Verilog Structural Modeling &amp; Timing Simulation</a:t>
            </a:r>
            <a:endParaRPr b="1" sz="3600">
              <a:solidFill>
                <a:srgbClr val="07376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628650" y="680869"/>
            <a:ext cx="78867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Gate delay &amp; Timing simulation</a:t>
            </a:r>
            <a:endParaRPr b="1"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/>
        </p:nvSpPr>
        <p:spPr>
          <a:xfrm>
            <a:off x="599075" y="1259825"/>
            <a:ext cx="79701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16-bit RCA 其中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加法器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的架構如圖下，由各兩個 xor、and、or gate 組成，圖右為其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行為描述區塊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Gate delay &amp; Timing simulation (1/4)</a:t>
            </a:r>
            <a:endParaRPr b="1"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9" name="Google Shape;219;p39"/>
          <p:cNvGrpSpPr/>
          <p:nvPr/>
        </p:nvGrpSpPr>
        <p:grpSpPr>
          <a:xfrm>
            <a:off x="5308993" y="2227955"/>
            <a:ext cx="3429483" cy="2772318"/>
            <a:chOff x="940400" y="2302150"/>
            <a:chExt cx="3379800" cy="2550900"/>
          </a:xfrm>
        </p:grpSpPr>
        <p:sp>
          <p:nvSpPr>
            <p:cNvPr id="220" name="Google Shape;220;p39"/>
            <p:cNvSpPr txBox="1"/>
            <p:nvPr/>
          </p:nvSpPr>
          <p:spPr>
            <a:xfrm>
              <a:off x="940400" y="2302150"/>
              <a:ext cx="3379800" cy="25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module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fulladder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cin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sum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input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a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b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cin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sum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wire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x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10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//sum = (a ^ b) ^ cin;</a:t>
              </a:r>
              <a:endParaRPr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zh-TW" sz="10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//cout = ((a &amp; b) | ((a | b) &amp; cin));</a:t>
              </a:r>
              <a:endParaRPr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xorgate xor1 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xorgate xor2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cin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sum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andgate and1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andgate and2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cin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orgate or1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z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orgate or2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endmodule</a:t>
              </a:r>
              <a:endParaRPr b="1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1" name="Google Shape;221;p39"/>
            <p:cNvSpPr/>
            <p:nvPr/>
          </p:nvSpPr>
          <p:spPr>
            <a:xfrm>
              <a:off x="946325" y="2302150"/>
              <a:ext cx="3373800" cy="2550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39"/>
          <p:cNvGrpSpPr/>
          <p:nvPr/>
        </p:nvGrpSpPr>
        <p:grpSpPr>
          <a:xfrm>
            <a:off x="599078" y="2201019"/>
            <a:ext cx="3959983" cy="1237758"/>
            <a:chOff x="131050" y="1864750"/>
            <a:chExt cx="4323126" cy="1410551"/>
          </a:xfrm>
        </p:grpSpPr>
        <p:pic>
          <p:nvPicPr>
            <p:cNvPr id="223" name="Google Shape;223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1050" y="1864750"/>
              <a:ext cx="4323126" cy="14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39"/>
            <p:cNvSpPr/>
            <p:nvPr/>
          </p:nvSpPr>
          <p:spPr>
            <a:xfrm>
              <a:off x="1846875" y="2281725"/>
              <a:ext cx="545700" cy="555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39"/>
          <p:cNvGrpSpPr/>
          <p:nvPr/>
        </p:nvGrpSpPr>
        <p:grpSpPr>
          <a:xfrm>
            <a:off x="1711491" y="3438687"/>
            <a:ext cx="2614495" cy="1575603"/>
            <a:chOff x="1037213" y="3340200"/>
            <a:chExt cx="2510799" cy="1510500"/>
          </a:xfrm>
        </p:grpSpPr>
        <p:sp>
          <p:nvSpPr>
            <p:cNvPr id="226" name="Google Shape;226;p39"/>
            <p:cNvSpPr/>
            <p:nvPr/>
          </p:nvSpPr>
          <p:spPr>
            <a:xfrm>
              <a:off x="1356025" y="3340200"/>
              <a:ext cx="1815900" cy="1510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7" name="Google Shape;227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7213" y="3340200"/>
              <a:ext cx="2510799" cy="1510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8" name="Google Shape;228;p39"/>
          <p:cNvCxnSpPr/>
          <p:nvPr/>
        </p:nvCxnSpPr>
        <p:spPr>
          <a:xfrm flipH="1" rot="10800000">
            <a:off x="3949225" y="2237225"/>
            <a:ext cx="1383000" cy="12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9"/>
          <p:cNvCxnSpPr/>
          <p:nvPr/>
        </p:nvCxnSpPr>
        <p:spPr>
          <a:xfrm>
            <a:off x="3943175" y="5006550"/>
            <a:ext cx="13893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/>
        </p:nvSpPr>
        <p:spPr>
          <a:xfrm>
            <a:off x="599075" y="1259825"/>
            <a:ext cx="79701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在電路中輸入的訊號每經過一個邏輯閘 (gate) 就會延遲一小段時間，稱為 gate delay。觀察下圖加法器的波形，以下將會對加法器內的邏輯閘進行描述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and gate delay : 7ns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 gate delay : 4ns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40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Gate delay &amp; Timing simulation (2/4)</a:t>
            </a:r>
            <a:endParaRPr b="1"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4971800" y="2074075"/>
            <a:ext cx="2538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Open Sans"/>
                <a:ea typeface="Open Sans"/>
                <a:cs typeface="Open Sans"/>
                <a:sym typeface="Open Sans"/>
              </a:rPr>
              <a:t>and gate : </a:t>
            </a:r>
            <a:r>
              <a:rPr lang="zh-TW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and b經過7ns後產生out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178" y="2485423"/>
            <a:ext cx="2531761" cy="100226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878" y="4021186"/>
            <a:ext cx="2538508" cy="100226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40"/>
          <p:cNvSpPr txBox="1"/>
          <p:nvPr/>
        </p:nvSpPr>
        <p:spPr>
          <a:xfrm>
            <a:off x="4971900" y="3689075"/>
            <a:ext cx="2538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zh-TW" sz="1000">
                <a:latin typeface="Open Sans"/>
                <a:ea typeface="Open Sans"/>
                <a:cs typeface="Open Sans"/>
                <a:sym typeface="Open Sans"/>
              </a:rPr>
              <a:t> gate : </a:t>
            </a:r>
            <a:r>
              <a:rPr lang="zh-TW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or b經過4ns後產生out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1773599" y="3339080"/>
            <a:ext cx="399600" cy="143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2249605" y="3339080"/>
            <a:ext cx="399600" cy="1548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/>
          <p:nvPr/>
        </p:nvSpPr>
        <p:spPr>
          <a:xfrm>
            <a:off x="3464398" y="3339079"/>
            <a:ext cx="399600" cy="561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/>
          <p:nvPr/>
        </p:nvSpPr>
        <p:spPr>
          <a:xfrm>
            <a:off x="2993751" y="3339060"/>
            <a:ext cx="399600" cy="1141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/>
          <p:nvPr/>
        </p:nvSpPr>
        <p:spPr>
          <a:xfrm>
            <a:off x="1770615" y="4131255"/>
            <a:ext cx="399600" cy="2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/>
          <p:nvPr/>
        </p:nvSpPr>
        <p:spPr>
          <a:xfrm>
            <a:off x="1770627" y="4480706"/>
            <a:ext cx="399600" cy="29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40"/>
          <p:cNvCxnSpPr>
            <a:stCxn id="237" idx="1"/>
            <a:endCxn id="244" idx="0"/>
          </p:cNvCxnSpPr>
          <p:nvPr/>
        </p:nvCxnSpPr>
        <p:spPr>
          <a:xfrm flipH="1">
            <a:off x="1970378" y="2986555"/>
            <a:ext cx="3004800" cy="1144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40"/>
          <p:cNvCxnSpPr>
            <a:stCxn id="238" idx="1"/>
            <a:endCxn id="245" idx="2"/>
          </p:cNvCxnSpPr>
          <p:nvPr/>
        </p:nvCxnSpPr>
        <p:spPr>
          <a:xfrm flipH="1">
            <a:off x="1970378" y="4522318"/>
            <a:ext cx="3001500" cy="253500"/>
          </a:xfrm>
          <a:prstGeom prst="bentConnector4">
            <a:avLst>
              <a:gd fmla="val 21036" name="adj1"/>
              <a:gd fmla="val 143763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8" name="Google Shape;24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900" y="3042086"/>
            <a:ext cx="3741050" cy="18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/>
        </p:nvSpPr>
        <p:spPr>
          <a:xfrm>
            <a:off x="7503500" y="2649070"/>
            <a:ext cx="1640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/>
        </p:nvSpPr>
        <p:spPr>
          <a:xfrm>
            <a:off x="599075" y="1259825"/>
            <a:ext cx="79701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加法器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其中有兩個 xor gate ，每個 xor gate 由兩個 and gate 和一個 or gate 組合而成，其波形和行為描述區塊如下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1144900" y="2805475"/>
            <a:ext cx="527400" cy="1761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1"/>
          <p:cNvSpPr/>
          <p:nvPr/>
        </p:nvSpPr>
        <p:spPr>
          <a:xfrm>
            <a:off x="1793700" y="2805474"/>
            <a:ext cx="399600" cy="1870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1"/>
          <p:cNvSpPr/>
          <p:nvPr/>
        </p:nvSpPr>
        <p:spPr>
          <a:xfrm>
            <a:off x="3202673" y="3044729"/>
            <a:ext cx="399600" cy="561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1"/>
          <p:cNvSpPr/>
          <p:nvPr/>
        </p:nvSpPr>
        <p:spPr>
          <a:xfrm>
            <a:off x="2556025" y="3044725"/>
            <a:ext cx="527400" cy="1267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Gate delay &amp; Timing simulation (3/4)</a:t>
            </a:r>
            <a:endParaRPr b="1"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60" name="Google Shape;260;p41"/>
          <p:cNvSpPr/>
          <p:nvPr/>
        </p:nvSpPr>
        <p:spPr>
          <a:xfrm>
            <a:off x="1144894" y="2805483"/>
            <a:ext cx="1054800" cy="8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41"/>
          <p:cNvCxnSpPr>
            <a:stCxn id="260" idx="0"/>
            <a:endCxn id="262" idx="1"/>
          </p:cNvCxnSpPr>
          <p:nvPr/>
        </p:nvCxnSpPr>
        <p:spPr>
          <a:xfrm flipH="1" rot="-5400000">
            <a:off x="2698744" y="1779033"/>
            <a:ext cx="784200" cy="2837100"/>
          </a:xfrm>
          <a:prstGeom prst="bentConnector4">
            <a:avLst>
              <a:gd fmla="val -37810" name="adj1"/>
              <a:gd fmla="val 9537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41"/>
          <p:cNvSpPr txBox="1"/>
          <p:nvPr/>
        </p:nvSpPr>
        <p:spPr>
          <a:xfrm>
            <a:off x="4306200" y="2180575"/>
            <a:ext cx="4711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latin typeface="Open Sans"/>
                <a:ea typeface="Open Sans"/>
                <a:cs typeface="Open Sans"/>
                <a:sym typeface="Open Sans"/>
              </a:rPr>
              <a:t>Xor</a:t>
            </a:r>
            <a:r>
              <a:rPr lang="zh-TW" sz="1300">
                <a:latin typeface="Open Sans"/>
                <a:ea typeface="Open Sans"/>
                <a:cs typeface="Open Sans"/>
                <a:sym typeface="Open Sans"/>
              </a:rPr>
              <a:t> gate : </a:t>
            </a:r>
            <a:r>
              <a:rPr lang="zh-TW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xor b經過7ns and gate 和 4ns or gate 後產生out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5075"/>
            <a:ext cx="4378529" cy="22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401" y="2485973"/>
            <a:ext cx="4304950" cy="220722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41"/>
          <p:cNvSpPr txBox="1"/>
          <p:nvPr/>
        </p:nvSpPr>
        <p:spPr>
          <a:xfrm>
            <a:off x="1582300" y="3327175"/>
            <a:ext cx="3324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c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1589675" y="2795400"/>
            <a:ext cx="3324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2563444" y="2982033"/>
            <a:ext cx="1054800" cy="846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41"/>
          <p:cNvCxnSpPr>
            <a:stCxn id="267" idx="0"/>
            <a:endCxn id="262" idx="1"/>
          </p:cNvCxnSpPr>
          <p:nvPr/>
        </p:nvCxnSpPr>
        <p:spPr>
          <a:xfrm flipH="1" rot="-5400000">
            <a:off x="3496444" y="2576433"/>
            <a:ext cx="607500" cy="1418700"/>
          </a:xfrm>
          <a:prstGeom prst="bentConnector4">
            <a:avLst>
              <a:gd fmla="val -39198" name="adj1"/>
              <a:gd fmla="val 9073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/>
        </p:nvSpPr>
        <p:spPr>
          <a:xfrm>
            <a:off x="599075" y="1259825"/>
            <a:ext cx="79701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以下為 full adder 的完整 waveform，在下圖可以觀察輸入值 A、B、Cin 到輸出值 Sum、Cout 的時序變化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4" name="Google Shape;274;p42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Gate delay &amp; Timing simulation (4/4)</a:t>
            </a:r>
            <a:endParaRPr b="1"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285199"/>
            <a:ext cx="3197061" cy="189934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480" y="3284390"/>
            <a:ext cx="3599098" cy="15966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77" name="Google Shape;277;p42"/>
          <p:cNvCxnSpPr/>
          <p:nvPr/>
        </p:nvCxnSpPr>
        <p:spPr>
          <a:xfrm flipH="1">
            <a:off x="3839592" y="1878575"/>
            <a:ext cx="318300" cy="103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3832773" y="3040455"/>
            <a:ext cx="331800" cy="12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42"/>
          <p:cNvCxnSpPr/>
          <p:nvPr/>
        </p:nvCxnSpPr>
        <p:spPr>
          <a:xfrm>
            <a:off x="3839553" y="3710005"/>
            <a:ext cx="325200" cy="117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2"/>
          <p:cNvCxnSpPr/>
          <p:nvPr/>
        </p:nvCxnSpPr>
        <p:spPr>
          <a:xfrm flipH="1">
            <a:off x="3839651" y="3283334"/>
            <a:ext cx="331800" cy="21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7900" y="1878576"/>
            <a:ext cx="4305346" cy="12863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628650" y="680869"/>
            <a:ext cx="78867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實驗範例 &amp; 作業</a:t>
            </a:r>
            <a:endParaRPr b="1"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課堂範例</a:t>
            </a:r>
            <a:endParaRPr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599075" y="1259825"/>
            <a:ext cx="79701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請參考投影片以及上課內容，開啟"Example"資料夾，在 16bit_RCA.v 中透過 structural modeling 以範例提供的and gate 和 or gate 組合出 16-bit RCA，使用 Verilog 驗證 testbench 的正確性，若運算正確則會顯示如下圖結果，總共有十道 test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960" y="2570073"/>
            <a:ext cx="4621274" cy="187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44"/>
          <p:cNvGrpSpPr/>
          <p:nvPr/>
        </p:nvGrpSpPr>
        <p:grpSpPr>
          <a:xfrm>
            <a:off x="748207" y="3057308"/>
            <a:ext cx="3202490" cy="897357"/>
            <a:chOff x="177901" y="2989613"/>
            <a:chExt cx="3736425" cy="1032750"/>
          </a:xfrm>
        </p:grpSpPr>
        <p:pic>
          <p:nvPicPr>
            <p:cNvPr id="295" name="Google Shape;295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7901" y="2989613"/>
              <a:ext cx="3736425" cy="1032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44"/>
            <p:cNvSpPr/>
            <p:nvPr/>
          </p:nvSpPr>
          <p:spPr>
            <a:xfrm>
              <a:off x="1744750" y="3499450"/>
              <a:ext cx="1123500" cy="398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實驗作業</a:t>
            </a:r>
            <a:endParaRPr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599075" y="1259825"/>
            <a:ext cx="80514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請將於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完成的 16bit_RCA.v 移至"Homework"資料夾，參考範例的 testbench ，修改 16bit_testbench.v 後使用 gtkwave 觀察波形，在十道 test 內至少找出各一組輸入 (in_a,in_b,cin) 使 16-bit RCA 消耗最長 (worst case) 和最短 (best case) 運算時間，最後在 gtkwave 中拉出下列訊號線並與助教說明你的答案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2071875" y="4119075"/>
            <a:ext cx="19188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idx : 運算筆數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in_a、in_b、cin : 輸入值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sum  : 你設計的 RCA 運算結果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latin typeface="Microsoft JhengHei"/>
                <a:ea typeface="Microsoft JhengHei"/>
                <a:cs typeface="Microsoft JhengHei"/>
                <a:sym typeface="Microsoft JhengHei"/>
              </a:rPr>
              <a:t>correct_ans : 正確答案</a:t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625" y="2571750"/>
            <a:ext cx="4381720" cy="2373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45"/>
          <p:cNvGrpSpPr/>
          <p:nvPr/>
        </p:nvGrpSpPr>
        <p:grpSpPr>
          <a:xfrm>
            <a:off x="826726" y="2991363"/>
            <a:ext cx="3200248" cy="826510"/>
            <a:chOff x="213513" y="2320063"/>
            <a:chExt cx="3736425" cy="1032750"/>
          </a:xfrm>
        </p:grpSpPr>
        <p:pic>
          <p:nvPicPr>
            <p:cNvPr id="306" name="Google Shape;306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3513" y="2320063"/>
              <a:ext cx="3736425" cy="1032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45"/>
            <p:cNvSpPr/>
            <p:nvPr/>
          </p:nvSpPr>
          <p:spPr>
            <a:xfrm>
              <a:off x="1768925" y="3010275"/>
              <a:ext cx="1032900" cy="235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評分方式</a:t>
            </a:r>
            <a:endParaRPr b="1"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599075" y="1259825"/>
            <a:ext cx="79701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Demo時間 : 依E-Course公布為準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Demo梯次 : 依E-Course公布為準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Demo地點 : 501A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課程評分方式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範例 : 展示你的 structural modeling 設計以及 testbench 的十道運算結果 (60%)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作業 : 至少各找出一組 worst case 和 best case 並展示 gtkwave 波形給助教查看 (40%)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請記得填寫意見回饋表，否則不予計分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若對本次範例、作業或評分方式有任何疑問，請寄信到本次 lab 的助教信箱詢問，謝謝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徐孟澤　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sszrop321@gmail.com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簡睿宇　</a:t>
            </a:r>
            <a:r>
              <a:rPr lang="zh-TW" u="sng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4"/>
              </a:rPr>
              <a:t>ru03bjo4m385122@gmail.com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599075" y="1259825"/>
            <a:ext cx="79701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實驗目的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 : Verilog basics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RCA w/ Verilog structural modeling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Gate delay &amp; Timing simulation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實驗範例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實驗作業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評分方式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</a:t>
            </a: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目的</a:t>
            </a:r>
            <a:endParaRPr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599075" y="1259825"/>
            <a:ext cx="79701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在本次的實驗中，同學們將複習在 LAB 1 學習過的 Verilog b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ehavior modeling &amp; structural modeling 技巧。以邏輯閘層次加法器組成的 ripple carry adder (RCA) 為範例，以 structural modeling 實作出 16-bit RCA，最後再利用 LAB 2 學習的 Verilog gtkwave 觀察其 gate delay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628650" y="680869"/>
            <a:ext cx="78867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 : Verilog basics</a:t>
            </a:r>
            <a:endParaRPr sz="54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599075" y="1259825"/>
            <a:ext cx="79701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下圖為 16-bit adder 與其 Verilog 的行為描述，藍框為其行為描述區塊，可以用 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behavior modeling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和 structural 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modeling 方法設計，以下會對先對 behavior modeling 作介紹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33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 : Verilog basics (1/2)</a:t>
            </a:r>
            <a:endParaRPr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6" name="Google Shape;156;p33"/>
          <p:cNvSpPr txBox="1"/>
          <p:nvPr/>
        </p:nvSpPr>
        <p:spPr>
          <a:xfrm>
            <a:off x="4000475" y="2504875"/>
            <a:ext cx="4568700" cy="198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adder_16bit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sum,cin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10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zh-TW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cin</a:t>
            </a:r>
            <a:r>
              <a:rPr b="1" lang="zh-TW" sz="10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cout</a:t>
            </a:r>
            <a:r>
              <a:rPr b="1" lang="zh-TW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665963"/>
            <a:ext cx="2643976" cy="16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/>
          <p:nvPr/>
        </p:nvSpPr>
        <p:spPr>
          <a:xfrm>
            <a:off x="4515400" y="3584350"/>
            <a:ext cx="3870900" cy="53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Microsoft JhengHei"/>
                <a:ea typeface="Microsoft JhengHei"/>
                <a:cs typeface="Microsoft JhengHei"/>
                <a:sym typeface="Microsoft JhengHei"/>
              </a:rPr>
              <a:t>Continuous assignment &amp; Procedural assignment</a:t>
            </a:r>
            <a:endParaRPr sz="1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33"/>
          <p:cNvSpPr/>
          <p:nvPr/>
        </p:nvSpPr>
        <p:spPr>
          <a:xfrm>
            <a:off x="599075" y="2501200"/>
            <a:ext cx="2827200" cy="198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33"/>
          <p:cNvCxnSpPr>
            <a:stCxn id="159" idx="3"/>
          </p:cNvCxnSpPr>
          <p:nvPr/>
        </p:nvCxnSpPr>
        <p:spPr>
          <a:xfrm>
            <a:off x="3426275" y="3494650"/>
            <a:ext cx="574200" cy="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Review : Verilog basics (2/2)</a:t>
            </a:r>
            <a:endParaRPr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66" name="Google Shape;166;p34"/>
          <p:cNvGrpSpPr/>
          <p:nvPr/>
        </p:nvGrpSpPr>
        <p:grpSpPr>
          <a:xfrm>
            <a:off x="1474075" y="3709259"/>
            <a:ext cx="2775900" cy="909712"/>
            <a:chOff x="850650" y="2822726"/>
            <a:chExt cx="2775900" cy="1371288"/>
          </a:xfrm>
        </p:grpSpPr>
        <p:sp>
          <p:nvSpPr>
            <p:cNvPr id="167" name="Google Shape;167;p34"/>
            <p:cNvSpPr txBox="1"/>
            <p:nvPr/>
          </p:nvSpPr>
          <p:spPr>
            <a:xfrm>
              <a:off x="850650" y="3401713"/>
              <a:ext cx="2775900" cy="7923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assign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{cout,sum} = a + b + cin;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68" name="Google Shape;168;p34"/>
            <p:cNvSpPr txBox="1"/>
            <p:nvPr/>
          </p:nvSpPr>
          <p:spPr>
            <a:xfrm>
              <a:off x="1152600" y="2822726"/>
              <a:ext cx="21720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rgbClr val="07376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C</a:t>
              </a:r>
              <a:r>
                <a:rPr lang="zh-TW">
                  <a:solidFill>
                    <a:srgbClr val="07376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ontinuous assignment</a:t>
              </a:r>
              <a:endParaRPr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69" name="Google Shape;169;p34"/>
          <p:cNvGrpSpPr/>
          <p:nvPr/>
        </p:nvGrpSpPr>
        <p:grpSpPr>
          <a:xfrm>
            <a:off x="5062175" y="3250325"/>
            <a:ext cx="2678700" cy="1440575"/>
            <a:chOff x="5044325" y="3235850"/>
            <a:chExt cx="2678700" cy="1440575"/>
          </a:xfrm>
        </p:grpSpPr>
        <p:sp>
          <p:nvSpPr>
            <p:cNvPr id="170" name="Google Shape;170;p34"/>
            <p:cNvSpPr txBox="1"/>
            <p:nvPr/>
          </p:nvSpPr>
          <p:spPr>
            <a:xfrm>
              <a:off x="5044325" y="3632125"/>
              <a:ext cx="2678700" cy="10443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reg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1000">
                  <a:solidFill>
                    <a:srgbClr val="000080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1000">
                  <a:solidFill>
                    <a:srgbClr val="FF8000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1000">
                  <a:solidFill>
                    <a:srgbClr val="000080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1000">
                  <a:solidFill>
                    <a:srgbClr val="FF8000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1000">
                  <a:solidFill>
                    <a:srgbClr val="000080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1000">
                  <a:solidFill>
                    <a:schemeClr val="dk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sum;</a:t>
              </a:r>
              <a:endParaRPr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rgbClr val="0000FF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reg</a:t>
              </a:r>
              <a:r>
                <a:rPr lang="zh-TW" sz="1000">
                  <a:solidFill>
                    <a:schemeClr val="dk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always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@(</a:t>
              </a:r>
              <a:r>
                <a:rPr lang="zh-TW" sz="10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or </a:t>
              </a:r>
              <a:r>
                <a:rPr lang="zh-TW" sz="10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or </a:t>
              </a:r>
              <a:r>
                <a:rPr lang="zh-TW" sz="10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cin</a:t>
              </a:r>
              <a:r>
                <a:rPr b="1" lang="zh-TW" sz="10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zh-TW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1000">
                  <a:solidFill>
                    <a:schemeClr val="dk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{cout,sum} = a + b + cin;</a:t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0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end</a:t>
              </a:r>
              <a:endParaRPr b="1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" name="Google Shape;171;p34"/>
            <p:cNvSpPr txBox="1"/>
            <p:nvPr/>
          </p:nvSpPr>
          <p:spPr>
            <a:xfrm>
              <a:off x="5297675" y="3235850"/>
              <a:ext cx="21720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>
                  <a:solidFill>
                    <a:srgbClr val="07376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P</a:t>
              </a:r>
              <a:r>
                <a:rPr lang="zh-TW">
                  <a:solidFill>
                    <a:srgbClr val="073763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rocedural assignment</a:t>
              </a:r>
              <a:endParaRPr>
                <a:solidFill>
                  <a:srgbClr val="38761D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72" name="Google Shape;172;p34"/>
          <p:cNvSpPr txBox="1"/>
          <p:nvPr/>
        </p:nvSpPr>
        <p:spPr>
          <a:xfrm>
            <a:off x="599075" y="1259825"/>
            <a:ext cx="7970100" cy="3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下列行為區塊為 behavior modeling 的兩種設計方法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Continuous assignment : 以 assign 描述硬體架構連結，位於 always 和 initial 等 procedural block 外，並且等式左側必為 wire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Procedural assignment : 其 behavior code 位於 always 和 initial 等 procedure block 內，賦值型態為 reg、integer、時間變數...等變數，但不可為 wire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628650" y="680869"/>
            <a:ext cx="78867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RCA w/ </a:t>
            </a: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Verilog structural modeling</a:t>
            </a:r>
            <a:endParaRPr b="1"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Ripple Carry Adder</a:t>
            </a:r>
            <a:endParaRPr b="1"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3" name="Google Shape;183;p36"/>
          <p:cNvSpPr txBox="1"/>
          <p:nvPr/>
        </p:nvSpPr>
        <p:spPr>
          <a:xfrm>
            <a:off x="599075" y="1259825"/>
            <a:ext cx="79701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pen Sans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Ripple carry adder (RCA) 是由多個加法器 (full adder) 連續組合而成，其中第 n 個加法器必須等待前一個加法結果傳入後才能進行運算，如同水波一樣依序傳遞 ，如下圖所示，以下將以 16-bit RCA 介紹 structural modeling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84" name="Google Shape;184;p36"/>
          <p:cNvGrpSpPr/>
          <p:nvPr/>
        </p:nvGrpSpPr>
        <p:grpSpPr>
          <a:xfrm>
            <a:off x="628640" y="2230800"/>
            <a:ext cx="8333561" cy="2366875"/>
            <a:chOff x="628640" y="2230800"/>
            <a:chExt cx="8333561" cy="2366875"/>
          </a:xfrm>
        </p:grpSpPr>
        <p:cxnSp>
          <p:nvCxnSpPr>
            <p:cNvPr id="185" name="Google Shape;185;p36"/>
            <p:cNvCxnSpPr>
              <a:stCxn id="186" idx="2"/>
              <a:endCxn id="187" idx="1"/>
            </p:cNvCxnSpPr>
            <p:nvPr/>
          </p:nvCxnSpPr>
          <p:spPr>
            <a:xfrm rot="-5400000">
              <a:off x="4595101" y="2839821"/>
              <a:ext cx="405900" cy="1539600"/>
            </a:xfrm>
            <a:prstGeom prst="bentConnector4">
              <a:avLst>
                <a:gd fmla="val -9160" name="adj1"/>
                <a:gd fmla="val 58937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8" name="Google Shape;18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640" y="2927024"/>
              <a:ext cx="4244680" cy="1266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6"/>
            <p:cNvSpPr/>
            <p:nvPr/>
          </p:nvSpPr>
          <p:spPr>
            <a:xfrm>
              <a:off x="3753060" y="3307504"/>
              <a:ext cx="550382" cy="505067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9" name="Google Shape;18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59475" y="2245719"/>
              <a:ext cx="3902726" cy="2351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36"/>
            <p:cNvSpPr txBox="1"/>
            <p:nvPr/>
          </p:nvSpPr>
          <p:spPr>
            <a:xfrm>
              <a:off x="2357076" y="4125350"/>
              <a:ext cx="7878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000">
                  <a:latin typeface="Open Sans"/>
                  <a:ea typeface="Open Sans"/>
                  <a:cs typeface="Open Sans"/>
                  <a:sym typeface="Open Sans"/>
                </a:rPr>
                <a:t>16bit RCA</a:t>
              </a:r>
              <a:endParaRPr sz="10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5567852" y="2230800"/>
              <a:ext cx="2814900" cy="23520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JhengHei"/>
              <a:buNone/>
            </a:pPr>
            <a:r>
              <a:rPr b="1" lang="zh-TW" sz="3000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Verilog structural modeling</a:t>
            </a:r>
            <a:endParaRPr sz="3000"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96" name="Google Shape;196;p37"/>
          <p:cNvGrpSpPr/>
          <p:nvPr/>
        </p:nvGrpSpPr>
        <p:grpSpPr>
          <a:xfrm>
            <a:off x="5078575" y="846525"/>
            <a:ext cx="3868200" cy="1670700"/>
            <a:chOff x="5048025" y="3794650"/>
            <a:chExt cx="3868200" cy="1670700"/>
          </a:xfrm>
        </p:grpSpPr>
        <p:sp>
          <p:nvSpPr>
            <p:cNvPr id="197" name="Google Shape;197;p37"/>
            <p:cNvSpPr txBox="1"/>
            <p:nvPr/>
          </p:nvSpPr>
          <p:spPr>
            <a:xfrm>
              <a:off x="5048025" y="3794650"/>
              <a:ext cx="3868200" cy="1670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8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module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RCA_16bit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sum,c0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c16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8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input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a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8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sum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zh-TW" sz="800">
                  <a:solidFill>
                    <a:srgbClr val="0000FF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input</a:t>
              </a:r>
              <a:r>
                <a:rPr lang="zh-TW" sz="800">
                  <a:solidFill>
                    <a:schemeClr val="dk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c0</a:t>
              </a:r>
              <a:r>
                <a:rPr b="1" lang="zh-TW" sz="800">
                  <a:solidFill>
                    <a:srgbClr val="000080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8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output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c16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800">
                  <a:solidFill>
                    <a:srgbClr val="0000FF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wire </a:t>
              </a:r>
              <a:r>
                <a:rPr lang="zh-TW" sz="800"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carry;</a:t>
              </a:r>
              <a:r>
                <a:rPr lang="zh-TW" sz="800">
                  <a:solidFill>
                    <a:schemeClr val="dk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RCA_8bit FA1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sum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8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c0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800">
                  <a:solidFill>
                    <a:schemeClr val="dk1"/>
                  </a:solidFill>
                  <a:highlight>
                    <a:schemeClr val="lt1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RCA_8bit FA2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b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sum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</a:t>
              </a:r>
              <a:r>
                <a:rPr lang="zh-TW" sz="800">
                  <a:solidFill>
                    <a:srgbClr val="FF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],</a:t>
              </a:r>
              <a:r>
                <a:rPr lang="zh-TW" sz="8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carry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r>
                <a:rPr lang="zh-TW" sz="8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c16</a:t>
              </a:r>
              <a:r>
                <a:rPr b="1" lang="zh-TW" sz="800">
                  <a:solidFill>
                    <a:srgbClr val="000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8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endmodule</a:t>
              </a:r>
              <a:endParaRPr b="1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" name="Google Shape;198;p37"/>
            <p:cNvSpPr/>
            <p:nvPr/>
          </p:nvSpPr>
          <p:spPr>
            <a:xfrm>
              <a:off x="5388825" y="4888675"/>
              <a:ext cx="3186600" cy="1455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37"/>
          <p:cNvSpPr txBox="1"/>
          <p:nvPr/>
        </p:nvSpPr>
        <p:spPr>
          <a:xfrm>
            <a:off x="5326075" y="2591700"/>
            <a:ext cx="3373200" cy="25056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RCA_8bit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1" lang="zh-TW" sz="8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cin</a:t>
            </a:r>
            <a:r>
              <a:rPr b="1" lang="zh-TW" sz="8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cout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zh-TW" sz="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b="1" lang="zh-TW" sz="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zh-TW" sz="8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assign </a:t>
            </a:r>
            <a:r>
              <a:rPr lang="zh-TW" sz="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cout = c[</a:t>
            </a:r>
            <a:r>
              <a:rPr lang="zh-TW" sz="800">
                <a:solidFill>
                  <a:srgbClr val="E691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zh-TW" sz="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8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endmodule</a:t>
            </a:r>
            <a:endParaRPr b="1" sz="8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7"/>
          <p:cNvSpPr txBox="1"/>
          <p:nvPr/>
        </p:nvSpPr>
        <p:spPr>
          <a:xfrm>
            <a:off x="599075" y="1259825"/>
            <a:ext cx="44796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Structural modeling 是以邏輯閘層次描述的行為，透過 I/O 將 module 與互相連結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Microsoft JhengHei"/>
              <a:buChar char="●"/>
            </a:pP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以右圖的行為區塊為例，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16-bit RCA 可分為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兩個 8-bit RCA ，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並且</a:t>
            </a:r>
            <a:r>
              <a:rPr lang="zh-TW">
                <a:solidFill>
                  <a:srgbClr val="07376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可將 8-bit RCA 再以兩個4-bit RCA、四個2-bit RCA 或八個加法器互相連結</a:t>
            </a:r>
            <a:endParaRPr>
              <a:solidFill>
                <a:srgbClr val="07376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01" name="Google Shape;201;p37"/>
          <p:cNvGrpSpPr/>
          <p:nvPr/>
        </p:nvGrpSpPr>
        <p:grpSpPr>
          <a:xfrm>
            <a:off x="717038" y="3180144"/>
            <a:ext cx="3848258" cy="1913100"/>
            <a:chOff x="628650" y="3246714"/>
            <a:chExt cx="3085023" cy="1550575"/>
          </a:xfrm>
        </p:grpSpPr>
        <p:pic>
          <p:nvPicPr>
            <p:cNvPr id="202" name="Google Shape;20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650" y="3246714"/>
              <a:ext cx="3085023" cy="1550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37"/>
            <p:cNvSpPr/>
            <p:nvPr/>
          </p:nvSpPr>
          <p:spPr>
            <a:xfrm>
              <a:off x="992557" y="3719803"/>
              <a:ext cx="2382600" cy="7284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7"/>
            <p:cNvSpPr/>
            <p:nvPr/>
          </p:nvSpPr>
          <p:spPr>
            <a:xfrm>
              <a:off x="1122600" y="3845300"/>
              <a:ext cx="939900" cy="4848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7"/>
            <p:cNvSpPr/>
            <p:nvPr/>
          </p:nvSpPr>
          <p:spPr>
            <a:xfrm>
              <a:off x="2309625" y="3845300"/>
              <a:ext cx="939900" cy="4848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6" name="Google Shape;206;p37"/>
          <p:cNvCxnSpPr>
            <a:stCxn id="198" idx="2"/>
            <a:endCxn id="199" idx="0"/>
          </p:cNvCxnSpPr>
          <p:nvPr/>
        </p:nvCxnSpPr>
        <p:spPr>
          <a:xfrm>
            <a:off x="7012675" y="2086050"/>
            <a:ext cx="0" cy="505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37"/>
          <p:cNvSpPr/>
          <p:nvPr/>
        </p:nvSpPr>
        <p:spPr>
          <a:xfrm>
            <a:off x="5900025" y="3694725"/>
            <a:ext cx="2482200" cy="6684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structural modeling design ...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