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ee3e4e4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ee3e4e4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ee3e4e4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ee3e4e4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ee3e4e4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2ee3e4e4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ee3e4e4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ee3e4e4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ee3e4e4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ee3e4e4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ee3e4e4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ee3e4e4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ee3e4e4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ee3e4e4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ee3e4e4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ee3e4e4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ee3e4e4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ee3e4e4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ee3e4e4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ee3e4e4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2d16e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2d16e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ee3e4e4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ee3e4e4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2ee3e4e4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2ee3e4e4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2ee3e4e4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2ee3e4e4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ee3e4e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ee3e4e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ee3e4e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ee3e4e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ee3e4e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ee3e4e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ee3e4e4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ee3e4e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ee3e4e4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ee3e4e4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ee3e4e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ee3e4e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ee3e4e4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ee3e4e4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sszrop321@gmail.com" TargetMode="External"/><Relationship Id="rId4" Type="http://schemas.openxmlformats.org/officeDocument/2006/relationships/hyperlink" Target="mailto:ru03bjo4m385122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rosoft JhengHei"/>
              <a:buNone/>
            </a:pPr>
            <a:r>
              <a:rPr b="1" lang="zh-TW" sz="4800">
                <a:solidFill>
                  <a:srgbClr val="07376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數位系統導論實驗 LAB07</a:t>
            </a:r>
            <a:endParaRPr b="1" sz="4800">
              <a:solidFill>
                <a:srgbClr val="073763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07376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Carry Lookahead Adder</a:t>
            </a:r>
            <a:endParaRPr b="1" sz="4800">
              <a:solidFill>
                <a:srgbClr val="073763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07376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w/ Structural Modeling</a:t>
            </a:r>
            <a:endParaRPr b="1" sz="4800">
              <a:solidFill>
                <a:srgbClr val="073763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6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zh-TW" sz="32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助教 : 徐孟澤，簡睿宇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 : 4bit CLA (4/5)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合成所有的 carry 後，input value 和 carry 便可以 xor 邏輯閘合成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最後的加法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83" y="2444775"/>
            <a:ext cx="2416541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706050" y="3110700"/>
            <a:ext cx="2109600" cy="123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sum_geneator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b="1"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177061" y="4350600"/>
            <a:ext cx="1167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Microsoft JhengHei"/>
                <a:ea typeface="Microsoft JhengHei"/>
                <a:cs typeface="Microsoft JhengHei"/>
                <a:sym typeface="Microsoft JhengHei"/>
              </a:rPr>
              <a:t>4bit sum generator</a:t>
            </a:r>
            <a:endParaRPr sz="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 : 4bit CLA (5/5)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下圖是以 structural modeling 完成的 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4bit CLA 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行為區塊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8" name="Google Shape;138;p23"/>
          <p:cNvGrpSpPr/>
          <p:nvPr/>
        </p:nvGrpSpPr>
        <p:grpSpPr>
          <a:xfrm>
            <a:off x="2000250" y="1756975"/>
            <a:ext cx="5147025" cy="2811900"/>
            <a:chOff x="2000250" y="1756975"/>
            <a:chExt cx="5147025" cy="2811900"/>
          </a:xfrm>
        </p:grpSpPr>
        <p:sp>
          <p:nvSpPr>
            <p:cNvPr id="139" name="Google Shape;139;p23"/>
            <p:cNvSpPr txBox="1"/>
            <p:nvPr/>
          </p:nvSpPr>
          <p:spPr>
            <a:xfrm>
              <a:off x="2000850" y="1756975"/>
              <a:ext cx="5142300" cy="2811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module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zh-TW" sz="700">
                  <a:solidFill>
                    <a:srgbClr val="267F99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CLA_4bit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(a,b,cin,sum,cout);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input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 a,b;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input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cin;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 sum;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cout;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wire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 g,p,c;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//generate g &amp; p</a:t>
              </a:r>
              <a:endParaRPr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8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gp_generator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zh-TW" sz="700">
                  <a:solidFill>
                    <a:srgbClr val="8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gp_geneator1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(a[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],b[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],g[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],p[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 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//generate all carrys </a:t>
              </a:r>
              <a:endParaRPr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8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carry_generator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zh-TW" sz="700">
                  <a:solidFill>
                    <a:srgbClr val="8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carry_geneator_c0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(g[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],p[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],cin,c[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],cout);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//generate sum</a:t>
              </a:r>
              <a:endParaRPr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8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sum_geneator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zh-TW" sz="700">
                  <a:solidFill>
                    <a:srgbClr val="8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geneate_sum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(a[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],b[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],c[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],sum[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    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TW" sz="700">
                  <a:solidFill>
                    <a:srgbClr val="0000FF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endmodule</a:t>
              </a:r>
              <a:endParaRPr b="1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0" name="Google Shape;140;p23"/>
            <p:cNvCxnSpPr/>
            <p:nvPr/>
          </p:nvCxnSpPr>
          <p:spPr>
            <a:xfrm flipH="1" rot="10800000">
              <a:off x="2003775" y="2730350"/>
              <a:ext cx="5143500" cy="7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3"/>
            <p:cNvCxnSpPr/>
            <p:nvPr/>
          </p:nvCxnSpPr>
          <p:spPr>
            <a:xfrm flipH="1" rot="10800000">
              <a:off x="2000250" y="3037975"/>
              <a:ext cx="5143500" cy="7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" name="Google Shape;142;p23"/>
            <p:cNvSpPr txBox="1"/>
            <p:nvPr/>
          </p:nvSpPr>
          <p:spPr>
            <a:xfrm>
              <a:off x="5997125" y="2152425"/>
              <a:ext cx="11460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I/O definition</a:t>
              </a:r>
              <a:endParaRPr sz="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997225" y="2749025"/>
              <a:ext cx="11460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Variable</a:t>
              </a: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 definition</a:t>
              </a:r>
              <a:endParaRPr sz="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4" name="Google Shape;144;p23"/>
            <p:cNvSpPr txBox="1"/>
            <p:nvPr/>
          </p:nvSpPr>
          <p:spPr>
            <a:xfrm>
              <a:off x="5997225" y="3653225"/>
              <a:ext cx="11460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Structural modeling</a:t>
              </a:r>
              <a:endParaRPr sz="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 16bit CLA (1/6)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前頁投影片提及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，低位元的 CLA 可以使用重複堆疊的方式組合出高位元 CLA，而組合出的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架構如樹狀一般，為 CLA 架構的特性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 Verilog 中可使用 structural modeling 將 4bit CLA 的 module 重複使用來組合成16bit CLA，以下將以 Verilog 介紹 16bit CLA 的各 module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51" name="Google Shape;151;p24"/>
          <p:cNvGrpSpPr/>
          <p:nvPr/>
        </p:nvGrpSpPr>
        <p:grpSpPr>
          <a:xfrm>
            <a:off x="1692250" y="2635250"/>
            <a:ext cx="5759475" cy="2508250"/>
            <a:chOff x="1692263" y="2630525"/>
            <a:chExt cx="5759475" cy="2508250"/>
          </a:xfrm>
        </p:grpSpPr>
        <p:pic>
          <p:nvPicPr>
            <p:cNvPr id="152" name="Google Shape;15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92263" y="2630525"/>
              <a:ext cx="5759475" cy="223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4"/>
            <p:cNvSpPr txBox="1"/>
            <p:nvPr/>
          </p:nvSpPr>
          <p:spPr>
            <a:xfrm>
              <a:off x="3899113" y="4861275"/>
              <a:ext cx="13458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solidFill>
                    <a:srgbClr val="20124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Hierarchical </a:t>
              </a: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16bit CLA</a:t>
              </a:r>
              <a:endParaRPr sz="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16bit CLA (2/6)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 16bit CLA 中， input value 可被拆為 4 個 4bit input value，這些被拆解的 input value 各自以 gp generator 合成 4 個 4bit g[i] 和 p[i] 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60" name="Google Shape;160;p25"/>
          <p:cNvGrpSpPr/>
          <p:nvPr/>
        </p:nvGrpSpPr>
        <p:grpSpPr>
          <a:xfrm>
            <a:off x="4572000" y="3345750"/>
            <a:ext cx="3647700" cy="1001400"/>
            <a:chOff x="4572000" y="3345750"/>
            <a:chExt cx="3647700" cy="1001400"/>
          </a:xfrm>
        </p:grpSpPr>
        <p:sp>
          <p:nvSpPr>
            <p:cNvPr id="161" name="Google Shape;161;p25"/>
            <p:cNvSpPr txBox="1"/>
            <p:nvPr/>
          </p:nvSpPr>
          <p:spPr>
            <a:xfrm>
              <a:off x="4572000" y="3345750"/>
              <a:ext cx="3647700" cy="723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zh-TW" sz="7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//generate g &amp; p</a:t>
              </a:r>
              <a:endParaRPr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gp_generator gp_generator1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gp_generator gp_generator2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gp_generator gp_generator3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gp_generator gp_generator4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 b="1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" name="Google Shape;162;p25"/>
            <p:cNvSpPr txBox="1"/>
            <p:nvPr/>
          </p:nvSpPr>
          <p:spPr>
            <a:xfrm>
              <a:off x="5189400" y="4069650"/>
              <a:ext cx="24129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4x 4bit gp generator w/ structural modeling </a:t>
              </a:r>
              <a:endParaRPr sz="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6110100" y="3534825"/>
              <a:ext cx="910200" cy="4515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7020300" y="3534825"/>
              <a:ext cx="910200" cy="4515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6170100" y="3345750"/>
              <a:ext cx="7902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00"/>
                <a:t>input</a:t>
              </a:r>
              <a:endParaRPr sz="600"/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7080300" y="3345750"/>
              <a:ext cx="7902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00"/>
                <a:t>out</a:t>
              </a:r>
              <a:r>
                <a:rPr lang="zh-TW" sz="600"/>
                <a:t>put</a:t>
              </a:r>
              <a:endParaRPr sz="600"/>
            </a:p>
          </p:txBody>
        </p:sp>
      </p:grp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1" y="2086700"/>
            <a:ext cx="4322001" cy="287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16bit CLA (3/6)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合成 4 個 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4bit g[i] 和 p[i] 後，並非直接產生剩下的 carry，而是以 and 和 or 邏輯閘合成共 4bit 的 group of g (gG) 和 group of p (gP) ，見下圖算式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000" y="2174325"/>
            <a:ext cx="2074800" cy="13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6"/>
          <p:cNvGrpSpPr/>
          <p:nvPr/>
        </p:nvGrpSpPr>
        <p:grpSpPr>
          <a:xfrm>
            <a:off x="4008600" y="3871525"/>
            <a:ext cx="5085600" cy="979200"/>
            <a:chOff x="3839550" y="3864450"/>
            <a:chExt cx="5085600" cy="979200"/>
          </a:xfrm>
        </p:grpSpPr>
        <p:sp>
          <p:nvSpPr>
            <p:cNvPr id="176" name="Google Shape;176;p26"/>
            <p:cNvSpPr txBox="1"/>
            <p:nvPr/>
          </p:nvSpPr>
          <p:spPr>
            <a:xfrm>
              <a:off x="3839550" y="3864450"/>
              <a:ext cx="5085600" cy="701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zh-TW" sz="7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//generate carrys</a:t>
              </a:r>
              <a:endParaRPr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carry_generator carry_generator_c0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carry_generator carry_generator_c4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carry_generator carry_generator_c8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carry_generator carry_generator_c12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b="1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5175900" y="4566150"/>
              <a:ext cx="24129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4x 4bit carry generator w/ structural modeling </a:t>
              </a:r>
              <a:endParaRPr sz="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771450" y="4049900"/>
              <a:ext cx="980700" cy="4446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7965725" y="4049900"/>
              <a:ext cx="603900" cy="4446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5866700" y="3864450"/>
              <a:ext cx="7902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00"/>
                <a:t>input</a:t>
              </a:r>
              <a:endParaRPr sz="600"/>
            </a:p>
          </p:txBody>
        </p:sp>
        <p:sp>
          <p:nvSpPr>
            <p:cNvPr id="181" name="Google Shape;181;p26"/>
            <p:cNvSpPr txBox="1"/>
            <p:nvPr/>
          </p:nvSpPr>
          <p:spPr>
            <a:xfrm>
              <a:off x="7872575" y="3864450"/>
              <a:ext cx="7902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00"/>
                <a:t>output</a:t>
              </a:r>
              <a:endParaRPr sz="600"/>
            </a:p>
          </p:txBody>
        </p:sp>
      </p:grp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65350"/>
            <a:ext cx="3773974" cy="25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16bit CLA (4/6)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合成 4bit gG 和 gP 後，它會再次輸入 carry generator，以下列算式合成 C0、C4、C8、C12，這 4 個 carry 可用來合成剩下的所有 carry  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200" y="2443944"/>
            <a:ext cx="4220599" cy="72055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4490700" y="3642675"/>
            <a:ext cx="4341600" cy="40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//generate all carrys</a:t>
            </a:r>
            <a:endParaRPr sz="7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carry_generator carry_generator_c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zh-TW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zh-TW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c4_c8_c12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],,,</a:t>
            </a:r>
            <a:r>
              <a:rPr lang="zh-TW"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7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5455050" y="4046775"/>
            <a:ext cx="2412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Microsoft JhengHei"/>
                <a:ea typeface="Microsoft JhengHei"/>
                <a:cs typeface="Microsoft JhengHei"/>
                <a:sym typeface="Microsoft JhengHei"/>
              </a:rPr>
              <a:t>carry generator generate c4,c8,c12</a:t>
            </a:r>
            <a:endParaRPr sz="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6404650" y="3820200"/>
            <a:ext cx="790200" cy="128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7244250" y="3820200"/>
            <a:ext cx="940200" cy="128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6404650" y="3642663"/>
            <a:ext cx="790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input</a:t>
            </a:r>
            <a:endParaRPr sz="600"/>
          </a:p>
        </p:txBody>
      </p:sp>
      <p:sp>
        <p:nvSpPr>
          <p:cNvPr id="195" name="Google Shape;195;p27"/>
          <p:cNvSpPr txBox="1"/>
          <p:nvPr/>
        </p:nvSpPr>
        <p:spPr>
          <a:xfrm>
            <a:off x="7319250" y="3642663"/>
            <a:ext cx="790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output</a:t>
            </a:r>
            <a:endParaRPr sz="600"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8625"/>
            <a:ext cx="3866448" cy="257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16bit CLA (5/6)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 C0、C4、C8、C12 可用來合成剩下所有的 carry，並以 sum generator 合成結果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03" name="Google Shape;203;p28"/>
          <p:cNvGrpSpPr/>
          <p:nvPr/>
        </p:nvGrpSpPr>
        <p:grpSpPr>
          <a:xfrm>
            <a:off x="4143600" y="2912000"/>
            <a:ext cx="5000400" cy="992100"/>
            <a:chOff x="4143600" y="2912000"/>
            <a:chExt cx="5000400" cy="992100"/>
          </a:xfrm>
        </p:grpSpPr>
        <p:sp>
          <p:nvSpPr>
            <p:cNvPr id="204" name="Google Shape;204;p28"/>
            <p:cNvSpPr txBox="1"/>
            <p:nvPr/>
          </p:nvSpPr>
          <p:spPr>
            <a:xfrm>
              <a:off x="4143600" y="2912000"/>
              <a:ext cx="5000400" cy="714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//generate carrys</a:t>
              </a:r>
              <a:endParaRPr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carry_generator carry_generator_c0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carry_generator carry_generator_c4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carry_generator carry_generator_c8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carry_generator carry_generator_c12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b="1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" name="Google Shape;205;p28"/>
            <p:cNvSpPr txBox="1"/>
            <p:nvPr/>
          </p:nvSpPr>
          <p:spPr>
            <a:xfrm>
              <a:off x="5437350" y="3626600"/>
              <a:ext cx="24129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carry generator </a:t>
              </a:r>
              <a:r>
                <a:rPr lang="zh-TW" sz="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generate all carrys</a:t>
              </a:r>
              <a:endParaRPr sz="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06" name="Google Shape;206;p28"/>
          <p:cNvSpPr/>
          <p:nvPr/>
        </p:nvSpPr>
        <p:spPr>
          <a:xfrm>
            <a:off x="7119050" y="3118550"/>
            <a:ext cx="635100" cy="430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7800600" y="3118550"/>
            <a:ext cx="426300" cy="430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7041500" y="2911988"/>
            <a:ext cx="790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input</a:t>
            </a:r>
            <a:endParaRPr sz="600"/>
          </a:p>
        </p:txBody>
      </p:sp>
      <p:sp>
        <p:nvSpPr>
          <p:cNvPr id="209" name="Google Shape;209;p28"/>
          <p:cNvSpPr txBox="1"/>
          <p:nvPr/>
        </p:nvSpPr>
        <p:spPr>
          <a:xfrm>
            <a:off x="7618650" y="2911988"/>
            <a:ext cx="790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output</a:t>
            </a:r>
            <a:endParaRPr sz="600"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2388"/>
            <a:ext cx="3891353" cy="259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 16bit CLA (6/6)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6" name="Google Shape;216;p29"/>
          <p:cNvGrpSpPr/>
          <p:nvPr/>
        </p:nvGrpSpPr>
        <p:grpSpPr>
          <a:xfrm>
            <a:off x="1954500" y="1720200"/>
            <a:ext cx="5235000" cy="3423300"/>
            <a:chOff x="1954400" y="1473200"/>
            <a:chExt cx="5235000" cy="3423300"/>
          </a:xfrm>
        </p:grpSpPr>
        <p:sp>
          <p:nvSpPr>
            <p:cNvPr id="217" name="Google Shape;217;p29"/>
            <p:cNvSpPr txBox="1"/>
            <p:nvPr/>
          </p:nvSpPr>
          <p:spPr>
            <a:xfrm>
              <a:off x="1959750" y="1473200"/>
              <a:ext cx="5224500" cy="3423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module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CLA_16bit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cin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sum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input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input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cin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sum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cout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wire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wire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wire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wire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//generate g &amp; p</a:t>
              </a:r>
              <a:endParaRPr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gp_generator gp_generator1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gp_generator gp_generator2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gp_generator gp_generator3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gp_generator gp_generator4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//generate carry c0,c4,c8,c12</a:t>
              </a:r>
              <a:endParaRPr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carry_generator carry_generator_c0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carry_generator carry_generator_c4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carry_generator carry_generator_c8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carry_generator carry_generator_c12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//generate all carrys</a:t>
              </a:r>
              <a:endParaRPr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carry_generator carry_generator_c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gG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gP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cin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c4_c8_c12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],,,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7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//generate sum</a:t>
              </a:r>
              <a:endParaRPr sz="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sum_geneator generate_sum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b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c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sum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7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7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7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endmodule</a:t>
              </a:r>
              <a:endParaRPr b="1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8" name="Google Shape;218;p29"/>
            <p:cNvCxnSpPr/>
            <p:nvPr/>
          </p:nvCxnSpPr>
          <p:spPr>
            <a:xfrm>
              <a:off x="1954400" y="2250725"/>
              <a:ext cx="5235000" cy="7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9"/>
            <p:cNvCxnSpPr/>
            <p:nvPr/>
          </p:nvCxnSpPr>
          <p:spPr>
            <a:xfrm>
              <a:off x="1954400" y="2762950"/>
              <a:ext cx="5235000" cy="7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0" name="Google Shape;220;p29"/>
            <p:cNvGrpSpPr/>
            <p:nvPr/>
          </p:nvGrpSpPr>
          <p:grpSpPr>
            <a:xfrm>
              <a:off x="6038250" y="1751588"/>
              <a:ext cx="1146000" cy="1409813"/>
              <a:chOff x="5997225" y="2160813"/>
              <a:chExt cx="1146000" cy="1409813"/>
            </a:xfrm>
          </p:grpSpPr>
          <p:sp>
            <p:nvSpPr>
              <p:cNvPr id="221" name="Google Shape;221;p29"/>
              <p:cNvSpPr txBox="1"/>
              <p:nvPr/>
            </p:nvSpPr>
            <p:spPr>
              <a:xfrm>
                <a:off x="5997225" y="2160813"/>
                <a:ext cx="1146000" cy="27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I/O definition</a:t>
                </a:r>
                <a:endParaRPr sz="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222" name="Google Shape;222;p29"/>
              <p:cNvSpPr txBox="1"/>
              <p:nvPr/>
            </p:nvSpPr>
            <p:spPr>
              <a:xfrm>
                <a:off x="5997225" y="2780913"/>
                <a:ext cx="1146000" cy="27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Variable definition</a:t>
                </a:r>
                <a:endParaRPr sz="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223" name="Google Shape;223;p29"/>
              <p:cNvSpPr txBox="1"/>
              <p:nvPr/>
            </p:nvSpPr>
            <p:spPr>
              <a:xfrm>
                <a:off x="5997225" y="3293125"/>
                <a:ext cx="1146000" cy="27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Structural modeling</a:t>
                </a:r>
                <a:endParaRPr sz="8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</p:grp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下圖是以 structural modeling 完成的 16bit CLA 行為區塊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Propagation delay of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CLA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以在 LAB6 的 FA 連續組合的 16bit RCA，由輸入到輸出產生所有 carry 共需要消耗 3*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個 gate delay；但若使用 16bit CLA 則只需要 1+2+2+2 個 gate delay 來產生所有 carry，故 16bit CLA 比 16bit RCA 有更好的效率  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85700"/>
            <a:ext cx="4361448" cy="235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150" y="2981513"/>
            <a:ext cx="3928151" cy="19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實驗範例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請開啟 "Example" 資料夾，觀察 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"4bit_CLA.v" 內的 structural modeling 設計，並使用 "4bit_testbench.v" 進行驗證，結果會顯示 20 道運算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 demo 時向助教展示 testbench 的驗證結果 (20%)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39" name="Google Shape;239;p31"/>
          <p:cNvGrpSpPr/>
          <p:nvPr/>
        </p:nvGrpSpPr>
        <p:grpSpPr>
          <a:xfrm>
            <a:off x="354050" y="2571747"/>
            <a:ext cx="8520622" cy="2348300"/>
            <a:chOff x="311700" y="2571747"/>
            <a:chExt cx="8520622" cy="2348300"/>
          </a:xfrm>
        </p:grpSpPr>
        <p:pic>
          <p:nvPicPr>
            <p:cNvPr id="240" name="Google Shape;24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3213837"/>
              <a:ext cx="2765450" cy="106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88122" y="2571747"/>
              <a:ext cx="5044200" cy="23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31"/>
            <p:cNvSpPr/>
            <p:nvPr/>
          </p:nvSpPr>
          <p:spPr>
            <a:xfrm>
              <a:off x="1432275" y="3591275"/>
              <a:ext cx="846600" cy="317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432275" y="4385750"/>
              <a:ext cx="846600" cy="317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使用檔案</a:t>
              </a:r>
              <a:endParaRPr sz="12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44" name="Google Shape;244;p31"/>
            <p:cNvCxnSpPr>
              <a:endCxn id="242" idx="2"/>
            </p:cNvCxnSpPr>
            <p:nvPr/>
          </p:nvCxnSpPr>
          <p:spPr>
            <a:xfrm rot="10800000">
              <a:off x="1855575" y="3908675"/>
              <a:ext cx="7200" cy="465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" name="Google Shape;245;p31"/>
            <p:cNvSpPr/>
            <p:nvPr/>
          </p:nvSpPr>
          <p:spPr>
            <a:xfrm>
              <a:off x="3725325" y="2942175"/>
              <a:ext cx="1650900" cy="959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610188" y="4385750"/>
              <a:ext cx="846600" cy="317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驗證結果</a:t>
              </a:r>
              <a:endParaRPr sz="12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47" name="Google Shape;247;p31"/>
            <p:cNvCxnSpPr>
              <a:stCxn id="245" idx="1"/>
              <a:endCxn id="246" idx="3"/>
            </p:cNvCxnSpPr>
            <p:nvPr/>
          </p:nvCxnSpPr>
          <p:spPr>
            <a:xfrm flipH="1">
              <a:off x="3456825" y="3422025"/>
              <a:ext cx="268500" cy="1122300"/>
            </a:xfrm>
            <a:prstGeom prst="bentConnector3">
              <a:avLst>
                <a:gd fmla="val 50007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實驗目的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 : RCA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of CLA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Structure of CLA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 : 4-bit CLA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Hierarchical 16-bit CLA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Propagation </a:t>
            </a: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delay of CLA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實驗範例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實驗練習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實驗作業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評分方式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請開啟 "Example" 資料夾，請參考實驗範例並以</a:t>
            </a: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structural modeling</a:t>
            </a: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設計 "16bit_CLA.v"，可使用 "16bit_testbench.v" 進行驗證，結果會顯示 20 道運算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請在 demo 時向助教展示 testbench 驗證結果 (40%)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54" name="Google Shape;254;p32"/>
          <p:cNvGrpSpPr/>
          <p:nvPr/>
        </p:nvGrpSpPr>
        <p:grpSpPr>
          <a:xfrm>
            <a:off x="311700" y="3318537"/>
            <a:ext cx="2765450" cy="1516263"/>
            <a:chOff x="311700" y="3504762"/>
            <a:chExt cx="2765450" cy="1516263"/>
          </a:xfrm>
        </p:grpSpPr>
        <p:pic>
          <p:nvPicPr>
            <p:cNvPr id="255" name="Google Shape;25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3504762"/>
              <a:ext cx="2765450" cy="106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32"/>
            <p:cNvSpPr/>
            <p:nvPr/>
          </p:nvSpPr>
          <p:spPr>
            <a:xfrm>
              <a:off x="1432275" y="4176875"/>
              <a:ext cx="846600" cy="317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1432275" y="4703625"/>
              <a:ext cx="846600" cy="317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使用檔案</a:t>
              </a:r>
              <a:endParaRPr sz="12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58" name="Google Shape;258;p32"/>
            <p:cNvCxnSpPr>
              <a:endCxn id="256" idx="2"/>
            </p:cNvCxnSpPr>
            <p:nvPr/>
          </p:nvCxnSpPr>
          <p:spPr>
            <a:xfrm flipH="1" rot="10800000">
              <a:off x="1848675" y="4494275"/>
              <a:ext cx="6900" cy="218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150" y="2600725"/>
            <a:ext cx="4969151" cy="223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32"/>
          <p:cNvGrpSpPr/>
          <p:nvPr/>
        </p:nvGrpSpPr>
        <p:grpSpPr>
          <a:xfrm>
            <a:off x="2586320" y="2956150"/>
            <a:ext cx="3043864" cy="1878422"/>
            <a:chOff x="2593463" y="2764846"/>
            <a:chExt cx="2782835" cy="1815954"/>
          </a:xfrm>
        </p:grpSpPr>
        <p:sp>
          <p:nvSpPr>
            <p:cNvPr id="261" name="Google Shape;261;p32"/>
            <p:cNvSpPr/>
            <p:nvPr/>
          </p:nvSpPr>
          <p:spPr>
            <a:xfrm>
              <a:off x="3760797" y="2764846"/>
              <a:ext cx="1615500" cy="886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2593463" y="4263400"/>
              <a:ext cx="846600" cy="317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驗證結果</a:t>
              </a:r>
              <a:endParaRPr sz="12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63" name="Google Shape;263;p32"/>
            <p:cNvCxnSpPr>
              <a:stCxn id="261" idx="1"/>
              <a:endCxn id="262" idx="3"/>
            </p:cNvCxnSpPr>
            <p:nvPr/>
          </p:nvCxnSpPr>
          <p:spPr>
            <a:xfrm flipH="1">
              <a:off x="3440097" y="3208246"/>
              <a:ext cx="320700" cy="1213800"/>
            </a:xfrm>
            <a:prstGeom prst="bentConnector3">
              <a:avLst>
                <a:gd fmla="val 50005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實驗作業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請開啟 "Example" 資料夾，請參範例和練習題目，使用 </a:t>
            </a:r>
            <a:r>
              <a:rPr b="1"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structural modeling</a:t>
            </a: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設計 "64bit_CLA.v" 內的所有 module</a:t>
            </a: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，可以 "64bit_testbench" 驗證設計正確性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請在 demo 時向助教展示 testbench 驗證結果 (40%)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70" name="Google Shape;270;p33"/>
          <p:cNvGrpSpPr/>
          <p:nvPr/>
        </p:nvGrpSpPr>
        <p:grpSpPr>
          <a:xfrm>
            <a:off x="297025" y="3292912"/>
            <a:ext cx="3086450" cy="1261863"/>
            <a:chOff x="311700" y="3307012"/>
            <a:chExt cx="3086450" cy="1261863"/>
          </a:xfrm>
        </p:grpSpPr>
        <p:pic>
          <p:nvPicPr>
            <p:cNvPr id="271" name="Google Shape;27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3307012"/>
              <a:ext cx="3086450" cy="83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2" name="Google Shape;272;p33"/>
            <p:cNvGrpSpPr/>
            <p:nvPr/>
          </p:nvGrpSpPr>
          <p:grpSpPr>
            <a:xfrm>
              <a:off x="1601600" y="3724725"/>
              <a:ext cx="846600" cy="844150"/>
              <a:chOff x="1432275" y="4176875"/>
              <a:chExt cx="846600" cy="844150"/>
            </a:xfrm>
          </p:grpSpPr>
          <p:sp>
            <p:nvSpPr>
              <p:cNvPr id="273" name="Google Shape;273;p33"/>
              <p:cNvSpPr/>
              <p:nvPr/>
            </p:nvSpPr>
            <p:spPr>
              <a:xfrm>
                <a:off x="1432275" y="4176875"/>
                <a:ext cx="846600" cy="31740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3"/>
              <p:cNvSpPr/>
              <p:nvPr/>
            </p:nvSpPr>
            <p:spPr>
              <a:xfrm>
                <a:off x="1432275" y="4703625"/>
                <a:ext cx="846600" cy="31740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使用檔案</a:t>
                </a:r>
                <a:endParaRPr sz="120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cxnSp>
            <p:nvCxnSpPr>
              <p:cNvPr id="275" name="Google Shape;275;p33"/>
              <p:cNvCxnSpPr>
                <a:endCxn id="273" idx="2"/>
              </p:cNvCxnSpPr>
              <p:nvPr/>
            </p:nvCxnSpPr>
            <p:spPr>
              <a:xfrm flipH="1" rot="10800000">
                <a:off x="1848675" y="4494275"/>
                <a:ext cx="6900" cy="21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76" name="Google Shape;2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075" y="2891550"/>
            <a:ext cx="5041226" cy="20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/>
          <p:nvPr/>
        </p:nvSpPr>
        <p:spPr>
          <a:xfrm>
            <a:off x="3763875" y="3197875"/>
            <a:ext cx="3268800" cy="84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33"/>
          <p:cNvGrpSpPr/>
          <p:nvPr/>
        </p:nvGrpSpPr>
        <p:grpSpPr>
          <a:xfrm>
            <a:off x="2586520" y="3618775"/>
            <a:ext cx="1177355" cy="950098"/>
            <a:chOff x="2593645" y="3405435"/>
            <a:chExt cx="1076390" cy="918501"/>
          </a:xfrm>
        </p:grpSpPr>
        <p:sp>
          <p:nvSpPr>
            <p:cNvPr id="279" name="Google Shape;279;p33"/>
            <p:cNvSpPr/>
            <p:nvPr/>
          </p:nvSpPr>
          <p:spPr>
            <a:xfrm>
              <a:off x="2593645" y="4006536"/>
              <a:ext cx="846600" cy="317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驗證結果</a:t>
              </a:r>
              <a:endParaRPr sz="12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80" name="Google Shape;280;p33"/>
            <p:cNvCxnSpPr>
              <a:stCxn id="277" idx="1"/>
              <a:endCxn id="279" idx="3"/>
            </p:cNvCxnSpPr>
            <p:nvPr/>
          </p:nvCxnSpPr>
          <p:spPr>
            <a:xfrm flipH="1">
              <a:off x="3440235" y="3405435"/>
              <a:ext cx="229800" cy="7599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評分方式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 時間與梯次 : 請以 E-Course 和社團公布為主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 地點 : 資工館 501A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實驗評分方式 : 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展示 4bit CLA 範例的 testbench 運算結果 (20%)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展示 16bit CLA 練習的 testbench 的運算結果 (40%)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展示 64bit CLA 作業，以 testbench 驗證結果 (40%)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請記得填寫意見回饋表以及攜帶口罩入場，否則不予計分</a:t>
            </a:r>
            <a:endParaRPr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若對本次實驗有任何疑問，請和對應組別的助教聯繫或是寄信到以下信箱詢問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徐孟澤　</a:t>
            </a:r>
            <a:r>
              <a:rPr lang="zh-TW" u="sng">
                <a:solidFill>
                  <a:srgbClr val="57BB8A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sszrop321@gmail.com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簡睿宇　</a:t>
            </a:r>
            <a:r>
              <a:rPr lang="zh-TW" u="sng">
                <a:solidFill>
                  <a:srgbClr val="57BB8A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ru03bjo4m385122@gmail.com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實驗目的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 LAB6 的實驗中，同學們已練習過利用 Verilog structural modeling 來描述硬體設計，並使用 gtkwave 以邏輯閘層次觀察波形；而在本次的實驗中，同學們將在 Verilog 上熟悉 carry lookahead adder (CLA) 的架構，以 4bit CLA 作為範例，練習設計 16bit CLA，最後能夠自行實作出 64-bit CLA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 : RCA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在課堂中以及 LAB6 中提過的 ripple carry adder (RCA) 是以多個 full adder (FA) 連接的方式組成，其中每個 FA 都必須等待前一個加法的進位 (carry) 傳入後才能開始運算，如水波 (Ripple) 般依序傳遞</a:t>
            </a: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carry</a:t>
            </a: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依下圖所示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4" name="Google Shape;74;p16"/>
          <p:cNvGrpSpPr/>
          <p:nvPr/>
        </p:nvGrpSpPr>
        <p:grpSpPr>
          <a:xfrm>
            <a:off x="1509750" y="2571750"/>
            <a:ext cx="6124498" cy="2249725"/>
            <a:chOff x="1509750" y="2571750"/>
            <a:chExt cx="6124498" cy="2249725"/>
          </a:xfrm>
        </p:grpSpPr>
        <p:pic>
          <p:nvPicPr>
            <p:cNvPr id="75" name="Google Shape;7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9750" y="2571750"/>
              <a:ext cx="6124498" cy="1997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6"/>
            <p:cNvSpPr txBox="1"/>
            <p:nvPr/>
          </p:nvSpPr>
          <p:spPr>
            <a:xfrm>
              <a:off x="3912300" y="4568875"/>
              <a:ext cx="13194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16bit </a:t>
              </a: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RCA</a:t>
              </a:r>
              <a:endParaRPr sz="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of CLA (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1/2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RCA 是一種常見的加法器，但因為每個 FA 都要等待前一個 carry 傳入，進而影響了它的速度，因此有了 CLA 的概念，雖然增加了電路複雜度，但能夠同時產生所有 carry 以減少電路的延遲，因此相較於 RCA 而言是一種高效率的加法器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50" y="2442675"/>
            <a:ext cx="4463698" cy="24233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988199" y="4866000"/>
            <a:ext cx="1167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Microsoft JhengHei"/>
                <a:ea typeface="Microsoft JhengHei"/>
                <a:cs typeface="Microsoft JhengHei"/>
                <a:sym typeface="Microsoft JhengHei"/>
              </a:rPr>
              <a:t>4bit CLA </a:t>
            </a:r>
            <a:r>
              <a:rPr lang="zh-TW" sz="800">
                <a:latin typeface="Microsoft JhengHei"/>
                <a:ea typeface="Microsoft JhengHei"/>
                <a:cs typeface="Microsoft JhengHei"/>
                <a:sym typeface="Microsoft JhengHei"/>
              </a:rPr>
              <a:t>示意圖</a:t>
            </a:r>
            <a:endParaRPr sz="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of CLA (2/2)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CLA 只需要 input value 和 carry 就可以產生其他 carry，如下列算式；但</a:t>
            </a: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 CLA 的邏輯閘輸入 (fan-in) 超過 4 個以上時，就會造成大量的電路延遲，因此 fan-in </a:t>
            </a:r>
            <a:r>
              <a:rPr lang="zh-TW" sz="1600">
                <a:solidFill>
                  <a:srgbClr val="20124D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會盡量小於等於 4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25" y="2523550"/>
            <a:ext cx="3288651" cy="20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925" y="2978705"/>
            <a:ext cx="4559375" cy="116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4bit CLA (1/5) 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4bit CLA 分別以以下三種 module 組合，透過 structural modeling ，可將複數 4bit CLA module 層層組合出如樹狀般的高位元 CLA ，以下將依序以 Verilog 介紹 4bit CLA 的各個 module 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9" name="Google Shape;99;p19"/>
          <p:cNvGrpSpPr/>
          <p:nvPr/>
        </p:nvGrpSpPr>
        <p:grpSpPr>
          <a:xfrm>
            <a:off x="2340150" y="2238050"/>
            <a:ext cx="4463698" cy="2700825"/>
            <a:chOff x="2340150" y="2360075"/>
            <a:chExt cx="4463698" cy="2700825"/>
          </a:xfrm>
        </p:grpSpPr>
        <p:pic>
          <p:nvPicPr>
            <p:cNvPr id="100" name="Google Shape;10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0150" y="2360075"/>
              <a:ext cx="4463698" cy="2423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9"/>
            <p:cNvSpPr txBox="1"/>
            <p:nvPr/>
          </p:nvSpPr>
          <p:spPr>
            <a:xfrm>
              <a:off x="3988199" y="4783400"/>
              <a:ext cx="11676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Microsoft JhengHei"/>
                  <a:ea typeface="Microsoft JhengHei"/>
                  <a:cs typeface="Microsoft JhengHei"/>
                  <a:sym typeface="Microsoft JhengHei"/>
                </a:rPr>
                <a:t>carry generator</a:t>
              </a:r>
              <a:endParaRPr sz="8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2" name="Google Shape;102;p19"/>
          <p:cNvSpPr txBox="1"/>
          <p:nvPr/>
        </p:nvSpPr>
        <p:spPr>
          <a:xfrm>
            <a:off x="3988199" y="4866000"/>
            <a:ext cx="1167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Microsoft JhengHei"/>
                <a:ea typeface="Microsoft JhengHei"/>
                <a:cs typeface="Microsoft JhengHei"/>
                <a:sym typeface="Microsoft JhengHei"/>
              </a:rPr>
              <a:t>4bit CLA</a:t>
            </a:r>
            <a:endParaRPr sz="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588374" y="4661375"/>
            <a:ext cx="1167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Microsoft JhengHei"/>
                <a:ea typeface="Microsoft JhengHei"/>
                <a:cs typeface="Microsoft JhengHei"/>
                <a:sym typeface="Microsoft JhengHei"/>
              </a:rPr>
              <a:t>pg generator</a:t>
            </a:r>
            <a:endParaRPr sz="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435999" y="4661375"/>
            <a:ext cx="1167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Microsoft JhengHei"/>
                <a:ea typeface="Microsoft JhengHei"/>
                <a:cs typeface="Microsoft JhengHei"/>
                <a:sym typeface="Microsoft JhengHei"/>
              </a:rPr>
              <a:t>sum generator</a:t>
            </a:r>
            <a:endParaRPr sz="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</a:t>
            </a: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4bit CLA (2/5)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首先 input value 輸入至 gp generator，在此 module 以 and 和 or 邏輯閘產生 Generate (g[i]) 和 Propagate (p[i])</a:t>
            </a:r>
            <a:endParaRPr sz="1600"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icrosoft JhengHei"/>
              <a:buChar char="■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Generate carry 	: g[i] = a[i]  * b[i]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■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Propagate carry : p[i] = a[i] + b[i]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465932"/>
            <a:ext cx="2866650" cy="257174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739850" y="3075300"/>
            <a:ext cx="2449800" cy="135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gp_generator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 = a x b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zh-TW" sz="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 = a + b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b="1"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380961" y="4428300"/>
            <a:ext cx="1167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Microsoft JhengHei"/>
                <a:ea typeface="Microsoft JhengHei"/>
                <a:cs typeface="Microsoft JhengHei"/>
                <a:sym typeface="Microsoft JhengHei"/>
              </a:rPr>
              <a:t>4bit gp generator</a:t>
            </a:r>
            <a:endParaRPr sz="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12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Basic : 4bit CLA (3/5) </a:t>
            </a:r>
            <a:endParaRPr>
              <a:solidFill>
                <a:srgbClr val="20124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Microsoft JhengHei"/>
              <a:buChar char="●"/>
            </a:pPr>
            <a:r>
              <a:rPr lang="zh-TW" sz="16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 generator 產生的 g[i] 和 p[i] 以及 carry-in 輸入至 carry generator ，並在此 module 合成其他的 carry  </a:t>
            </a:r>
            <a:endParaRPr sz="16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1300"/>
            <a:ext cx="2766101" cy="28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609300" y="2749550"/>
            <a:ext cx="5223000" cy="195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carry_generator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cin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cout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cin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cin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cin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cin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7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7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//cout</a:t>
            </a:r>
            <a:endParaRPr b="1" sz="7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cout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7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TW" sz="7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cin</a:t>
            </a:r>
            <a:r>
              <a:rPr b="1" lang="zh-TW" sz="7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b="1" sz="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637011" y="4703625"/>
            <a:ext cx="1167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Microsoft JhengHei"/>
                <a:ea typeface="Microsoft JhengHei"/>
                <a:cs typeface="Microsoft JhengHei"/>
                <a:sym typeface="Microsoft JhengHei"/>
              </a:rPr>
              <a:t>4bit carry generator</a:t>
            </a:r>
            <a:endParaRPr sz="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