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14" r:id="rId3"/>
    <p:sldId id="435" r:id="rId4"/>
    <p:sldId id="506" r:id="rId5"/>
    <p:sldId id="418" r:id="rId6"/>
    <p:sldId id="491" r:id="rId7"/>
    <p:sldId id="492" r:id="rId8"/>
    <p:sldId id="493" r:id="rId9"/>
    <p:sldId id="494" r:id="rId10"/>
    <p:sldId id="495" r:id="rId11"/>
    <p:sldId id="505" r:id="rId12"/>
    <p:sldId id="496" r:id="rId13"/>
    <p:sldId id="497" r:id="rId14"/>
    <p:sldId id="498" r:id="rId15"/>
    <p:sldId id="500" r:id="rId16"/>
    <p:sldId id="502" r:id="rId17"/>
    <p:sldId id="503" r:id="rId18"/>
    <p:sldId id="490" r:id="rId19"/>
    <p:sldId id="50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0000"/>
    <a:srgbClr val="FFFFF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/>
    <p:restoredTop sz="94619"/>
  </p:normalViewPr>
  <p:slideViewPr>
    <p:cSldViewPr snapToGrid="0">
      <p:cViewPr varScale="1">
        <p:scale>
          <a:sx n="148" d="100"/>
          <a:sy n="148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A4EC3685-9B28-6A4A-924D-C1BC998BFBE9}" type="datetimeFigureOut">
              <a:rPr kumimoji="1" lang="zh-TW" altLang="en-US" smtClean="0"/>
              <a:pPr/>
              <a:t>2019/9/29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8D77919A-BBCB-BC4C-BA96-997795B5D5B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416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037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1481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6748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704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898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482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4021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673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6778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417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8912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569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pic>
        <p:nvPicPr>
          <p:cNvPr id="1026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8961A33C-907E-6A49-99CC-DD648606B8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 descr="一張含有 個人, 握住, 男人 的圖片&#10;&#10;&#10;&#10;自動產生的描述">
            <a:extLst>
              <a:ext uri="{FF2B5EF4-FFF2-40B4-BE49-F238E27FC236}">
                <a16:creationId xmlns:a16="http://schemas.microsoft.com/office/drawing/2014/main" id="{B53AEFD8-7542-BC4F-A565-AE4A546E0FA9}"/>
              </a:ext>
            </a:extLst>
          </p:cNvPr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7" y="2168684"/>
            <a:ext cx="3802380" cy="45224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9CDAD3-5DCE-8544-B3F7-5593D585A7D4}"/>
              </a:ext>
            </a:extLst>
          </p:cNvPr>
          <p:cNvSpPr/>
          <p:nvPr userDrawn="1"/>
        </p:nvSpPr>
        <p:spPr>
          <a:xfrm>
            <a:off x="5876939" y="262182"/>
            <a:ext cx="571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http://wap.yesky.com/gameonline/405/11790405.shtml</a:t>
            </a:r>
          </a:p>
        </p:txBody>
      </p:sp>
    </p:spTree>
    <p:extLst>
      <p:ext uri="{BB962C8B-B14F-4D97-AF65-F5344CB8AC3E}">
        <p14:creationId xmlns:p14="http://schemas.microsoft.com/office/powerpoint/2010/main" val="12835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445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758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57722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553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56025">
                <a:srgbClr val="FF0000"/>
              </a:gs>
              <a:gs pos="0">
                <a:srgbClr val="C00000"/>
              </a:gs>
              <a:gs pos="75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054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08B8B-2ABC-AA45-8DFC-96877F05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  <a:gradFill flip="none" rotWithShape="1">
            <a:gsLst>
              <a:gs pos="71986">
                <a:schemeClr val="accent5">
                  <a:lumMod val="75000"/>
                </a:schemeClr>
              </a:gs>
              <a:gs pos="58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F5697-9A91-4842-89CE-2DFCEC544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512"/>
            <a:ext cx="10515600" cy="6242515"/>
          </a:xfrm>
        </p:spPr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8165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47739-EEBB-3745-AA6C-F82C53AB4D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gradFill>
            <a:gsLst>
              <a:gs pos="20000">
                <a:srgbClr val="C00000"/>
              </a:gs>
              <a:gs pos="0">
                <a:srgbClr val="C00000"/>
              </a:gs>
              <a:gs pos="44000">
                <a:schemeClr val="bg1"/>
              </a:gs>
            </a:gsLst>
            <a:lin ang="0" scaled="1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輸出結果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F3CB9CC-CF32-CF46-A3D2-AADD8F19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76"/>
            <a:ext cx="10515600" cy="437249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6229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418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084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664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20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18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5"/>
              </a:buBlip>
              <a:tabLst/>
              <a:defRPr/>
            </a:pPr>
            <a:r>
              <a:rPr kumimoji="1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按一下以編輯母片文字樣式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6"/>
              </a:buBlip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1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8"/>
              </a:buBlip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第五層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02FDF4-5FA2-6549-831E-4596435BDC97}"/>
              </a:ext>
            </a:extLst>
          </p:cNvPr>
          <p:cNvSpPr txBox="1"/>
          <p:nvPr userDrawn="1"/>
        </p:nvSpPr>
        <p:spPr>
          <a:xfrm>
            <a:off x="3846576" y="6308079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創作共用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姓名   標示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非商業性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相同方式分享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  <a:p>
            <a:pPr algn="ctr"/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CC-BY-NC-SA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801100-9E2E-EA4A-9A67-5343332D3EF0}"/>
              </a:ext>
            </a:extLst>
          </p:cNvPr>
          <p:cNvSpPr txBox="1"/>
          <p:nvPr userDrawn="1"/>
        </p:nvSpPr>
        <p:spPr>
          <a:xfrm>
            <a:off x="762000" y="6332077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中正大學</a:t>
            </a:r>
            <a:r>
              <a:rPr kumimoji="1"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 </a:t>
            </a:r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– </a:t>
            </a: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羅習五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F5FB71-45B8-9C48-B4A4-FED2D77B1478}"/>
              </a:ext>
            </a:extLst>
          </p:cNvPr>
          <p:cNvSpPr txBox="1"/>
          <p:nvPr userDrawn="1"/>
        </p:nvSpPr>
        <p:spPr>
          <a:xfrm>
            <a:off x="9414933" y="6332077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B40D6CC-2364-B040-8A6D-DAD4315EF4E3}" type="slidenum">
              <a:rPr kumimoji="1" lang="zh-TW" altLang="en-US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kumimoji="1"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15"/>
        </a:buBlip>
        <a:tabLst/>
        <a:defRPr sz="2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6"/>
        </a:buBlip>
        <a:tabLst/>
        <a:defRPr sz="2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/>
        <a:defRPr sz="20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8"/>
        </a:buBlip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onlinedocs/gcc/Extended-Asm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448CA-0F5F-0E4D-A880-A76CA5283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作業二：</a:t>
            </a:r>
            <a:br>
              <a:rPr kumimoji="1" lang="en-US" altLang="zh-CN" dirty="0"/>
            </a:br>
            <a:r>
              <a:rPr kumimoji="1" lang="zh-TW" altLang="en-US" dirty="0"/>
              <a:t>暸解</a:t>
            </a:r>
            <a:r>
              <a:rPr kumimoji="1" lang="en-US" altLang="zh-TW" dirty="0"/>
              <a:t>AT&amp;T</a:t>
            </a:r>
            <a:r>
              <a:rPr kumimoji="1" lang="zh-CN" altLang="en-US" dirty="0"/>
              <a:t>與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的</a:t>
            </a:r>
            <a:br>
              <a:rPr kumimoji="1" lang="en-US" altLang="zh-CN" dirty="0"/>
            </a:br>
            <a:r>
              <a:rPr kumimoji="1" lang="zh-CN" altLang="en-US" dirty="0"/>
              <a:t>行內組語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C4FF56-A200-374F-85A8-0D2663B5E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zh-TW" altLang="en-US" dirty="0"/>
              <a:t>中正大學 作業系統實驗室</a:t>
            </a:r>
            <a:endParaRPr kumimoji="1" lang="en-US" altLang="zh-TW" dirty="0"/>
          </a:p>
          <a:p>
            <a:r>
              <a:rPr kumimoji="1" lang="zh-TW" altLang="en-US" dirty="0"/>
              <a:t>指導教授：羅習五</a:t>
            </a:r>
          </a:p>
        </p:txBody>
      </p:sp>
    </p:spTree>
    <p:extLst>
      <p:ext uri="{BB962C8B-B14F-4D97-AF65-F5344CB8AC3E}">
        <p14:creationId xmlns:p14="http://schemas.microsoft.com/office/powerpoint/2010/main" val="323700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5B37638-99FC-334B-97EB-EB2839E6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輸出結果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81019B6-67BA-B24C-ACE6-70C106DF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 err="1"/>
              <a:t>ubuntu@oslab</a:t>
            </a:r>
            <a:r>
              <a:rPr kumimoji="1" lang="en" altLang="zh-TW" dirty="0"/>
              <a:t>:~/</a:t>
            </a:r>
            <a:r>
              <a:rPr kumimoji="1" lang="en" altLang="zh-TW" dirty="0" err="1"/>
              <a:t>os</a:t>
            </a:r>
            <a:r>
              <a:rPr kumimoji="1" lang="en" altLang="zh-TW" dirty="0"/>
              <a:t>-lab/</a:t>
            </a:r>
            <a:r>
              <a:rPr kumimoji="1" lang="en" altLang="zh-TW" dirty="0" err="1"/>
              <a:t>sharedFolder</a:t>
            </a:r>
            <a:r>
              <a:rPr kumimoji="1" lang="en" altLang="zh-TW" dirty="0"/>
              <a:t>$ ./asm.2</a:t>
            </a:r>
          </a:p>
          <a:p>
            <a:r>
              <a:rPr kumimoji="1" lang="en" altLang="zh-TW" dirty="0"/>
              <a:t>a=10, b=300, c=30 d=40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779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F3CCD-CA19-174B-B3C5-DA3F2B9E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修飾字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CC395B9-3DD9-174D-8044-9BA286657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1525" y="149972"/>
            <a:ext cx="7979484" cy="6708028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26007A5-18DE-B84C-8D18-DD7F640145F6}"/>
              </a:ext>
            </a:extLst>
          </p:cNvPr>
          <p:cNvSpPr/>
          <p:nvPr/>
        </p:nvSpPr>
        <p:spPr>
          <a:xfrm>
            <a:off x="838200" y="1708030"/>
            <a:ext cx="6226834" cy="14061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272D35-F848-9247-9FD8-C4F71194F63B}"/>
              </a:ext>
            </a:extLst>
          </p:cNvPr>
          <p:cNvSpPr/>
          <p:nvPr/>
        </p:nvSpPr>
        <p:spPr>
          <a:xfrm>
            <a:off x="838200" y="3283788"/>
            <a:ext cx="6226834" cy="15642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816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4C6E134-BB6D-D941-AB59-26535FDA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asm.3.c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8C62F5-9509-1E4B-8106-13D91015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" altLang="zh-TW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a=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b=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c=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90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d=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"a=%d, b=%d, c=%d, d=%d\n"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a, b, c, d);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volatile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endParaRPr lang="en" altLang="zh-TW" dirty="0">
              <a:solidFill>
                <a:srgbClr val="9B2393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%1,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  </a:t>
            </a:r>
            <a:r>
              <a:rPr lang="en" altLang="zh-TW" i="1" dirty="0" err="1">
                <a:solidFill>
                  <a:srgbClr val="536579"/>
                </a:solidFill>
                <a:latin typeface="Menlo" panose="020B0609030804020204" pitchFamily="49" charset="0"/>
              </a:rPr>
              <a:t>rax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 = a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%2,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  </a:t>
            </a:r>
            <a:r>
              <a:rPr lang="en" altLang="zh-TW" i="1" dirty="0" err="1">
                <a:solidFill>
                  <a:srgbClr val="536579"/>
                </a:solidFill>
                <a:latin typeface="Menlo" panose="020B0609030804020204" pitchFamily="49" charset="0"/>
              </a:rPr>
              <a:t>rbx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 = b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"add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 </a:t>
            </a:r>
            <a:r>
              <a:rPr lang="en" altLang="zh-TW" i="1" dirty="0" err="1">
                <a:solidFill>
                  <a:srgbClr val="536579"/>
                </a:solidFill>
                <a:latin typeface="Menlo" panose="020B0609030804020204" pitchFamily="49" charset="0"/>
              </a:rPr>
              <a:t>rax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 += </a:t>
            </a:r>
            <a:r>
              <a:rPr lang="en" altLang="zh-TW" i="1" dirty="0" err="1">
                <a:solidFill>
                  <a:srgbClr val="536579"/>
                </a:solidFill>
                <a:latin typeface="Menlo" panose="020B0609030804020204" pitchFamily="49" charset="0"/>
              </a:rPr>
              <a:t>rbx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, %0\n"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 c = </a:t>
            </a:r>
            <a:r>
              <a:rPr lang="en" altLang="zh-TW" i="1" dirty="0" err="1">
                <a:solidFill>
                  <a:srgbClr val="536579"/>
                </a:solidFill>
                <a:latin typeface="Menlo" panose="020B0609030804020204" pitchFamily="49" charset="0"/>
              </a:rPr>
              <a:t>rax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"=m"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(c)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//output, %0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(a),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(b)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//input, %1, %2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搞爛掉的暫存器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"c = a + b\n"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"a=%d, b=%d, c=%d, d=%d\n"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a, b, c, d);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016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5B37638-99FC-334B-97EB-EB2839E6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輸出結果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81019B6-67BA-B24C-ACE6-70C106DF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a=10, b=20, c=90, d=100</a:t>
            </a:r>
          </a:p>
          <a:p>
            <a:r>
              <a:rPr kumimoji="1" lang="en" altLang="zh-TW" dirty="0"/>
              <a:t>c = a + b</a:t>
            </a:r>
          </a:p>
          <a:p>
            <a:r>
              <a:rPr kumimoji="1" lang="en" altLang="zh-TW" dirty="0"/>
              <a:t>a=120, b=20, c=30, d=100</a:t>
            </a:r>
          </a:p>
          <a:p>
            <a:r>
              <a:rPr kumimoji="1" lang="zh-TW" altLang="en-US" sz="4000" dirty="0">
                <a:solidFill>
                  <a:srgbClr val="FFFC00"/>
                </a:solidFill>
              </a:rPr>
              <a:t>結果錯誤，請修正這一個錯誤</a:t>
            </a:r>
          </a:p>
        </p:txBody>
      </p:sp>
    </p:spTree>
    <p:extLst>
      <p:ext uri="{BB962C8B-B14F-4D97-AF65-F5344CB8AC3E}">
        <p14:creationId xmlns:p14="http://schemas.microsoft.com/office/powerpoint/2010/main" val="394369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4C6E134-BB6D-D941-AB59-26535FDA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asm.4.c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8C62F5-9509-1E4B-8106-13D91015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512"/>
            <a:ext cx="11353800" cy="624251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" altLang="zh-TW" sz="20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unsigned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long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msr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TW" sz="2000" dirty="0">
              <a:solidFill>
                <a:srgbClr val="9B2393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2000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volatile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(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rdtsc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\n\t"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sz="2000" i="1" dirty="0">
                <a:solidFill>
                  <a:srgbClr val="536579"/>
                </a:solidFill>
                <a:latin typeface="Menlo" panose="020B0609030804020204" pitchFamily="49" charset="0"/>
              </a:rPr>
              <a:t>// Returns the time in EDX:EAX.</a:t>
            </a:r>
            <a:endParaRPr lang="en" altLang="zh-TW" sz="2000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shl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 $32, %%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\n\t"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2000" i="1" dirty="0">
                <a:solidFill>
                  <a:srgbClr val="536579"/>
                </a:solidFill>
                <a:latin typeface="Menlo" panose="020B0609030804020204" pitchFamily="49" charset="0"/>
              </a:rPr>
              <a:t>// Shift the upper bits left.</a:t>
            </a:r>
            <a:endParaRPr lang="en" altLang="zh-TW" sz="2000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"or %%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, %0"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</a:t>
            </a:r>
            <a:r>
              <a:rPr lang="en" altLang="zh-TW" sz="2000" i="1" dirty="0">
                <a:solidFill>
                  <a:srgbClr val="536579"/>
                </a:solidFill>
                <a:latin typeface="Menlo" panose="020B0609030804020204" pitchFamily="49" charset="0"/>
              </a:rPr>
              <a:t>// 'Or' in the lower bits.</a:t>
            </a:r>
            <a:endParaRPr lang="en" altLang="zh-TW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: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"=a"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msr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            </a:t>
            </a:r>
            <a:r>
              <a:rPr lang="en" altLang="zh-TW" sz="2000" i="1" dirty="0">
                <a:solidFill>
                  <a:srgbClr val="536579"/>
                </a:solidFill>
                <a:latin typeface="Menlo" panose="020B0609030804020204" pitchFamily="49" charset="0"/>
              </a:rPr>
              <a:t>//</a:t>
            </a:r>
            <a:r>
              <a:rPr lang="en" altLang="zh-TW" sz="2000" i="1" dirty="0" err="1">
                <a:solidFill>
                  <a:srgbClr val="536579"/>
                </a:solidFill>
                <a:latin typeface="Menlo" panose="020B0609030804020204" pitchFamily="49" charset="0"/>
              </a:rPr>
              <a:t>msr</a:t>
            </a:r>
            <a:r>
              <a:rPr lang="zh-TW" altLang="en-US" sz="2000" i="1" dirty="0">
                <a:solidFill>
                  <a:srgbClr val="536579"/>
                </a:solidFill>
                <a:latin typeface="Menlo" panose="020B0609030804020204" pitchFamily="49" charset="0"/>
              </a:rPr>
              <a:t>會放在</a:t>
            </a:r>
            <a:r>
              <a:rPr lang="en" altLang="zh-TW" sz="2000" i="1" dirty="0" err="1">
                <a:solidFill>
                  <a:srgbClr val="536579"/>
                </a:solidFill>
                <a:latin typeface="Menlo" panose="020B0609030804020204" pitchFamily="49" charset="0"/>
              </a:rPr>
              <a:t>rax</a:t>
            </a:r>
            <a:r>
              <a:rPr lang="zh-TW" altLang="en-US" sz="2000" i="1" dirty="0">
                <a:solidFill>
                  <a:srgbClr val="536579"/>
                </a:solidFill>
                <a:latin typeface="Menlo" panose="020B0609030804020204" pitchFamily="49" charset="0"/>
              </a:rPr>
              <a:t>暫存器</a:t>
            </a:r>
            <a:endParaRPr lang="zh-TW" alt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: </a:t>
            </a:r>
            <a:r>
              <a:rPr lang="en-US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msr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: %lx\n"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msr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874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5B37638-99FC-334B-97EB-EB2839E6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輸出結果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81019B6-67BA-B24C-ACE6-70C106DF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 err="1"/>
              <a:t>ubuntu@oslab</a:t>
            </a:r>
            <a:r>
              <a:rPr kumimoji="1" lang="en" altLang="zh-TW" dirty="0"/>
              <a:t>:~/</a:t>
            </a:r>
            <a:r>
              <a:rPr kumimoji="1" lang="en" altLang="zh-TW" dirty="0" err="1"/>
              <a:t>os</a:t>
            </a:r>
            <a:r>
              <a:rPr kumimoji="1" lang="en" altLang="zh-TW" dirty="0"/>
              <a:t>-lab/</a:t>
            </a:r>
            <a:r>
              <a:rPr kumimoji="1" lang="en" altLang="zh-TW" dirty="0" err="1"/>
              <a:t>sharedFolder</a:t>
            </a:r>
            <a:r>
              <a:rPr kumimoji="1" lang="en" altLang="zh-TW" dirty="0"/>
              <a:t>$ ./asm.4</a:t>
            </a:r>
          </a:p>
          <a:p>
            <a:r>
              <a:rPr kumimoji="1" lang="en" altLang="zh-TW" dirty="0" err="1"/>
              <a:t>msr</a:t>
            </a:r>
            <a:r>
              <a:rPr kumimoji="1" lang="en" altLang="zh-TW" dirty="0"/>
              <a:t>: 1798fd4d0135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265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4C6E134-BB6D-D941-AB59-26535FDA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asm.5.c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8C62F5-9509-1E4B-8106-13D91015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512"/>
            <a:ext cx="11353800" cy="624251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" altLang="zh-TW" sz="20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unsigned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long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msr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TW" sz="2000" dirty="0">
              <a:solidFill>
                <a:srgbClr val="9B2393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2000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volatile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(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rdtsc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\n\t"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sz="2000" i="1" dirty="0">
                <a:solidFill>
                  <a:srgbClr val="536579"/>
                </a:solidFill>
                <a:latin typeface="Menlo" panose="020B0609030804020204" pitchFamily="49" charset="0"/>
              </a:rPr>
              <a:t>// Returns the time in EDX:EAX.</a:t>
            </a:r>
            <a:endParaRPr lang="en" altLang="zh-TW" sz="2000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shl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 $32, %%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\n\t"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2000" i="1" dirty="0">
                <a:solidFill>
                  <a:srgbClr val="536579"/>
                </a:solidFill>
                <a:latin typeface="Menlo" panose="020B0609030804020204" pitchFamily="49" charset="0"/>
              </a:rPr>
              <a:t>// Shift the upper bits left.</a:t>
            </a:r>
            <a:endParaRPr lang="en" altLang="zh-TW" sz="2000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"or %%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, %0"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</a:t>
            </a:r>
            <a:r>
              <a:rPr lang="en" altLang="zh-TW" sz="2000" i="1" dirty="0">
                <a:solidFill>
                  <a:srgbClr val="536579"/>
                </a:solidFill>
                <a:latin typeface="Menlo" panose="020B0609030804020204" pitchFamily="49" charset="0"/>
              </a:rPr>
              <a:t>// 'Or' in the lower bits.</a:t>
            </a:r>
            <a:endParaRPr lang="en" altLang="zh-TW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: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"=m"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msr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            </a:t>
            </a:r>
            <a:r>
              <a:rPr lang="en" altLang="zh-TW" sz="2400" i="1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Menlo" panose="020B0609030804020204" pitchFamily="49" charset="0"/>
              </a:rPr>
              <a:t>//</a:t>
            </a:r>
            <a:r>
              <a:rPr lang="en" altLang="zh-TW" sz="2400" i="1" dirty="0" err="1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Menlo" panose="020B0609030804020204" pitchFamily="49" charset="0"/>
              </a:rPr>
              <a:t>msr</a:t>
            </a:r>
            <a:r>
              <a:rPr lang="zh-TW" altLang="en-US" sz="2400" i="1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Menlo" panose="020B0609030804020204" pitchFamily="49" charset="0"/>
              </a:rPr>
              <a:t>會放在記憶體</a:t>
            </a:r>
            <a:endParaRPr lang="zh-TW" altLang="en-US" sz="2400" dirty="0"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: </a:t>
            </a:r>
            <a:r>
              <a:rPr lang="en-US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msr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: %lx\n"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msr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929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5B37638-99FC-334B-97EB-EB2839E6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輸出結果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81019B6-67BA-B24C-ACE6-70C106DF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 err="1"/>
              <a:t>ubuntu@oslab</a:t>
            </a:r>
            <a:r>
              <a:rPr kumimoji="1" lang="en" altLang="zh-TW" dirty="0"/>
              <a:t>:~/</a:t>
            </a:r>
            <a:r>
              <a:rPr kumimoji="1" lang="en" altLang="zh-TW" dirty="0" err="1"/>
              <a:t>os</a:t>
            </a:r>
            <a:r>
              <a:rPr kumimoji="1" lang="en" altLang="zh-TW" dirty="0"/>
              <a:t>-lab/</a:t>
            </a:r>
            <a:r>
              <a:rPr kumimoji="1" lang="en" altLang="zh-TW" dirty="0" err="1"/>
              <a:t>sharedFolder</a:t>
            </a:r>
            <a:r>
              <a:rPr kumimoji="1" lang="en" altLang="zh-TW" dirty="0"/>
              <a:t>$ ./asm.5</a:t>
            </a:r>
          </a:p>
          <a:p>
            <a:r>
              <a:rPr kumimoji="1" lang="en" altLang="zh-TW" dirty="0" err="1"/>
              <a:t>msr</a:t>
            </a:r>
            <a:r>
              <a:rPr kumimoji="1" lang="en" altLang="zh-TW" dirty="0"/>
              <a:t>: 184300000000</a:t>
            </a:r>
          </a:p>
          <a:p>
            <a:r>
              <a:rPr kumimoji="1" lang="zh-TW" altLang="en-US" sz="3600" dirty="0">
                <a:solidFill>
                  <a:srgbClr val="FFFC00"/>
                </a:solidFill>
              </a:rPr>
              <a:t>結果錯誤，請修正這一個錯誤</a:t>
            </a:r>
          </a:p>
        </p:txBody>
      </p:sp>
    </p:spTree>
    <p:extLst>
      <p:ext uri="{BB962C8B-B14F-4D97-AF65-F5344CB8AC3E}">
        <p14:creationId xmlns:p14="http://schemas.microsoft.com/office/powerpoint/2010/main" val="1657795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3C38-2173-CE42-B8B3-1C256EFC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小結論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0654FB-DA0D-9A47-9F68-D32427314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我們之前的課程學過組合語言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但在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中除了單獨的組合語言檔案以外，還有「嵌入在Ｃ語言」的組合語言，我們必須很熟悉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113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13318-5C1E-C549-9F5F-73E64926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繳交作業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025C53-9DA4-554B-861D-1BB7B19A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/>
              <a:t>修正第</a:t>
            </a:r>
            <a:r>
              <a:rPr kumimoji="1" lang="en-US" altLang="zh-TW" sz="3600" dirty="0"/>
              <a:t>12</a:t>
            </a:r>
            <a:r>
              <a:rPr kumimoji="1" lang="zh-CN" altLang="en-US" sz="3600" dirty="0"/>
              <a:t>頁及第</a:t>
            </a:r>
            <a:r>
              <a:rPr kumimoji="1" lang="en-US" altLang="zh-CN" sz="3600" dirty="0"/>
              <a:t>16</a:t>
            </a:r>
            <a:r>
              <a:rPr kumimoji="1" lang="zh-CN" altLang="en-US" sz="3600" dirty="0"/>
              <a:t>頁的錯誤</a:t>
            </a:r>
            <a:endParaRPr kumimoji="1" lang="en-US" altLang="zh-CN" sz="3600" dirty="0"/>
          </a:p>
          <a:p>
            <a:r>
              <a:rPr kumimoji="1" lang="zh-CN" altLang="en-US" sz="3600" dirty="0"/>
              <a:t>將錯誤的原因，及你修正的方法寫成</a:t>
            </a:r>
            <a:r>
              <a:rPr kumimoji="1" lang="en-US" altLang="zh-CN" sz="3600" dirty="0"/>
              <a:t>pdf</a:t>
            </a:r>
            <a:r>
              <a:rPr kumimoji="1" lang="zh-CN" altLang="en-US" sz="3600" dirty="0"/>
              <a:t>檔案</a:t>
            </a:r>
            <a:endParaRPr kumimoji="1" lang="en-US" altLang="zh-CN" sz="3600" dirty="0"/>
          </a:p>
          <a:p>
            <a:r>
              <a:rPr kumimoji="1" lang="zh-CN" altLang="en-US" sz="3600" dirty="0"/>
              <a:t>請注意，所有作業都會公佈在網路上（</a:t>
            </a:r>
            <a:r>
              <a:rPr kumimoji="1" lang="en-US" altLang="zh-CN" sz="3600" dirty="0" err="1"/>
              <a:t>github</a:t>
            </a:r>
            <a:r>
              <a:rPr kumimoji="1" lang="zh-CN" altLang="en-US" sz="3600" dirty="0"/>
              <a:t>），</a:t>
            </a:r>
            <a:br>
              <a:rPr kumimoji="1" lang="en-US" altLang="zh-CN" sz="3600" dirty="0"/>
            </a:br>
            <a:r>
              <a:rPr kumimoji="1" lang="zh-CN" altLang="en-US" sz="3600" dirty="0"/>
              <a:t>因此作業上只要寫學號，不需要寫姓名</a:t>
            </a:r>
            <a:endParaRPr kumimoji="1" lang="en-US" altLang="zh-CN" sz="3600" dirty="0"/>
          </a:p>
          <a:p>
            <a:r>
              <a:rPr kumimoji="1" lang="zh-CN" altLang="en-US" sz="3600" dirty="0"/>
              <a:t>詳細的作業繳交方式以助教公佈為主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183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C45EB-C089-B54E-A988-6F3105FD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92E15-F778-1042-9EEE-5075DE1D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sz="2400" b="1" dirty="0">
                <a:solidFill>
                  <a:srgbClr val="C00000"/>
                </a:solidFill>
              </a:rPr>
              <a:t>版本：</a:t>
            </a:r>
            <a:r>
              <a:rPr kumimoji="1" lang="en-US" altLang="zh-TW" sz="2400" b="1" dirty="0">
                <a:solidFill>
                  <a:srgbClr val="C00000"/>
                </a:solidFill>
              </a:rPr>
              <a:t>0.1</a:t>
            </a:r>
          </a:p>
          <a:p>
            <a:r>
              <a:rPr kumimoji="1" lang="zh-CN" altLang="en-US" sz="2400" b="1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假如你想收到最新的作業系統資訊，請填寫底下表格，這份投影片每半年到一年會有一次大更新，我會將更新資訊寄給您</a:t>
            </a:r>
            <a:endParaRPr kumimoji="1" lang="en-US" altLang="zh-CN" sz="2400" b="1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en" altLang="zh-TW" dirty="0"/>
              <a:t>https://</a:t>
            </a:r>
            <a:r>
              <a:rPr lang="en" altLang="zh-TW" dirty="0" err="1"/>
              <a:t>goo.gl</a:t>
            </a:r>
            <a:r>
              <a:rPr lang="en" altLang="zh-TW" dirty="0"/>
              <a:t>/</a:t>
            </a:r>
            <a:r>
              <a:rPr lang="en" altLang="zh-TW" dirty="0" err="1"/>
              <a:t>GzqoXo</a:t>
            </a:r>
            <a:endParaRPr kumimoji="1" lang="en-US" altLang="zh-TW" sz="2000" b="1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400" dirty="0"/>
              <a:t>台灣的資訊教育較為特別，幾乎所有資工系的學生都要「考」研究所，因此無法直接使用國外的教材</a:t>
            </a:r>
            <a:endParaRPr kumimoji="1" lang="en-US" altLang="zh-TW" sz="2400" dirty="0"/>
          </a:p>
          <a:p>
            <a:r>
              <a:rPr kumimoji="1" lang="zh-TW" altLang="en-US" sz="2400" dirty="0"/>
              <a:t>目前網路上看到大部分的教材都是</a:t>
            </a:r>
            <a:r>
              <a:rPr kumimoji="1" lang="en-US" altLang="zh-TW" sz="2400" dirty="0"/>
              <a:t>pdf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形式，無法修改，授課老師無法依照學生的需求，增減資料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我希望能用幾年的時間，完成沒有版權問題，涵蓋恐龍本基本觀念，並以</a:t>
            </a:r>
            <a:r>
              <a:rPr kumimoji="1" lang="en-US" altLang="zh-CN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為基礎的作業系統簡介投影片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作業系統非常龐大，很多地方是我沒接觸過的、沒研究過的，因此投影片當中可能會有不少錯誤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331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E3070-2454-6840-B0D6-8F776F58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949FD2-0D37-4F40-9961-F6B42893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這份投影片對讀者（學生）的設定如下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略懂資料結構、演算法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「真的」會寫程式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約略看懂組合語言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了解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 system programming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，例如基本的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fork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pipe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signal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等等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由於計算機結構是研究所的內容，因此相關的部分會在投影片內交代清楚（大學部只修過計算機組織）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恐龍本中涵蓋，但不重要的部分我放在投影片最後面的「補充的名詞解釋」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這份投影片依然以介紹概念為主，與恐龍本不同的是以</a:t>
            </a:r>
            <a:r>
              <a:rPr kumimoji="1" lang="en-US" altLang="zh-CN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為例介紹概念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94287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E3AEA-D196-8341-B293-645CE1E3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投影片有些小幅度更新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2AB06F-BC28-E74E-BE67-1B382EBA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加入</a:t>
            </a:r>
            <a:r>
              <a:rPr kumimoji="1" lang="zh-CN" altLang="en-US" dirty="0"/>
              <a:t>第「</a:t>
            </a:r>
            <a:r>
              <a:rPr kumimoji="1" lang="en-US" altLang="zh-CN" dirty="0"/>
              <a:t>11</a:t>
            </a:r>
            <a:r>
              <a:rPr kumimoji="1" lang="zh-CN" altLang="en-US" dirty="0"/>
              <a:t>」頁</a:t>
            </a:r>
            <a:endParaRPr kumimoji="1" lang="en-US" altLang="zh-CN" dirty="0"/>
          </a:p>
          <a:p>
            <a:r>
              <a:rPr kumimoji="1" lang="zh-CN" altLang="en-US" dirty="0"/>
              <a:t>修正「範例二」的輸出</a:t>
            </a:r>
            <a:endParaRPr kumimoji="1" lang="en-US" altLang="zh-CN" dirty="0"/>
          </a:p>
          <a:p>
            <a:r>
              <a:rPr kumimoji="1" lang="zh-CN" altLang="en-US" dirty="0"/>
              <a:t>如果想要學好</a:t>
            </a:r>
            <a:r>
              <a:rPr kumimoji="1" lang="en-US" altLang="zh-CN" dirty="0"/>
              <a:t>inline assembly</a:t>
            </a:r>
            <a:r>
              <a:rPr kumimoji="1" lang="zh-CN" altLang="en-US" dirty="0"/>
              <a:t>，請閱讀官方文件</a:t>
            </a:r>
            <a:endParaRPr kumimoji="1" lang="en-US" altLang="zh-CN" dirty="0"/>
          </a:p>
          <a:p>
            <a:pPr lvl="1"/>
            <a:r>
              <a:rPr lang="en" altLang="zh-TW" dirty="0">
                <a:hlinkClick r:id="rId3"/>
              </a:rPr>
              <a:t>https://gcc.gnu.org/onlinedocs/gcc/Extended-Asm.html</a:t>
            </a:r>
            <a:endParaRPr lang="en" altLang="zh-TW" dirty="0"/>
          </a:p>
          <a:p>
            <a:r>
              <a:rPr kumimoji="1" lang="zh-CN" altLang="en-US" dirty="0"/>
              <a:t>或者，大概看過，知道有哪些功能，需要的時候再去查文件</a:t>
            </a:r>
            <a:endParaRPr kumimoji="1" lang="en-US" altLang="zh-CN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057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5ECDA-0FA6-FA41-8B72-39C3715E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作業目標及負責助教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6D7B38-CA28-7A4F-8252-17BC8AB5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作業目標：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我們可以將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C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語言視為「高階的組合語言」，因此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C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語言與編譯後的組合語言並不會相差太多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Linux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幾乎都是用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C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語言撰寫而成，但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Linux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需要直接操作暫存器（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registers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），這時候就需要一些組合語言的知識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順便了解一下「除錯」（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debugger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）到底是什麼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負責助教：</a:t>
            </a:r>
            <a:endParaRPr kumimoji="1" lang="en-US" altLang="zh-TW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245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C7531-1BBA-FC4D-A592-F87C5AA9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行內組語的形式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93383D-F963-9E41-9B48-153809EEC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" altLang="zh-TW" dirty="0" err="1"/>
              <a:t>asm</a:t>
            </a:r>
            <a:r>
              <a:rPr kumimoji="1" lang="en" altLang="zh-TW" dirty="0"/>
              <a:t> [volatile] </a:t>
            </a:r>
          </a:p>
          <a:p>
            <a:pPr marL="0" indent="0">
              <a:buNone/>
            </a:pPr>
            <a:r>
              <a:rPr kumimoji="1" lang="en" altLang="zh-TW" dirty="0"/>
              <a:t>( </a:t>
            </a:r>
            <a:r>
              <a:rPr kumimoji="1" lang="en" altLang="zh-TW" dirty="0" err="1"/>
              <a:t>AssemblerTemplate</a:t>
            </a:r>
            <a:r>
              <a:rPr kumimoji="1" lang="en" altLang="zh-TW" dirty="0"/>
              <a:t> //</a:t>
            </a:r>
            <a:r>
              <a:rPr kumimoji="1" lang="zh-CN" altLang="en-US" dirty="0"/>
              <a:t>這部分就是組合語言</a:t>
            </a: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/>
              <a:t>: </a:t>
            </a:r>
            <a:r>
              <a:rPr kumimoji="1" lang="en" altLang="zh-TW" dirty="0" err="1"/>
              <a:t>OutputOperands</a:t>
            </a:r>
            <a:r>
              <a:rPr kumimoji="1" lang="en" altLang="zh-TW" dirty="0"/>
              <a:t> // optional </a:t>
            </a:r>
            <a:r>
              <a:rPr kumimoji="1" lang="zh-TW" altLang="en-US" dirty="0"/>
              <a:t>，組語會輸出的變數</a:t>
            </a: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/>
              <a:t>[ : </a:t>
            </a:r>
            <a:r>
              <a:rPr kumimoji="1" lang="en" altLang="zh-TW" dirty="0" err="1"/>
              <a:t>InputOperands</a:t>
            </a:r>
            <a:r>
              <a:rPr kumimoji="1" lang="en" altLang="zh-TW" dirty="0"/>
              <a:t> // optional</a:t>
            </a:r>
            <a:r>
              <a:rPr kumimoji="1" lang="zh-TW" altLang="en-US" dirty="0"/>
              <a:t>，組語會讀取的變數</a:t>
            </a: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/>
              <a:t>[ : Clobbers ] // optional ]</a:t>
            </a:r>
            <a:r>
              <a:rPr kumimoji="1" lang="zh-TW" altLang="en-US" dirty="0"/>
              <a:t>，組合語言搞爛掉的暫存器的值</a:t>
            </a:r>
            <a:r>
              <a:rPr kumimoji="1" lang="en" altLang="zh-TW" dirty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739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E01FF3E-6452-5D49-BD4E-26407627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asm.1.c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80414C-F632-0B41-8528-E1AB4E8E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138"/>
            <a:ext cx="11353800" cy="622588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" altLang="zh-TW" sz="18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a=</a:t>
            </a:r>
            <a:r>
              <a:rPr lang="en" altLang="zh-TW" sz="18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b=</a:t>
            </a:r>
            <a:r>
              <a:rPr lang="en" altLang="zh-TW" sz="1800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c=</a:t>
            </a:r>
            <a:r>
              <a:rPr lang="en" altLang="zh-TW" sz="1800" dirty="0">
                <a:solidFill>
                  <a:srgbClr val="1C00CF"/>
                </a:solidFill>
                <a:latin typeface="Menlo" panose="020B0609030804020204" pitchFamily="49" charset="0"/>
              </a:rPr>
              <a:t>30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d=</a:t>
            </a:r>
            <a:r>
              <a:rPr lang="en" altLang="zh-TW" sz="1800" dirty="0">
                <a:solidFill>
                  <a:srgbClr val="1C00CF"/>
                </a:solidFill>
                <a:latin typeface="Menlo" panose="020B0609030804020204" pitchFamily="49" charset="0"/>
              </a:rPr>
              <a:t>40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sz="1800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volatile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endParaRPr lang="en" altLang="zh-TW" sz="1800" dirty="0">
              <a:solidFill>
                <a:srgbClr val="9B2393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movl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 $100, %%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eax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    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// </a:t>
            </a:r>
            <a:r>
              <a:rPr lang="en" altLang="zh-TW" sz="1800" i="1" dirty="0" err="1">
                <a:solidFill>
                  <a:srgbClr val="536579"/>
                </a:solidFill>
                <a:latin typeface="Menlo" panose="020B0609030804020204" pitchFamily="49" charset="0"/>
              </a:rPr>
              <a:t>eax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 = 100</a:t>
            </a:r>
            <a:endParaRPr lang="en" altLang="zh-TW" sz="18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movl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 $200, %%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ebx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    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// </a:t>
            </a:r>
            <a:r>
              <a:rPr lang="en" altLang="zh-TW" sz="1800" i="1" dirty="0" err="1">
                <a:solidFill>
                  <a:srgbClr val="536579"/>
                </a:solidFill>
                <a:latin typeface="Menlo" panose="020B0609030804020204" pitchFamily="49" charset="0"/>
              </a:rPr>
              <a:t>ebx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 = 100</a:t>
            </a:r>
            <a:endParaRPr lang="en" altLang="zh-TW" sz="18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addl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 %%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ebx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, %%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eax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// </a:t>
            </a:r>
            <a:r>
              <a:rPr lang="en" altLang="zh-TW" sz="1800" i="1" dirty="0" err="1">
                <a:solidFill>
                  <a:srgbClr val="536579"/>
                </a:solidFill>
                <a:latin typeface="Menlo" panose="020B0609030804020204" pitchFamily="49" charset="0"/>
              </a:rPr>
              <a:t>eax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 += </a:t>
            </a:r>
            <a:r>
              <a:rPr lang="en" altLang="zh-TW" sz="1800" i="1" dirty="0" err="1">
                <a:solidFill>
                  <a:srgbClr val="536579"/>
                </a:solidFill>
                <a:latin typeface="Menlo" panose="020B0609030804020204" pitchFamily="49" charset="0"/>
              </a:rPr>
              <a:t>rbx</a:t>
            </a:r>
            <a:endParaRPr lang="en" altLang="zh-TW" sz="18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movl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 %%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eax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, %0\n"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      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// b = </a:t>
            </a:r>
            <a:r>
              <a:rPr lang="en" altLang="zh-TW" sz="1800" i="1" dirty="0" err="1">
                <a:solidFill>
                  <a:srgbClr val="536579"/>
                </a:solidFill>
                <a:latin typeface="Menlo" panose="020B0609030804020204" pitchFamily="49" charset="0"/>
              </a:rPr>
              <a:t>rax</a:t>
            </a:r>
            <a:endParaRPr lang="en" altLang="zh-TW" sz="18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: 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"=g"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(b)              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//output, b</a:t>
            </a:r>
            <a:r>
              <a:rPr lang="zh-TW" altLang="en-US" sz="1800" i="1" dirty="0">
                <a:solidFill>
                  <a:srgbClr val="536579"/>
                </a:solidFill>
                <a:latin typeface="Menlo" panose="020B0609030804020204" pitchFamily="49" charset="0"/>
              </a:rPr>
              <a:t>的代號是</a:t>
            </a:r>
            <a:r>
              <a:rPr lang="en-US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"%0"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g"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(a), 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(d)      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//input, a</a:t>
            </a:r>
            <a:r>
              <a:rPr lang="zh-TW" altLang="en-US" sz="1800" i="1" dirty="0">
                <a:solidFill>
                  <a:srgbClr val="536579"/>
                </a:solidFill>
                <a:latin typeface="Menlo" panose="020B0609030804020204" pitchFamily="49" charset="0"/>
              </a:rPr>
              <a:t>代號是</a:t>
            </a:r>
            <a:r>
              <a:rPr lang="en-US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"%1", 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da</a:t>
            </a:r>
            <a:r>
              <a:rPr lang="zh-TW" altLang="en-US" sz="1800" i="1" dirty="0">
                <a:solidFill>
                  <a:srgbClr val="536579"/>
                </a:solidFill>
                <a:latin typeface="Menlo" panose="020B0609030804020204" pitchFamily="49" charset="0"/>
              </a:rPr>
              <a:t>代號是</a:t>
            </a:r>
            <a:r>
              <a:rPr lang="en-US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"%2"</a:t>
            </a:r>
            <a:endParaRPr lang="zh-TW" altLang="en-US" sz="1800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ebx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eax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i="1" dirty="0">
                <a:solidFill>
                  <a:srgbClr val="536579"/>
                </a:solidFill>
                <a:latin typeface="Menlo" panose="020B0609030804020204" pitchFamily="49" charset="0"/>
              </a:rPr>
              <a:t>搞髒掉的暫存器，</a:t>
            </a:r>
            <a:r>
              <a:rPr lang="en" altLang="zh-TW" sz="1800" i="1" dirty="0" err="1">
                <a:solidFill>
                  <a:srgbClr val="536579"/>
                </a:solidFill>
                <a:latin typeface="Menlo" panose="020B0609030804020204" pitchFamily="49" charset="0"/>
              </a:rPr>
              <a:t>gcc</a:t>
            </a:r>
            <a:r>
              <a:rPr lang="zh-TW" altLang="en-US" sz="1800" i="1" dirty="0">
                <a:solidFill>
                  <a:srgbClr val="536579"/>
                </a:solidFill>
                <a:latin typeface="Menlo" panose="020B0609030804020204" pitchFamily="49" charset="0"/>
              </a:rPr>
              <a:t>會幫我們還原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"a=%d, b=%d, c=%d d=%d\n"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a, b, c, d);</a:t>
            </a: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73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CFA339E-BC4F-604D-9872-2D029AD0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輸出結果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4794CAA-8D7F-BD45-9BAC-39A321C6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 err="1"/>
              <a:t>ubuntu@oslab</a:t>
            </a:r>
            <a:r>
              <a:rPr kumimoji="1" lang="en" altLang="zh-TW" dirty="0"/>
              <a:t>:~/</a:t>
            </a:r>
            <a:r>
              <a:rPr kumimoji="1" lang="en" altLang="zh-TW" dirty="0" err="1"/>
              <a:t>os</a:t>
            </a:r>
            <a:r>
              <a:rPr kumimoji="1" lang="en" altLang="zh-TW" dirty="0"/>
              <a:t>-lab/</a:t>
            </a:r>
            <a:r>
              <a:rPr kumimoji="1" lang="en" altLang="zh-TW" dirty="0" err="1"/>
              <a:t>sharedFolder</a:t>
            </a:r>
            <a:r>
              <a:rPr kumimoji="1" lang="en" altLang="zh-TW" dirty="0"/>
              <a:t>$ ./asm.1</a:t>
            </a:r>
          </a:p>
          <a:p>
            <a:r>
              <a:rPr kumimoji="1" lang="en" altLang="zh-TW" dirty="0"/>
              <a:t>a=10, b=300, c=30 d=40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509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4C6E134-BB6D-D941-AB59-26535FDA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asm.2.c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8C62F5-9509-1E4B-8106-13D91015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" altLang="zh-TW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Menlo" panose="020B0609030804020204" pitchFamily="49" charset="0"/>
              </a:rPr>
              <a:t>long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a=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Menlo" panose="020B0609030804020204" pitchFamily="49" charset="0"/>
              </a:rPr>
              <a:t>long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b=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Menlo" panose="020B0609030804020204" pitchFamily="49" charset="0"/>
              </a:rPr>
              <a:t>long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c=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30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Menlo" panose="020B0609030804020204" pitchFamily="49" charset="0"/>
              </a:rPr>
              <a:t>long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d=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40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volatile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endParaRPr lang="en" altLang="zh-TW" dirty="0">
              <a:solidFill>
                <a:srgbClr val="9B2393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$100,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$200,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"add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, %0\n"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"=m"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(b)  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//output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(a),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(d)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//input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搞爛掉的暫存器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"a=%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ld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, b=%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ld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, c=%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ld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 d=%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ld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a, b, c, d);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330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836</Words>
  <Application>Microsoft Macintosh PowerPoint</Application>
  <PresentationFormat>寬螢幕</PresentationFormat>
  <Paragraphs>154</Paragraphs>
  <Slides>19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Microsoft JhengHei Light</vt:lpstr>
      <vt:lpstr>Microsoft JhengHei UI</vt:lpstr>
      <vt:lpstr>Microsoft YaHei Light</vt:lpstr>
      <vt:lpstr>Noto Sans CJK SC Light</vt:lpstr>
      <vt:lpstr>PingFang TC Thin</vt:lpstr>
      <vt:lpstr>Arial</vt:lpstr>
      <vt:lpstr>Consolas</vt:lpstr>
      <vt:lpstr>Menlo</vt:lpstr>
      <vt:lpstr>Office 佈景主題</vt:lpstr>
      <vt:lpstr>作業二： 暸解AT&amp;T與gcc的 行內組語</vt:lpstr>
      <vt:lpstr>前言：</vt:lpstr>
      <vt:lpstr>前言：</vt:lpstr>
      <vt:lpstr>投影片有些小幅度更新</vt:lpstr>
      <vt:lpstr>作業目標及負責助教</vt:lpstr>
      <vt:lpstr>行內組語的形式</vt:lpstr>
      <vt:lpstr>asm.1.c</vt:lpstr>
      <vt:lpstr>輸出結果</vt:lpstr>
      <vt:lpstr>asm.2.c</vt:lpstr>
      <vt:lpstr>輸出結果</vt:lpstr>
      <vt:lpstr>修飾字</vt:lpstr>
      <vt:lpstr>asm.3.c</vt:lpstr>
      <vt:lpstr>輸出結果</vt:lpstr>
      <vt:lpstr>asm.4.c</vt:lpstr>
      <vt:lpstr>輸出結果</vt:lpstr>
      <vt:lpstr>asm.5.c</vt:lpstr>
      <vt:lpstr>輸出結果</vt:lpstr>
      <vt:lpstr>小結論</vt:lpstr>
      <vt:lpstr>繳交作業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獨孤派作業系統 main memory</dc:title>
  <dc:creator>習五 羅</dc:creator>
  <cp:lastModifiedBy>習五 羅</cp:lastModifiedBy>
  <cp:revision>47</cp:revision>
  <dcterms:created xsi:type="dcterms:W3CDTF">2018-12-19T10:35:55Z</dcterms:created>
  <dcterms:modified xsi:type="dcterms:W3CDTF">2019-09-29T07:58:16Z</dcterms:modified>
</cp:coreProperties>
</file>