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14" r:id="rId3"/>
    <p:sldId id="435" r:id="rId4"/>
    <p:sldId id="436" r:id="rId5"/>
    <p:sldId id="437" r:id="rId6"/>
    <p:sldId id="439" r:id="rId7"/>
    <p:sldId id="438" r:id="rId8"/>
    <p:sldId id="440" r:id="rId9"/>
    <p:sldId id="441" r:id="rId10"/>
    <p:sldId id="442" r:id="rId11"/>
    <p:sldId id="443" r:id="rId12"/>
    <p:sldId id="444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000000"/>
    <a:srgbClr val="FFFFFF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3"/>
    <p:restoredTop sz="94640"/>
  </p:normalViewPr>
  <p:slideViewPr>
    <p:cSldViewPr snapToGrid="0">
      <p:cViewPr varScale="1">
        <p:scale>
          <a:sx n="196" d="100"/>
          <a:sy n="196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fld id="{A4EC3685-9B28-6A4A-924D-C1BC998BFBE9}" type="datetimeFigureOut">
              <a:rPr kumimoji="1" lang="zh-TW" altLang="en-US" smtClean="0"/>
              <a:pPr/>
              <a:t>2019/8/5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ingFang TC Thin" panose="020B0200000000000000" pitchFamily="34" charset="-120"/>
                <a:ea typeface="PingFang TC Thin" panose="020B0200000000000000" pitchFamily="34" charset="-120"/>
              </a:defRPr>
            </a:lvl1pPr>
          </a:lstStyle>
          <a:p>
            <a:fld id="{8D77919A-BBCB-BC4C-BA96-997795B5D5BE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4163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PingFang TC Thin" panose="020B0200000000000000" pitchFamily="34" charset="-120"/>
        <a:ea typeface="PingFang TC Thin" panose="020B0200000000000000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按一下以編輯母片副標題樣式</a:t>
            </a:r>
          </a:p>
        </p:txBody>
      </p:sp>
      <p:pic>
        <p:nvPicPr>
          <p:cNvPr id="1026" name="Picture 2" descr="https://mirrors.creativecommons.org/presskit/buttons/88x31/png/by-nc-sa.png">
            <a:extLst>
              <a:ext uri="{FF2B5EF4-FFF2-40B4-BE49-F238E27FC236}">
                <a16:creationId xmlns:a16="http://schemas.microsoft.com/office/drawing/2014/main" id="{8961A33C-907E-6A49-99CC-DD648606B8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941" y="5743181"/>
            <a:ext cx="2796117" cy="97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 descr="一張含有 個人, 握住, 男人 的圖片&#10;&#10;&#10;&#10;自動產生的描述">
            <a:extLst>
              <a:ext uri="{FF2B5EF4-FFF2-40B4-BE49-F238E27FC236}">
                <a16:creationId xmlns:a16="http://schemas.microsoft.com/office/drawing/2014/main" id="{B53AEFD8-7542-BC4F-A565-AE4A546E0FA9}"/>
              </a:ext>
            </a:extLst>
          </p:cNvPr>
          <p:cNvPicPr/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57" y="2168684"/>
            <a:ext cx="3802380" cy="45224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D9CDAD3-5DCE-8544-B3F7-5593D585A7D4}"/>
              </a:ext>
            </a:extLst>
          </p:cNvPr>
          <p:cNvSpPr/>
          <p:nvPr userDrawn="1"/>
        </p:nvSpPr>
        <p:spPr>
          <a:xfrm>
            <a:off x="5876939" y="262182"/>
            <a:ext cx="5716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http://wap.yesky.com/gameonline/405/11790405.shtml</a:t>
            </a:r>
          </a:p>
        </p:txBody>
      </p:sp>
    </p:spTree>
    <p:extLst>
      <p:ext uri="{BB962C8B-B14F-4D97-AF65-F5344CB8AC3E}">
        <p14:creationId xmlns:p14="http://schemas.microsoft.com/office/powerpoint/2010/main" val="128359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0445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7581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57722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553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56025">
                <a:srgbClr val="FF0000"/>
              </a:gs>
              <a:gs pos="0">
                <a:srgbClr val="C00000"/>
              </a:gs>
              <a:gs pos="75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2pPr>
            <a:lvl3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3pPr>
            <a:lvl4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4pPr>
            <a:lvl5pPr>
              <a:defRPr b="0" i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80544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08B8B-2ABC-AA45-8DFC-96877F05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72"/>
            <a:ext cx="10515600" cy="1325563"/>
          </a:xfrm>
          <a:gradFill flip="none" rotWithShape="1">
            <a:gsLst>
              <a:gs pos="44000">
                <a:schemeClr val="accent5">
                  <a:lumMod val="75000"/>
                </a:schemeClr>
              </a:gs>
              <a:gs pos="3000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r">
              <a:defRPr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CF5697-9A91-4842-89CE-2DFCEC544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35"/>
            <a:ext cx="10515600" cy="523249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8165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447739-EEBB-3745-AA6C-F82C53AB4D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gradFill>
            <a:gsLst>
              <a:gs pos="20000">
                <a:srgbClr val="C00000"/>
              </a:gs>
              <a:gs pos="0">
                <a:srgbClr val="C00000"/>
              </a:gs>
              <a:gs pos="44000">
                <a:schemeClr val="bg1"/>
              </a:gs>
            </a:gsLst>
            <a:lin ang="0" scaled="1"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輸出結果</a:t>
            </a:r>
            <a:endParaRPr kumimoji="1"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F3CB9CC-CF32-CF46-A3D2-AADD8F19E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676"/>
            <a:ext cx="10515600" cy="4372495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NotoMono Nerd Font Mono Book" panose="020B0609030804020204" pitchFamily="49" charset="0"/>
                <a:cs typeface="NotoMono Nerd Font Mono Book" panose="020B0609030804020204" pitchFamily="49" charset="0"/>
              </a:defRPr>
            </a:lvl1pPr>
            <a:lvl2pPr>
              <a:defRPr>
                <a:latin typeface="NotoMono Nerd Font Mono Book" panose="020B0609030804020204" pitchFamily="49" charset="0"/>
                <a:cs typeface="NotoMono Nerd Font Mono Book" panose="020B0609030804020204" pitchFamily="49" charset="0"/>
              </a:defRPr>
            </a:lvl2pPr>
            <a:lvl3pPr>
              <a:defRPr>
                <a:latin typeface="NotoMono Nerd Font Mono Book" panose="020B0609030804020204" pitchFamily="49" charset="0"/>
                <a:cs typeface="NotoMono Nerd Font Mono Book" panose="020B0609030804020204" pitchFamily="49" charset="0"/>
              </a:defRPr>
            </a:lvl3pPr>
            <a:lvl4pPr>
              <a:defRPr>
                <a:latin typeface="NotoMono Nerd Font Mono Book" panose="020B0609030804020204" pitchFamily="49" charset="0"/>
                <a:cs typeface="NotoMono Nerd Font Mono Book" panose="020B0609030804020204" pitchFamily="49" charset="0"/>
              </a:defRPr>
            </a:lvl4pPr>
            <a:lvl5pPr>
              <a:defRPr>
                <a:latin typeface="NotoMono Nerd Font Mono Book" panose="020B0609030804020204" pitchFamily="49" charset="0"/>
                <a:cs typeface="NotoMono Nerd Font Mono Book" panose="020B0609030804020204" pitchFamily="49" charset="0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6229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4182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084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6664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69202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18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Blip>
                <a:blip r:embed="rId15"/>
              </a:buBlip>
              <a:tabLst/>
              <a:defRPr/>
            </a:pPr>
            <a:r>
              <a:rPr kumimoji="1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按一下以編輯母片文字樣式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6"/>
              </a:buBlip>
              <a:tabLst/>
              <a:defRPr/>
            </a:pPr>
            <a:r>
              <a:rPr kumimoji="1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第二層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7"/>
              </a:buBlip>
              <a:tabLst/>
              <a:defRPr/>
            </a:pPr>
            <a:r>
              <a:rPr kumimoji="1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第三層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Blip>
                <a:blip r:embed="rId18"/>
              </a:buBlip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第四層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第五層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C02FDF4-5FA2-6549-831E-4596435BDC97}"/>
              </a:ext>
            </a:extLst>
          </p:cNvPr>
          <p:cNvSpPr txBox="1"/>
          <p:nvPr userDrawn="1"/>
        </p:nvSpPr>
        <p:spPr>
          <a:xfrm>
            <a:off x="3846576" y="6308079"/>
            <a:ext cx="449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創作共用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姓名   標示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非商業性</a:t>
            </a:r>
            <a:r>
              <a:rPr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-</a:t>
            </a:r>
            <a:r>
              <a:rPr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相同方式分享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  <a:p>
            <a:pPr algn="ctr"/>
            <a:r>
              <a:rPr kumimoji="1"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CC-BY-NC-SA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801100-9E2E-EA4A-9A67-5343332D3EF0}"/>
              </a:ext>
            </a:extLst>
          </p:cNvPr>
          <p:cNvSpPr txBox="1"/>
          <p:nvPr userDrawn="1"/>
        </p:nvSpPr>
        <p:spPr>
          <a:xfrm>
            <a:off x="762000" y="6332077"/>
            <a:ext cx="2292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中正大學</a:t>
            </a:r>
            <a:r>
              <a:rPr kumimoji="1" lang="zh-TW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 </a:t>
            </a:r>
            <a:r>
              <a:rPr kumimoji="1" lang="en-US" altLang="zh-TW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– </a:t>
            </a:r>
            <a:r>
              <a:rPr kumimoji="1" lang="zh-CN" alt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ea typeface="PingFang TC Thin" panose="020B0200000000000000" pitchFamily="34" charset="-120"/>
              </a:rPr>
              <a:t>羅習五</a:t>
            </a:r>
            <a:endParaRPr kumimoji="1" lang="zh-TW" altLang="en-US" sz="1200" b="0" i="0" dirty="0">
              <a:solidFill>
                <a:schemeClr val="tx1">
                  <a:lumMod val="50000"/>
                  <a:lumOff val="50000"/>
                </a:schemeClr>
              </a:solidFill>
              <a:ea typeface="PingFang TC Thin" panose="020B0200000000000000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F5FB71-45B8-9C48-B4A4-FED2D77B1478}"/>
              </a:ext>
            </a:extLst>
          </p:cNvPr>
          <p:cNvSpPr txBox="1"/>
          <p:nvPr userDrawn="1"/>
        </p:nvSpPr>
        <p:spPr>
          <a:xfrm>
            <a:off x="9414933" y="6332077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B40D6CC-2364-B040-8A6D-DAD4315EF4E3}" type="slidenum">
              <a:rPr kumimoji="1" lang="zh-TW" altLang="en-US" smtClean="0">
                <a:solidFill>
                  <a:schemeClr val="bg2">
                    <a:lumMod val="50000"/>
                  </a:schemeClr>
                </a:solidFill>
              </a:rPr>
              <a:pPr algn="r"/>
              <a:t>‹#›</a:t>
            </a:fld>
            <a:endParaRPr kumimoji="1"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74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j-cs"/>
        </a:defRPr>
      </a:lvl1pPr>
    </p:titleStyle>
    <p:bodyStyle>
      <a:lvl1pPr marL="457200" marR="0" indent="-4572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Blip>
          <a:blip r:embed="rId15"/>
        </a:buBlip>
        <a:tabLst/>
        <a:defRPr sz="2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6"/>
        </a:buBlip>
        <a:tabLst/>
        <a:defRPr sz="24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7"/>
        </a:buBlip>
        <a:tabLst/>
        <a:defRPr sz="20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Tx/>
        <a:buBlip>
          <a:blip r:embed="rId18"/>
        </a:buBlip>
        <a:tabLst/>
        <a:defRPr sz="1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tabLst/>
        <a:defRPr sz="1800" b="0" i="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448CA-0F5F-0E4D-A880-A76CA5283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作業五：</a:t>
            </a:r>
            <a:br>
              <a:rPr kumimoji="1" lang="en-US" altLang="zh-CN" dirty="0"/>
            </a:br>
            <a:r>
              <a:rPr kumimoji="1" lang="zh-TW" altLang="en-US" dirty="0"/>
              <a:t>追蹤</a:t>
            </a:r>
            <a:r>
              <a:rPr kumimoji="1" lang="en-US" altLang="zh-TW" dirty="0" err="1"/>
              <a:t>sys_write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C4FF56-A200-374F-85A8-0D2663B5E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zh-TW" altLang="en-US" dirty="0"/>
              <a:t>中正大學 作業系統實驗室</a:t>
            </a:r>
            <a:endParaRPr kumimoji="1" lang="en-US" altLang="zh-TW" dirty="0"/>
          </a:p>
          <a:p>
            <a:r>
              <a:rPr kumimoji="1" lang="zh-TW" altLang="en-US" dirty="0"/>
              <a:t>指導教授：羅習五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785459-7CFE-1947-BA5A-7E4603176521}"/>
              </a:ext>
            </a:extLst>
          </p:cNvPr>
          <p:cNvSpPr/>
          <p:nvPr/>
        </p:nvSpPr>
        <p:spPr>
          <a:xfrm>
            <a:off x="5876939" y="262182"/>
            <a:ext cx="5716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http://wap.yesky.com/gameonline/405/11790405.shtml</a:t>
            </a:r>
          </a:p>
        </p:txBody>
      </p:sp>
    </p:spTree>
    <p:extLst>
      <p:ext uri="{BB962C8B-B14F-4D97-AF65-F5344CB8AC3E}">
        <p14:creationId xmlns:p14="http://schemas.microsoft.com/office/powerpoint/2010/main" val="340332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BE1176-CED1-3F4D-84DF-87B95A8E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eclipse</a:t>
            </a:r>
            <a:r>
              <a:rPr kumimoji="1" lang="zh-TW" alt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，會停在</a:t>
            </a:r>
            <a:r>
              <a:rPr kumimoji="1" lang="en-US" altLang="zh-TW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635</a:t>
            </a:r>
            <a:r>
              <a:rPr kumimoji="1" lang="zh-CN" alt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行的位置</a:t>
            </a:r>
            <a:br>
              <a:rPr kumimoji="1" lang="en-US" altLang="zh-CN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r>
              <a:rPr kumimoji="1" lang="en-US" altLang="zh-CN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	</a:t>
            </a:r>
            <a:r>
              <a:rPr kumimoji="1" lang="zh-CN" alt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設定中斷點在</a:t>
            </a:r>
            <a:r>
              <a:rPr kumimoji="1" lang="en-US" altLang="zh-CN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638</a:t>
            </a:r>
            <a:r>
              <a:rPr kumimoji="1" lang="zh-CN" altLang="en-US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然後</a:t>
            </a:r>
            <a:r>
              <a:rPr kumimoji="1" lang="en-US" altLang="zh-CN" dirty="0"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continue</a:t>
            </a:r>
            <a:endParaRPr kumimoji="1" lang="zh-TW" altLang="en-US" dirty="0"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FFD7A888-6214-9B48-AE69-312CE976A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6145" y="1825625"/>
            <a:ext cx="6479709" cy="4351338"/>
          </a:xfrm>
        </p:spPr>
      </p:pic>
    </p:spTree>
    <p:extLst>
      <p:ext uri="{BB962C8B-B14F-4D97-AF65-F5344CB8AC3E}">
        <p14:creationId xmlns:p14="http://schemas.microsoft.com/office/powerpoint/2010/main" val="276233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7CB2B-0637-A04A-9419-C1200386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開始追蹤有「嫌疑」的函數</a:t>
            </a:r>
            <a:br>
              <a:rPr kumimoji="1" lang="en-US" altLang="zh-CN" dirty="0"/>
            </a:br>
            <a:r>
              <a:rPr kumimoji="1" lang="en-US" altLang="zh-CN" dirty="0"/>
              <a:t>	</a:t>
            </a:r>
            <a:r>
              <a:rPr kumimoji="1" lang="zh-CN" altLang="en-US" dirty="0"/>
              <a:t>使用「</a:t>
            </a:r>
            <a:r>
              <a:rPr kumimoji="1" lang="en-US" altLang="zh-CN" dirty="0"/>
              <a:t>s</a:t>
            </a:r>
            <a:r>
              <a:rPr kumimoji="1" lang="zh-CN" altLang="en-US" dirty="0"/>
              <a:t>」跳進去追蹤</a:t>
            </a:r>
            <a:endParaRPr kumimoji="1" lang="zh-TW" altLang="en-US" dirty="0"/>
          </a:p>
        </p:txBody>
      </p:sp>
      <p:pic>
        <p:nvPicPr>
          <p:cNvPr id="5" name="內容版面配置區 4" descr="一張含有 螢幕擷取畫面, 文字 的圖片&#10;&#10;自動產生的描述">
            <a:extLst>
              <a:ext uri="{FF2B5EF4-FFF2-40B4-BE49-F238E27FC236}">
                <a16:creationId xmlns:a16="http://schemas.microsoft.com/office/drawing/2014/main" id="{D35EC55F-F6E7-794A-9554-BEC970099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3307" y="1825625"/>
            <a:ext cx="6465386" cy="4351338"/>
          </a:xfrm>
        </p:spPr>
      </p:pic>
    </p:spTree>
    <p:extLst>
      <p:ext uri="{BB962C8B-B14F-4D97-AF65-F5344CB8AC3E}">
        <p14:creationId xmlns:p14="http://schemas.microsoft.com/office/powerpoint/2010/main" val="2720288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9A6F2-8C71-E649-940B-D58E5EAD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作業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FA5CDB9-AF5B-7240-A344-116D70965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請將</a:t>
            </a:r>
            <a:r>
              <a:rPr lang="en-US" altLang="zh-TW" dirty="0" err="1"/>
              <a:t>sys_write</a:t>
            </a:r>
            <a:r>
              <a:rPr lang="zh-CN" altLang="en-US" dirty="0"/>
              <a:t>追蹤完畢，說明從剛開始到「於</a:t>
            </a:r>
            <a:r>
              <a:rPr lang="en-US" altLang="zh-CN" dirty="0"/>
              <a:t>terminal</a:t>
            </a:r>
            <a:r>
              <a:rPr lang="zh-CN" altLang="en-US" dirty="0"/>
              <a:t>中印出字串」為止的函數。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706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C45EB-C089-B54E-A988-6F3105FD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前言：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892E15-F778-1042-9EEE-5075DE1DE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TW" altLang="en-US" sz="2400" b="1" dirty="0">
                <a:solidFill>
                  <a:srgbClr val="C00000"/>
                </a:solidFill>
              </a:rPr>
              <a:t>版本：</a:t>
            </a:r>
            <a:r>
              <a:rPr kumimoji="1" lang="en-US" altLang="zh-TW" sz="2400" b="1" dirty="0">
                <a:solidFill>
                  <a:srgbClr val="C00000"/>
                </a:solidFill>
              </a:rPr>
              <a:t>0.1</a:t>
            </a:r>
          </a:p>
          <a:p>
            <a:r>
              <a:rPr kumimoji="1" lang="zh-CN" altLang="en-US" sz="2400" b="1" dirty="0">
                <a:solidFill>
                  <a:srgbClr val="C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假如你想收到最新的作業系統資訊，請填寫底下表格，這份投影片每半年到一年會有一次大更新，我會將更新資訊寄給您</a:t>
            </a:r>
            <a:endParaRPr kumimoji="1" lang="en-US" altLang="zh-CN" sz="2400" b="1" dirty="0">
              <a:solidFill>
                <a:srgbClr val="C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/>
            <a:r>
              <a:rPr lang="en" altLang="zh-TW" dirty="0"/>
              <a:t>https://</a:t>
            </a:r>
            <a:r>
              <a:rPr lang="en" altLang="zh-TW" dirty="0" err="1"/>
              <a:t>goo.gl</a:t>
            </a:r>
            <a:r>
              <a:rPr lang="en" altLang="zh-TW" dirty="0"/>
              <a:t>/</a:t>
            </a:r>
            <a:r>
              <a:rPr lang="en" altLang="zh-TW" dirty="0" err="1"/>
              <a:t>GzqoXo</a:t>
            </a:r>
            <a:endParaRPr kumimoji="1" lang="en-US" altLang="zh-TW" sz="2000" b="1" dirty="0">
              <a:solidFill>
                <a:srgbClr val="C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kumimoji="1" lang="zh-TW" altLang="en-US" sz="2400" dirty="0"/>
              <a:t>台灣的資訊教育較為特別，幾乎所有資工系的學生都要「考」研究所，因此無法直接使用國外的教材</a:t>
            </a:r>
            <a:endParaRPr kumimoji="1" lang="en-US" altLang="zh-TW" sz="2400" dirty="0"/>
          </a:p>
          <a:p>
            <a:r>
              <a:rPr kumimoji="1" lang="zh-TW" altLang="en-US" sz="2400" dirty="0"/>
              <a:t>目前網路上看到大部分的教材都是</a:t>
            </a:r>
            <a:r>
              <a:rPr kumimoji="1" lang="en-US" altLang="zh-TW" sz="2400" dirty="0"/>
              <a:t>pdf</a:t>
            </a:r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形式，無法修改，授課老師無法依照學生的需求，增減資料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我希望能用幾年的時間，完成沒有版權問題，涵蓋恐龍本基本觀念，並以</a:t>
            </a:r>
            <a:r>
              <a:rPr kumimoji="1" lang="en-US" altLang="zh-CN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Linux</a:t>
            </a:r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為基礎的作業系統簡介投影片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作業系統非常龐大，很多地方是我沒接觸過的、沒研究過的，因此投影片當中可能會有不少錯誤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795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8E3070-2454-6840-B0D6-8F776F58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前言：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949FD2-0D37-4F40-9961-F6B428930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這份投影片對讀者（學生）的設定如下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略懂資料結構、演算法</a:t>
            </a:r>
            <a:endParaRPr kumimoji="1" lang="en-US" altLang="zh-CN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「真的」會寫程式</a:t>
            </a:r>
            <a:endParaRPr kumimoji="1" lang="en-US" altLang="zh-CN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約略看懂組合語言</a:t>
            </a:r>
            <a:endParaRPr kumimoji="1" lang="en-US" altLang="zh-CN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了解</a:t>
            </a:r>
            <a:r>
              <a:rPr kumimoji="1"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Linux system programming</a:t>
            </a:r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，例如基本的</a:t>
            </a:r>
            <a:r>
              <a:rPr kumimoji="1"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fork</a:t>
            </a:r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、</a:t>
            </a:r>
            <a:r>
              <a:rPr kumimoji="1"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pipe</a:t>
            </a:r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、</a:t>
            </a:r>
            <a:r>
              <a:rPr kumimoji="1" lang="en-US" altLang="zh-CN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signal</a:t>
            </a:r>
            <a:r>
              <a:rPr kumimoji="1" lang="zh-CN" altLang="en-US" sz="2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等等</a:t>
            </a:r>
            <a:endParaRPr kumimoji="1" lang="en-US" altLang="zh-CN" sz="2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由於計算機結構是研究所的內容，因此相關的部分會在投影片內交代清楚（大學部只修過計算機組織）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恐龍本中涵蓋，但不重要的部分我放在投影片最後面的「補充的名詞解釋」</a:t>
            </a:r>
            <a:endParaRPr kumimoji="1" lang="en-US" altLang="zh-CN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這份投影片依然以介紹概念為主，與恐龍本不同的是以</a:t>
            </a:r>
            <a:r>
              <a:rPr kumimoji="1" lang="en-US" altLang="zh-CN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Linux</a:t>
            </a:r>
            <a:r>
              <a:rPr kumimoji="1" lang="zh-CN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為例介紹概念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75039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36239-FF52-6147-9114-B32FF438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作業目標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4D0E93-055C-B745-A65D-BFAAA856F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追蹤</a:t>
            </a:r>
            <a:r>
              <a:rPr kumimoji="1" lang="en-US" altLang="zh-TW" dirty="0" err="1"/>
              <a:t>sys_write</a:t>
            </a:r>
            <a:r>
              <a:rPr kumimoji="1" lang="zh-TW" altLang="en-US" dirty="0"/>
              <a:t>，</a:t>
            </a:r>
            <a:r>
              <a:rPr kumimoji="1" lang="zh-CN" altLang="en-US" dirty="0"/>
              <a:t>大致上瞭解</a:t>
            </a:r>
            <a:r>
              <a:rPr kumimoji="1" lang="en-US" altLang="zh-CN" dirty="0" err="1"/>
              <a:t>sys_write</a:t>
            </a:r>
            <a:r>
              <a:rPr kumimoji="1" lang="zh-CN" altLang="en-US" dirty="0"/>
              <a:t>的流程</a:t>
            </a:r>
            <a:endParaRPr kumimoji="1" lang="en-US" altLang="zh-CN" dirty="0"/>
          </a:p>
          <a:p>
            <a:r>
              <a:rPr kumimoji="1" lang="zh-CN" altLang="en-US" dirty="0"/>
              <a:t>使用的程式碼是</a:t>
            </a:r>
            <a:r>
              <a:rPr kumimoji="1" lang="en-US" altLang="zh-CN" dirty="0"/>
              <a:t>hw03</a:t>
            </a:r>
            <a:r>
              <a:rPr kumimoji="1" lang="zh-CN" altLang="en-US" dirty="0"/>
              <a:t>的程式碼，該程式碼是對</a:t>
            </a:r>
            <a:r>
              <a:rPr kumimoji="1" lang="en-US" altLang="zh-CN" dirty="0"/>
              <a:t>console</a:t>
            </a:r>
            <a:r>
              <a:rPr kumimoji="1" lang="zh-CN" altLang="en-US" dirty="0"/>
              <a:t>寫出字串，因此相對來說比較簡單</a:t>
            </a:r>
            <a:endParaRPr kumimoji="1" lang="en-US" altLang="zh-CN" dirty="0"/>
          </a:p>
          <a:p>
            <a:r>
              <a:rPr kumimoji="1" lang="zh-CN" altLang="en-US" dirty="0"/>
              <a:t>了解</a:t>
            </a:r>
            <a:r>
              <a:rPr kumimoji="1" lang="en-US" altLang="zh-CN" dirty="0" err="1"/>
              <a:t>copy_from_user</a:t>
            </a:r>
            <a:r>
              <a:rPr kumimoji="1" lang="zh-CN" altLang="en-US" dirty="0"/>
              <a:t>的用途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335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60BD7D-66A5-CC4D-8996-D7D6763C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/home/ubuntu/</a:t>
            </a:r>
            <a:r>
              <a:rPr kumimoji="1" lang="en-US" altLang="zh-TW" dirty="0" err="1"/>
              <a:t>dbgKernel</a:t>
            </a:r>
            <a:br>
              <a:rPr kumimoji="1" lang="en-US" altLang="zh-TW" dirty="0"/>
            </a:br>
            <a:r>
              <a:rPr kumimoji="1" lang="en-US" altLang="zh-TW" dirty="0"/>
              <a:t>	/</a:t>
            </a:r>
            <a:r>
              <a:rPr kumimoji="1" lang="en-US" altLang="zh-TW" dirty="0" err="1"/>
              <a:t>sharedFolder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sys_write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0E1972-D38E-1643-A258-7C11F26D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" altLang="zh-TW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unistd.h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" altLang="zh-TW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" altLang="zh-TW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string.h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" altLang="zh-TW" sz="1400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" altLang="zh-TW" sz="1400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sz="1400" b="1" dirty="0">
                <a:solidFill>
                  <a:srgbClr val="9B2393"/>
                </a:solidFill>
                <a:latin typeface="Menlo" panose="020B0609030804020204" pitchFamily="49" charset="0"/>
              </a:rPr>
              <a:t>char</a:t>
            </a: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400" b="1" dirty="0">
                <a:solidFill>
                  <a:srgbClr val="9B2393"/>
                </a:solidFill>
                <a:latin typeface="Menlo" panose="020B0609030804020204" pitchFamily="49" charset="0"/>
              </a:rPr>
              <a:t>char</a:t>
            </a: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hello_tc</a:t>
            </a: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zh-TW" altLang="en-US" sz="1400" dirty="0">
                <a:solidFill>
                  <a:srgbClr val="C41A16"/>
                </a:solidFill>
                <a:latin typeface="Menlo" panose="020B0609030804020204" pitchFamily="49" charset="0"/>
              </a:rPr>
              <a:t>全世界，你好</a:t>
            </a:r>
            <a:r>
              <a:rPr lang="en-US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\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n"</a:t>
            </a: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TW" sz="1400" i="1" dirty="0">
                <a:solidFill>
                  <a:srgbClr val="536579"/>
                </a:solidFill>
                <a:latin typeface="Menlo" panose="020B0609030804020204" pitchFamily="49" charset="0"/>
              </a:rPr>
              <a:t>//</a:t>
            </a:r>
            <a:r>
              <a:rPr lang="zh-TW" altLang="en-US" sz="1400" i="1" dirty="0">
                <a:solidFill>
                  <a:srgbClr val="536579"/>
                </a:solidFill>
                <a:latin typeface="Menlo" panose="020B0609030804020204" pitchFamily="49" charset="0"/>
              </a:rPr>
              <a:t>注意我宣告為</a:t>
            </a:r>
            <a:r>
              <a:rPr lang="en" altLang="zh-TW" sz="1400" i="1" dirty="0">
                <a:solidFill>
                  <a:srgbClr val="536579"/>
                </a:solidFill>
                <a:latin typeface="Menlo" panose="020B0609030804020204" pitchFamily="49" charset="0"/>
              </a:rPr>
              <a:t>long</a:t>
            </a:r>
            <a:r>
              <a:rPr lang="zh-TW" altLang="en" sz="1400" i="1" dirty="0">
                <a:solidFill>
                  <a:srgbClr val="536579"/>
                </a:solidFill>
                <a:latin typeface="Menlo" panose="020B0609030804020204" pitchFamily="49" charset="0"/>
              </a:rPr>
              <a:t>，</a:t>
            </a:r>
            <a:r>
              <a:rPr lang="zh-TW" altLang="en-US" sz="1400" i="1" dirty="0">
                <a:solidFill>
                  <a:srgbClr val="536579"/>
                </a:solidFill>
                <a:latin typeface="Menlo" panose="020B0609030804020204" pitchFamily="49" charset="0"/>
              </a:rPr>
              <a:t>因為</a:t>
            </a:r>
            <a:r>
              <a:rPr lang="en" altLang="zh-TW" sz="1400" i="1" dirty="0">
                <a:solidFill>
                  <a:srgbClr val="536579"/>
                </a:solidFill>
                <a:latin typeface="Menlo" panose="020B0609030804020204" pitchFamily="49" charset="0"/>
              </a:rPr>
              <a:t>long</a:t>
            </a:r>
            <a:r>
              <a:rPr lang="zh-TW" altLang="en-US" sz="1400" i="1" dirty="0">
                <a:solidFill>
                  <a:srgbClr val="536579"/>
                </a:solidFill>
                <a:latin typeface="Menlo" panose="020B0609030804020204" pitchFamily="49" charset="0"/>
              </a:rPr>
              <a:t>是</a:t>
            </a:r>
            <a:r>
              <a:rPr lang="en-US" altLang="zh-TW" sz="1400" i="1" dirty="0">
                <a:solidFill>
                  <a:srgbClr val="536579"/>
                </a:solidFill>
                <a:latin typeface="Menlo" panose="020B0609030804020204" pitchFamily="49" charset="0"/>
              </a:rPr>
              <a:t>64</a:t>
            </a:r>
            <a:r>
              <a:rPr lang="zh-TW" altLang="en-US" sz="1400" i="1" dirty="0">
                <a:solidFill>
                  <a:srgbClr val="536579"/>
                </a:solidFill>
                <a:latin typeface="Menlo" panose="020B0609030804020204" pitchFamily="49" charset="0"/>
              </a:rPr>
              <a:t>位元</a:t>
            </a:r>
            <a:endParaRPr lang="en" altLang="zh-TW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400" b="1" dirty="0">
                <a:solidFill>
                  <a:srgbClr val="9B2393"/>
                </a:solidFill>
                <a:latin typeface="Menlo" panose="020B0609030804020204" pitchFamily="49" charset="0"/>
              </a:rPr>
              <a:t>long</a:t>
            </a: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len_tc</a:t>
            </a: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strlen</a:t>
            </a: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hello_tc</a:t>
            </a: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)+</a:t>
            </a:r>
            <a:r>
              <a:rPr lang="en" altLang="zh-TW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endParaRPr lang="zh-TW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zh-TW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400" b="1" dirty="0">
                <a:solidFill>
                  <a:srgbClr val="9B2393"/>
                </a:solidFill>
                <a:latin typeface="Menlo" panose="020B0609030804020204" pitchFamily="49" charset="0"/>
              </a:rPr>
              <a:t>long</a:t>
            </a: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ret;</a:t>
            </a:r>
          </a:p>
          <a:p>
            <a:pPr marL="0" indent="0">
              <a:buNone/>
            </a:pP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pPr marL="0" indent="0">
              <a:buNone/>
            </a:pP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zh-TW" altLang="en-US" sz="1400" dirty="0">
                <a:solidFill>
                  <a:srgbClr val="C41A16"/>
                </a:solidFill>
                <a:latin typeface="Menlo" panose="020B0609030804020204" pitchFamily="49" charset="0"/>
              </a:rPr>
              <a:t>使用 </a:t>
            </a:r>
            <a:r>
              <a:rPr lang="en-US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'</a:t>
            </a:r>
            <a:r>
              <a:rPr lang="en" altLang="zh-TW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syscall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' </a:t>
            </a:r>
            <a:r>
              <a:rPr lang="zh-TW" altLang="en-US" sz="1400" dirty="0">
                <a:solidFill>
                  <a:srgbClr val="C41A16"/>
                </a:solidFill>
                <a:latin typeface="Menlo" panose="020B0609030804020204" pitchFamily="49" charset="0"/>
              </a:rPr>
              <a:t>呼叫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system call\n"</a:t>
            </a: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TW" sz="14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400" b="1" dirty="0">
                <a:solidFill>
                  <a:srgbClr val="9B2393"/>
                </a:solidFill>
                <a:latin typeface="Menlo" panose="020B0609030804020204" pitchFamily="49" charset="0"/>
              </a:rPr>
              <a:t>__</a:t>
            </a:r>
            <a:r>
              <a:rPr lang="en" altLang="zh-TW" sz="1400" b="1" dirty="0" err="1">
                <a:solidFill>
                  <a:srgbClr val="9B2393"/>
                </a:solidFill>
                <a:latin typeface="Menlo" panose="020B0609030804020204" pitchFamily="49" charset="0"/>
              </a:rPr>
              <a:t>asm</a:t>
            </a:r>
            <a:r>
              <a:rPr lang="en" altLang="zh-TW" sz="1400" b="1" dirty="0">
                <a:solidFill>
                  <a:srgbClr val="9B2393"/>
                </a:solidFill>
                <a:latin typeface="Menlo" panose="020B0609030804020204" pitchFamily="49" charset="0"/>
              </a:rPr>
              <a:t>__</a:t>
            </a: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TW" sz="1400" b="1" dirty="0">
                <a:solidFill>
                  <a:srgbClr val="9B2393"/>
                </a:solidFill>
                <a:latin typeface="Menlo" panose="020B0609030804020204" pitchFamily="49" charset="0"/>
              </a:rPr>
              <a:t>volatile</a:t>
            </a: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endParaRPr lang="en" altLang="zh-TW" sz="1400" dirty="0">
              <a:solidFill>
                <a:srgbClr val="9B239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"mov $1, %%</a:t>
            </a:r>
            <a:r>
              <a:rPr lang="en" altLang="zh-TW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  </a:t>
            </a:r>
            <a:r>
              <a:rPr lang="en" altLang="zh-TW" sz="1400" i="1" dirty="0">
                <a:solidFill>
                  <a:srgbClr val="536579"/>
                </a:solidFill>
                <a:latin typeface="Menlo" panose="020B0609030804020204" pitchFamily="49" charset="0"/>
              </a:rPr>
              <a:t>//system call number</a:t>
            </a:r>
            <a:endParaRPr lang="en" altLang="zh-TW" sz="1400" dirty="0">
              <a:solidFill>
                <a:srgbClr val="53657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"mov $1, %%</a:t>
            </a:r>
            <a:r>
              <a:rPr lang="en" altLang="zh-TW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rdi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  </a:t>
            </a:r>
            <a:r>
              <a:rPr lang="en" altLang="zh-TW" sz="1400" i="1" dirty="0">
                <a:solidFill>
                  <a:srgbClr val="536579"/>
                </a:solidFill>
                <a:latin typeface="Menlo" panose="020B0609030804020204" pitchFamily="49" charset="0"/>
              </a:rPr>
              <a:t>//</a:t>
            </a:r>
            <a:r>
              <a:rPr lang="en" altLang="zh-TW" sz="1400" i="1" dirty="0" err="1">
                <a:solidFill>
                  <a:srgbClr val="536579"/>
                </a:solidFill>
                <a:latin typeface="Menlo" panose="020B0609030804020204" pitchFamily="49" charset="0"/>
              </a:rPr>
              <a:t>stdout</a:t>
            </a:r>
            <a:endParaRPr lang="en" altLang="zh-TW" sz="14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"mov %1, %%</a:t>
            </a:r>
            <a:r>
              <a:rPr lang="en" altLang="zh-TW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rsi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  </a:t>
            </a:r>
            <a:r>
              <a:rPr lang="en" altLang="zh-TW" sz="1400" i="1" dirty="0">
                <a:solidFill>
                  <a:srgbClr val="536579"/>
                </a:solidFill>
                <a:latin typeface="Menlo" panose="020B0609030804020204" pitchFamily="49" charset="0"/>
              </a:rPr>
              <a:t>//</a:t>
            </a:r>
            <a:endParaRPr lang="en" altLang="zh-TW" sz="14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"mov %2, %%</a:t>
            </a:r>
            <a:r>
              <a:rPr lang="en" altLang="zh-TW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rdx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</a:p>
          <a:p>
            <a:pPr marL="0" indent="0">
              <a:buNone/>
            </a:pP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syscall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</a:p>
          <a:p>
            <a:pPr marL="0" indent="0">
              <a:buNone/>
            </a:pP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"mov %%</a:t>
            </a:r>
            <a:r>
              <a:rPr lang="en" altLang="zh-TW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, %0"</a:t>
            </a:r>
          </a:p>
          <a:p>
            <a:pPr marL="0" indent="0">
              <a:buNone/>
            </a:pP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:  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"=m"</a:t>
            </a: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(ret)</a:t>
            </a:r>
          </a:p>
          <a:p>
            <a:pPr marL="0" indent="0">
              <a:buNone/>
            </a:pP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: 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"g"</a:t>
            </a: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hello_tc</a:t>
            </a: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"g"</a:t>
            </a: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len_tc</a:t>
            </a: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: 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rax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rbx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rcx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rdx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TW" sz="14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zh-TW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zh-TW" altLang="en-US" sz="1400" dirty="0">
                <a:solidFill>
                  <a:srgbClr val="C41A16"/>
                </a:solidFill>
                <a:latin typeface="Menlo" panose="020B0609030804020204" pitchFamily="49" charset="0"/>
              </a:rPr>
              <a:t>回傳值是：</a:t>
            </a:r>
            <a:r>
              <a:rPr lang="en-US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%</a:t>
            </a:r>
            <a:r>
              <a:rPr lang="en" altLang="zh-TW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ld</a:t>
            </a:r>
            <a:r>
              <a:rPr lang="en" altLang="zh-TW" sz="1400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, ret);</a:t>
            </a:r>
          </a:p>
          <a:p>
            <a:pPr marL="0" indent="0">
              <a:buNone/>
            </a:pPr>
            <a:r>
              <a:rPr lang="en" altLang="zh-TW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794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306EE-0213-B340-90DC-777EED57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先執行</a:t>
            </a:r>
            <a:r>
              <a:rPr kumimoji="1" lang="en-US" altLang="zh-CN" dirty="0" err="1"/>
              <a:t>qemu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284E47D-A3FC-8045-BBDC-A14715484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45787"/>
            <a:ext cx="10515600" cy="1511013"/>
          </a:xfrm>
        </p:spPr>
      </p:pic>
    </p:spTree>
    <p:extLst>
      <p:ext uri="{BB962C8B-B14F-4D97-AF65-F5344CB8AC3E}">
        <p14:creationId xmlns:p14="http://schemas.microsoft.com/office/powerpoint/2010/main" val="146797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279F16-CB61-BE42-A7C3-D870E93E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執行</a:t>
            </a:r>
            <a:r>
              <a:rPr kumimoji="1" lang="en-US" altLang="zh-CN" dirty="0"/>
              <a:t>eclipse</a:t>
            </a:r>
            <a:r>
              <a:rPr kumimoji="1" lang="zh-CN" altLang="en-US" dirty="0"/>
              <a:t>，載入</a:t>
            </a:r>
            <a:r>
              <a:rPr kumimoji="1" lang="en-US" altLang="zh-CN" dirty="0" err="1"/>
              <a:t>vmlinx</a:t>
            </a:r>
            <a:br>
              <a:rPr kumimoji="1" lang="en-US" altLang="zh-CN" dirty="0"/>
            </a:br>
            <a:r>
              <a:rPr kumimoji="1" lang="en-US" altLang="zh-CN" dirty="0"/>
              <a:t>	</a:t>
            </a:r>
            <a:r>
              <a:rPr kumimoji="1" lang="zh-CN" altLang="en-US" dirty="0"/>
              <a:t>然後</a:t>
            </a:r>
            <a:r>
              <a:rPr kumimoji="1" lang="en-US" altLang="zh-CN" dirty="0"/>
              <a:t> continue</a:t>
            </a:r>
            <a:endParaRPr kumimoji="1" lang="zh-TW" altLang="en-US" dirty="0"/>
          </a:p>
        </p:txBody>
      </p:sp>
      <p:pic>
        <p:nvPicPr>
          <p:cNvPr id="5" name="內容版面配置區 4" descr="一張含有 螢幕擷取畫面 的圖片&#10;&#10;自動產生的描述">
            <a:extLst>
              <a:ext uri="{FF2B5EF4-FFF2-40B4-BE49-F238E27FC236}">
                <a16:creationId xmlns:a16="http://schemas.microsoft.com/office/drawing/2014/main" id="{92B24986-B6D7-7543-BFC4-8DFFA8D2C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5081" y="1825625"/>
            <a:ext cx="6701837" cy="4351338"/>
          </a:xfrm>
        </p:spPr>
      </p:pic>
    </p:spTree>
    <p:extLst>
      <p:ext uri="{BB962C8B-B14F-4D97-AF65-F5344CB8AC3E}">
        <p14:creationId xmlns:p14="http://schemas.microsoft.com/office/powerpoint/2010/main" val="59719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F6E29B-29EE-8846-B162-33F7C09D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在</a:t>
            </a:r>
            <a:r>
              <a:rPr kumimoji="1" lang="en-US" altLang="zh-TW" dirty="0"/>
              <a:t>eclipse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gdb</a:t>
            </a:r>
            <a:r>
              <a:rPr kumimoji="1" lang="zh-CN" altLang="en-US" dirty="0"/>
              <a:t>視窗</a:t>
            </a:r>
            <a:br>
              <a:rPr kumimoji="1" lang="en-US" altLang="zh-CN" dirty="0"/>
            </a:br>
            <a:r>
              <a:rPr kumimoji="1" lang="en-US" altLang="zh-CN" dirty="0"/>
              <a:t>	</a:t>
            </a:r>
            <a:r>
              <a:rPr kumimoji="1" lang="zh-CN" altLang="en-US" dirty="0"/>
              <a:t>按下</a:t>
            </a:r>
            <a:r>
              <a:rPr kumimoji="1" lang="en-US" altLang="zh-CN" dirty="0"/>
              <a:t>ctr-c</a:t>
            </a:r>
            <a:r>
              <a:rPr kumimoji="1" lang="zh-CN" altLang="en-US" dirty="0"/>
              <a:t>，然後</a:t>
            </a:r>
            <a:r>
              <a:rPr kumimoji="1" lang="en-US" altLang="zh-CN" dirty="0"/>
              <a:t>…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87C9386-E335-414E-90F0-F8AD13886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850" y="3639344"/>
            <a:ext cx="6972300" cy="723900"/>
          </a:xfrm>
        </p:spPr>
      </p:pic>
    </p:spTree>
    <p:extLst>
      <p:ext uri="{BB962C8B-B14F-4D97-AF65-F5344CB8AC3E}">
        <p14:creationId xmlns:p14="http://schemas.microsoft.com/office/powerpoint/2010/main" val="359232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05C2E-6214-EA4A-B570-E4B7E15F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準備執行</a:t>
            </a:r>
            <a:r>
              <a:rPr kumimoji="1" lang="en-US" altLang="zh-CN" dirty="0" err="1"/>
              <a:t>Qemu</a:t>
            </a:r>
            <a:r>
              <a:rPr kumimoji="1" lang="zh-CN" altLang="en-US" dirty="0"/>
              <a:t>內的</a:t>
            </a:r>
            <a:br>
              <a:rPr kumimoji="1" lang="en-US" altLang="zh-CN" dirty="0"/>
            </a:br>
            <a:r>
              <a:rPr kumimoji="1" lang="en-US" altLang="zh-CN" dirty="0"/>
              <a:t>	</a:t>
            </a:r>
            <a:r>
              <a:rPr kumimoji="1" lang="en-US" altLang="zh-CN" dirty="0" err="1"/>
              <a:t>syscall</a:t>
            </a:r>
            <a:endParaRPr kumimoji="1" lang="zh-TW" altLang="en-US" dirty="0"/>
          </a:p>
        </p:txBody>
      </p:sp>
      <p:pic>
        <p:nvPicPr>
          <p:cNvPr id="5" name="內容版面配置區 4" descr="一張含有 瓶, 室外, 標誌, 路面 的圖片&#10;&#10;自動產生的描述">
            <a:extLst>
              <a:ext uri="{FF2B5EF4-FFF2-40B4-BE49-F238E27FC236}">
                <a16:creationId xmlns:a16="http://schemas.microsoft.com/office/drawing/2014/main" id="{0EEACFBB-519C-D24B-985B-1B53DDD49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800" y="3118644"/>
            <a:ext cx="9804400" cy="1765300"/>
          </a:xfrm>
        </p:spPr>
      </p:pic>
    </p:spTree>
    <p:extLst>
      <p:ext uri="{BB962C8B-B14F-4D97-AF65-F5344CB8AC3E}">
        <p14:creationId xmlns:p14="http://schemas.microsoft.com/office/powerpoint/2010/main" val="215617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</TotalTime>
  <Words>442</Words>
  <Application>Microsoft Macintosh PowerPoint</Application>
  <PresentationFormat>寬螢幕</PresentationFormat>
  <Paragraphs>56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Microsoft JhengHei Light</vt:lpstr>
      <vt:lpstr>Microsoft JhengHei UI</vt:lpstr>
      <vt:lpstr>Microsoft YaHei Light</vt:lpstr>
      <vt:lpstr>PingFang TC Thin</vt:lpstr>
      <vt:lpstr>Arial</vt:lpstr>
      <vt:lpstr>Menlo</vt:lpstr>
      <vt:lpstr>NotoMono Nerd Font Mono Book</vt:lpstr>
      <vt:lpstr>Office 佈景主題</vt:lpstr>
      <vt:lpstr>作業五： 追蹤sys_write</vt:lpstr>
      <vt:lpstr>前言：</vt:lpstr>
      <vt:lpstr>前言：</vt:lpstr>
      <vt:lpstr>作業目標</vt:lpstr>
      <vt:lpstr>/home/ubuntu/dbgKernel  /sharedFolder/sys_write</vt:lpstr>
      <vt:lpstr>先執行qemu</vt:lpstr>
      <vt:lpstr>執行eclipse，載入vmlinx  然後 continue</vt:lpstr>
      <vt:lpstr>在eclipse的gdb視窗  按下ctr-c，然後…</vt:lpstr>
      <vt:lpstr>準備執行Qemu內的  syscall</vt:lpstr>
      <vt:lpstr>eclipse，會停在635行的位置  設定中斷點在638然後continue</vt:lpstr>
      <vt:lpstr>開始追蹤有「嫌疑」的函數  使用「s」跳進去追蹤</vt:lpstr>
      <vt:lpstr>作業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獨孤派作業系統 main memory</dc:title>
  <dc:creator>習五 羅</dc:creator>
  <cp:lastModifiedBy>習五 羅</cp:lastModifiedBy>
  <cp:revision>63</cp:revision>
  <dcterms:created xsi:type="dcterms:W3CDTF">2018-12-19T10:35:55Z</dcterms:created>
  <dcterms:modified xsi:type="dcterms:W3CDTF">2019-08-05T04:00:00Z</dcterms:modified>
</cp:coreProperties>
</file>