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314" r:id="rId3"/>
    <p:sldId id="435" r:id="rId4"/>
    <p:sldId id="436" r:id="rId5"/>
    <p:sldId id="437" r:id="rId6"/>
    <p:sldId id="438" r:id="rId7"/>
    <p:sldId id="439" r:id="rId8"/>
    <p:sldId id="449" r:id="rId9"/>
    <p:sldId id="450" r:id="rId10"/>
    <p:sldId id="440" r:id="rId11"/>
    <p:sldId id="441" r:id="rId12"/>
    <p:sldId id="443" r:id="rId13"/>
    <p:sldId id="446" r:id="rId14"/>
    <p:sldId id="447" r:id="rId15"/>
    <p:sldId id="442" r:id="rId16"/>
    <p:sldId id="445" r:id="rId17"/>
    <p:sldId id="448" r:id="rId18"/>
    <p:sldId id="444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000000"/>
    <a:srgbClr val="FFFFFF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8"/>
    <p:restoredTop sz="94637"/>
  </p:normalViewPr>
  <p:slideViewPr>
    <p:cSldViewPr snapToGrid="0">
      <p:cViewPr varScale="1">
        <p:scale>
          <a:sx n="108" d="100"/>
          <a:sy n="108" d="100"/>
        </p:scale>
        <p:origin x="1672" y="192"/>
      </p:cViewPr>
      <p:guideLst/>
    </p:cSldViewPr>
  </p:slideViewPr>
  <p:outlineViewPr>
    <p:cViewPr>
      <p:scale>
        <a:sx n="33" d="100"/>
        <a:sy n="33" d="100"/>
      </p:scale>
      <p:origin x="0" y="-14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ingFang TC Thin" panose="020B0200000000000000" pitchFamily="34" charset="-120"/>
                <a:ea typeface="PingFang TC Thin" panose="020B0200000000000000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ingFang TC Thin" panose="020B0200000000000000" pitchFamily="34" charset="-120"/>
                <a:ea typeface="PingFang TC Thin" panose="020B0200000000000000" pitchFamily="34" charset="-120"/>
              </a:defRPr>
            </a:lvl1pPr>
          </a:lstStyle>
          <a:p>
            <a:fld id="{A4EC3685-9B28-6A4A-924D-C1BC998BFBE9}" type="datetimeFigureOut">
              <a:rPr kumimoji="1" lang="zh-TW" altLang="en-US" smtClean="0"/>
              <a:pPr/>
              <a:t>2019/12/8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ingFang TC Thin" panose="020B0200000000000000" pitchFamily="34" charset="-120"/>
                <a:ea typeface="PingFang TC Thin" panose="020B0200000000000000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ingFang TC Thin" panose="020B0200000000000000" pitchFamily="34" charset="-120"/>
                <a:ea typeface="PingFang TC Thin" panose="020B0200000000000000" pitchFamily="34" charset="-120"/>
              </a:defRPr>
            </a:lvl1pPr>
          </a:lstStyle>
          <a:p>
            <a:fld id="{8D77919A-BBCB-BC4C-BA96-997795B5D5B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4163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pic>
        <p:nvPicPr>
          <p:cNvPr id="1026" name="Picture 2" descr="https://mirrors.creativecommons.org/presskit/buttons/88x31/png/by-nc-sa.png">
            <a:extLst>
              <a:ext uri="{FF2B5EF4-FFF2-40B4-BE49-F238E27FC236}">
                <a16:creationId xmlns:a16="http://schemas.microsoft.com/office/drawing/2014/main" id="{8961A33C-907E-6A49-99CC-DD648606B8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941" y="5743181"/>
            <a:ext cx="2796117" cy="97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 descr="一張含有 個人, 握住, 男人 的圖片&#10;&#10;&#10;&#10;自動產生的描述">
            <a:extLst>
              <a:ext uri="{FF2B5EF4-FFF2-40B4-BE49-F238E27FC236}">
                <a16:creationId xmlns:a16="http://schemas.microsoft.com/office/drawing/2014/main" id="{B53AEFD8-7542-BC4F-A565-AE4A546E0FA9}"/>
              </a:ext>
            </a:extLst>
          </p:cNvPr>
          <p:cNvPicPr/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57" y="2168684"/>
            <a:ext cx="3802380" cy="45224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D9CDAD3-5DCE-8544-B3F7-5593D585A7D4}"/>
              </a:ext>
            </a:extLst>
          </p:cNvPr>
          <p:cNvSpPr/>
          <p:nvPr userDrawn="1"/>
        </p:nvSpPr>
        <p:spPr>
          <a:xfrm>
            <a:off x="5876939" y="262182"/>
            <a:ext cx="5716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http://wap.yesky.com/gameonline/405/11790405.shtml</a:t>
            </a:r>
          </a:p>
        </p:txBody>
      </p:sp>
    </p:spTree>
    <p:extLst>
      <p:ext uri="{BB962C8B-B14F-4D97-AF65-F5344CB8AC3E}">
        <p14:creationId xmlns:p14="http://schemas.microsoft.com/office/powerpoint/2010/main" val="128359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0445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87581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357722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553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56025">
                <a:srgbClr val="FF0000"/>
              </a:gs>
              <a:gs pos="0">
                <a:srgbClr val="C00000"/>
              </a:gs>
              <a:gs pos="75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  <a:lvl2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2pPr>
            <a:lvl3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3pPr>
            <a:lvl4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4pPr>
            <a:lvl5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80544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08B8B-2ABC-AA45-8DFC-96877F05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972"/>
            <a:ext cx="10515600" cy="1325563"/>
          </a:xfrm>
          <a:gradFill flip="none" rotWithShape="1">
            <a:gsLst>
              <a:gs pos="44000">
                <a:schemeClr val="accent5">
                  <a:lumMod val="75000"/>
                </a:schemeClr>
              </a:gs>
              <a:gs pos="30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r">
              <a:defRPr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CF5697-9A91-4842-89CE-2DFCEC544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35"/>
            <a:ext cx="10515600" cy="5232492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8165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447739-EEBB-3745-AA6C-F82C53AB4D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gradFill>
            <a:gsLst>
              <a:gs pos="20000">
                <a:srgbClr val="C00000"/>
              </a:gs>
              <a:gs pos="0">
                <a:srgbClr val="C00000"/>
              </a:gs>
              <a:gs pos="44000">
                <a:schemeClr val="bg1"/>
              </a:gs>
            </a:gsLst>
            <a:lin ang="0" scaled="1"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輸出結果</a:t>
            </a:r>
            <a:endParaRPr kumimoji="1"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F3CB9CC-CF32-CF46-A3D2-AADD8F19E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676"/>
            <a:ext cx="10515600" cy="437249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NotoMono Nerd Font Mono Book" panose="020B0609030804020204" pitchFamily="49" charset="0"/>
                <a:cs typeface="NotoMono Nerd Font Mono Book" panose="020B0609030804020204" pitchFamily="49" charset="0"/>
              </a:defRPr>
            </a:lvl1pPr>
            <a:lvl2pPr>
              <a:defRPr>
                <a:latin typeface="NotoMono Nerd Font Mono Book" panose="020B0609030804020204" pitchFamily="49" charset="0"/>
                <a:cs typeface="NotoMono Nerd Font Mono Book" panose="020B0609030804020204" pitchFamily="49" charset="0"/>
              </a:defRPr>
            </a:lvl2pPr>
            <a:lvl3pPr>
              <a:defRPr>
                <a:latin typeface="NotoMono Nerd Font Mono Book" panose="020B0609030804020204" pitchFamily="49" charset="0"/>
                <a:cs typeface="NotoMono Nerd Font Mono Book" panose="020B0609030804020204" pitchFamily="49" charset="0"/>
              </a:defRPr>
            </a:lvl3pPr>
            <a:lvl4pPr>
              <a:defRPr>
                <a:latin typeface="NotoMono Nerd Font Mono Book" panose="020B0609030804020204" pitchFamily="49" charset="0"/>
                <a:cs typeface="NotoMono Nerd Font Mono Book" panose="020B0609030804020204" pitchFamily="49" charset="0"/>
              </a:defRPr>
            </a:lvl4pPr>
            <a:lvl5pPr>
              <a:defRPr>
                <a:latin typeface="NotoMono Nerd Font Mono Book" panose="020B0609030804020204" pitchFamily="49" charset="0"/>
                <a:cs typeface="NotoMono Nerd Font Mono Book" panose="020B0609030804020204" pitchFamily="49" charset="0"/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6229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4182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3084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6664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69202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18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5"/>
              </a:buBlip>
              <a:tabLst/>
              <a:defRPr/>
            </a:pPr>
            <a:r>
              <a:rPr kumimoji="1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按一下以編輯母片文字樣式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16"/>
              </a:buBlip>
              <a:tabLst/>
              <a:defRPr/>
            </a:pP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第二層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17"/>
              </a:buBlip>
              <a:tabLst/>
              <a:defRPr/>
            </a:pPr>
            <a:r>
              <a:rPr kumimoji="1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第三層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18"/>
              </a:buBlip>
              <a:tabLst/>
              <a:defRPr/>
            </a:pP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第四層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第五層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C02FDF4-5FA2-6549-831E-4596435BDC97}"/>
              </a:ext>
            </a:extLst>
          </p:cNvPr>
          <p:cNvSpPr txBox="1"/>
          <p:nvPr userDrawn="1"/>
        </p:nvSpPr>
        <p:spPr>
          <a:xfrm>
            <a:off x="3846576" y="6308079"/>
            <a:ext cx="4498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創作共用</a:t>
            </a:r>
            <a:r>
              <a:rPr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-</a:t>
            </a:r>
            <a:r>
              <a:rPr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姓名   標示</a:t>
            </a:r>
            <a:r>
              <a:rPr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-</a:t>
            </a:r>
            <a:r>
              <a:rPr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非商業性</a:t>
            </a:r>
            <a:r>
              <a:rPr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-</a:t>
            </a:r>
            <a:r>
              <a:rPr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相同方式分享</a:t>
            </a:r>
            <a:endParaRPr kumimoji="1" lang="zh-TW" altLang="en-US" sz="1200" b="0" i="0" dirty="0">
              <a:solidFill>
                <a:schemeClr val="tx1">
                  <a:lumMod val="50000"/>
                  <a:lumOff val="50000"/>
                </a:schemeClr>
              </a:solidFill>
              <a:ea typeface="PingFang TC Thin" panose="020B0200000000000000" pitchFamily="34" charset="-120"/>
            </a:endParaRPr>
          </a:p>
          <a:p>
            <a:pPr algn="ctr"/>
            <a:r>
              <a:rPr kumimoji="1"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CC-BY-NC-SA</a:t>
            </a:r>
            <a:endParaRPr kumimoji="1" lang="zh-TW" altLang="en-US" sz="1200" b="0" i="0" dirty="0">
              <a:solidFill>
                <a:schemeClr val="tx1">
                  <a:lumMod val="50000"/>
                  <a:lumOff val="50000"/>
                </a:schemeClr>
              </a:solidFill>
              <a:ea typeface="PingFang TC Thin" panose="020B0200000000000000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E801100-9E2E-EA4A-9A67-5343332D3EF0}"/>
              </a:ext>
            </a:extLst>
          </p:cNvPr>
          <p:cNvSpPr txBox="1"/>
          <p:nvPr userDrawn="1"/>
        </p:nvSpPr>
        <p:spPr>
          <a:xfrm>
            <a:off x="762000" y="6332077"/>
            <a:ext cx="2292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中正大學</a:t>
            </a:r>
            <a:r>
              <a:rPr kumimoji="1"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 </a:t>
            </a:r>
            <a:r>
              <a:rPr kumimoji="1"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– </a:t>
            </a:r>
            <a:r>
              <a:rPr kumimoji="1"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羅習五</a:t>
            </a:r>
            <a:endParaRPr kumimoji="1" lang="zh-TW" altLang="en-US" sz="1200" b="0" i="0" dirty="0">
              <a:solidFill>
                <a:schemeClr val="tx1">
                  <a:lumMod val="50000"/>
                  <a:lumOff val="50000"/>
                </a:schemeClr>
              </a:solidFill>
              <a:ea typeface="PingFang TC Thin" panose="020B0200000000000000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EF5FB71-45B8-9C48-B4A4-FED2D77B1478}"/>
              </a:ext>
            </a:extLst>
          </p:cNvPr>
          <p:cNvSpPr txBox="1"/>
          <p:nvPr userDrawn="1"/>
        </p:nvSpPr>
        <p:spPr>
          <a:xfrm>
            <a:off x="9414933" y="6332077"/>
            <a:ext cx="193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B40D6CC-2364-B040-8A6D-DAD4315EF4E3}" type="slidenum">
              <a:rPr kumimoji="1" lang="zh-TW" altLang="en-US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kumimoji="1"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74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j-cs"/>
        </a:defRPr>
      </a:lvl1pPr>
    </p:titleStyle>
    <p:bodyStyle>
      <a:lvl1pPr marL="457200" marR="0" indent="-4572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Blip>
          <a:blip r:embed="rId15"/>
        </a:buBlip>
        <a:tabLst/>
        <a:defRPr sz="28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16"/>
        </a:buBlip>
        <a:tabLst/>
        <a:defRPr sz="24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17"/>
        </a:buBlip>
        <a:tabLst/>
        <a:defRPr sz="20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18"/>
        </a:buBlip>
        <a:tabLst/>
        <a:defRPr sz="18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tabLst/>
        <a:defRPr sz="18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lixir.bootlin.com/linux/latest/source/kernel/sched/fair.c#L694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lixir.bootlin.com/linux/latest/source/kernel/sched/fair.c#L689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opensuse.org/documentation/leap/tuning/html/book.sle.tuning/cha.tuning.taskscheduler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buntu-tw.org/modules/newbb/viewtopic.php?post_id=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448CA-0F5F-0E4D-A880-A76CA5283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作業七：</a:t>
            </a:r>
            <a:br>
              <a:rPr kumimoji="1" lang="en-US" altLang="zh-CN" dirty="0"/>
            </a:br>
            <a:r>
              <a:rPr kumimoji="1" lang="en-US" altLang="zh-CN" dirty="0"/>
              <a:t>CPU</a:t>
            </a:r>
            <a:r>
              <a:rPr kumimoji="1" lang="zh-CN" altLang="en-US" dirty="0"/>
              <a:t>與</a:t>
            </a:r>
            <a:r>
              <a:rPr kumimoji="1" lang="en-US" altLang="zh-CN" dirty="0"/>
              <a:t>I/O</a:t>
            </a:r>
            <a:r>
              <a:rPr kumimoji="1" lang="zh-CN" altLang="en-US" dirty="0"/>
              <a:t>的平行化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C4FF56-A200-374F-85A8-0D2663B5E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kumimoji="1" lang="zh-TW" altLang="en-US" dirty="0"/>
              <a:t>中正大學 作業系統實驗室</a:t>
            </a:r>
            <a:endParaRPr kumimoji="1" lang="en-US" altLang="zh-TW" dirty="0"/>
          </a:p>
          <a:p>
            <a:r>
              <a:rPr kumimoji="1" lang="zh-TW" altLang="en-US" dirty="0"/>
              <a:t>指導教授：羅習五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785459-7CFE-1947-BA5A-7E4603176521}"/>
              </a:ext>
            </a:extLst>
          </p:cNvPr>
          <p:cNvSpPr/>
          <p:nvPr/>
        </p:nvSpPr>
        <p:spPr>
          <a:xfrm>
            <a:off x="5876939" y="262182"/>
            <a:ext cx="5716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http://wap.yesky.com/gameonline/405/11790405.shtml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1E7545D-CC7B-D945-88FC-B35DB8ECF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20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>
            <a:extLst>
              <a:ext uri="{FF2B5EF4-FFF2-40B4-BE49-F238E27FC236}">
                <a16:creationId xmlns:a16="http://schemas.microsoft.com/office/drawing/2014/main" id="{F081F94B-E7C5-9C4D-A07D-C78A50CFD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輸出結果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606C8F-028F-C140-A20F-677C38742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使用一般參數</a:t>
            </a:r>
            <a:endParaRPr kumimoji="1" lang="en" altLang="zh-CN" dirty="0"/>
          </a:p>
          <a:p>
            <a:pPr lvl="1"/>
            <a:r>
              <a:rPr kumimoji="1"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make</a:t>
            </a:r>
            <a:r>
              <a:rPr kumimoji="1" lang="en" altLang="zh-TW" dirty="0">
                <a:solidFill>
                  <a:srgbClr val="FFF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-j32  </a:t>
            </a:r>
            <a:r>
              <a:rPr kumimoji="1"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8106.18s user 2616.59s system 1533% </a:t>
            </a:r>
            <a:r>
              <a:rPr kumimoji="1" lang="en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kumimoji="1"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11:39.06 total</a:t>
            </a:r>
          </a:p>
          <a:p>
            <a:r>
              <a:rPr kumimoji="1" lang="zh-CN" altLang="en-US" dirty="0"/>
              <a:t>使用特別參數</a:t>
            </a:r>
            <a:endParaRPr kumimoji="1" lang="en-US" altLang="zh-CN" dirty="0"/>
          </a:p>
          <a:p>
            <a:pPr lvl="1"/>
            <a:r>
              <a:rPr kumimoji="1" lang="en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kumimoji="1"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/proc/sys/kernel</a:t>
            </a:r>
          </a:p>
          <a:p>
            <a:pPr lvl="1"/>
            <a:r>
              <a:rPr kumimoji="1" lang="en" altLang="zh-TW" dirty="0" err="1">
                <a:solidFill>
                  <a:srgbClr val="FFF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kumimoji="1" lang="en" altLang="zh-TW" dirty="0">
                <a:solidFill>
                  <a:srgbClr val="FFF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echo 24000000 &gt; </a:t>
            </a:r>
            <a:r>
              <a:rPr kumimoji="1" lang="en" altLang="zh-TW" dirty="0" err="1">
                <a:solidFill>
                  <a:srgbClr val="FFF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sched_wakeup_granularity_ns</a:t>
            </a:r>
            <a:endParaRPr kumimoji="1" lang="en" altLang="zh-TW" dirty="0">
              <a:solidFill>
                <a:srgbClr val="FFFC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kumimoji="1"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make </a:t>
            </a:r>
            <a:r>
              <a:rPr kumimoji="1" lang="en" altLang="zh-TW" dirty="0">
                <a:solidFill>
                  <a:srgbClr val="FFF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-j32  </a:t>
            </a:r>
            <a:r>
              <a:rPr kumimoji="1"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8285.82s user 1567.62s system 1544% </a:t>
            </a:r>
            <a:r>
              <a:rPr kumimoji="1" lang="en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kumimoji="1"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10:38.08 total</a:t>
            </a:r>
          </a:p>
        </p:txBody>
      </p:sp>
      <p:sp>
        <p:nvSpPr>
          <p:cNvPr id="4" name="向左箭號圖說文字 3">
            <a:extLst>
              <a:ext uri="{FF2B5EF4-FFF2-40B4-BE49-F238E27FC236}">
                <a16:creationId xmlns:a16="http://schemas.microsoft.com/office/drawing/2014/main" id="{99B84E55-A395-EB41-9D65-4E4E6EF2E380}"/>
              </a:ext>
            </a:extLst>
          </p:cNvPr>
          <p:cNvSpPr/>
          <p:nvPr/>
        </p:nvSpPr>
        <p:spPr>
          <a:xfrm rot="20570803">
            <a:off x="8462567" y="3397599"/>
            <a:ext cx="3530635" cy="818768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5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這樣設定</a:t>
            </a:r>
            <a:endParaRPr kumimoji="1" lang="en-US" altLang="zh-TW" dirty="0"/>
          </a:p>
          <a:p>
            <a:pPr algn="ctr"/>
            <a:r>
              <a:rPr kumimoji="1" lang="zh-TW" altLang="en-US" dirty="0"/>
              <a:t>等於是：無法提高</a:t>
            </a:r>
            <a:r>
              <a:rPr kumimoji="1" lang="en-US" altLang="zh-TW" dirty="0"/>
              <a:t>I/O</a:t>
            </a:r>
            <a:r>
              <a:rPr kumimoji="1" lang="zh-CN" altLang="en-US" dirty="0"/>
              <a:t>優先權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7711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34DC1C1-4D99-0E49-9781-14CCC52B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輸出結果統整</a:t>
            </a:r>
            <a:r>
              <a:rPr kumimoji="1" lang="en-US" altLang="zh-TW" dirty="0"/>
              <a:t> (-j32)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CD09963-EBED-4941-928E-9B5F64B94E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66405"/>
              </p:ext>
            </p:extLst>
          </p:nvPr>
        </p:nvGraphicFramePr>
        <p:xfrm>
          <a:off x="838200" y="2079664"/>
          <a:ext cx="10515601" cy="4024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9867">
                  <a:extLst>
                    <a:ext uri="{9D8B030D-6E8A-4147-A177-3AD203B41FA5}">
                      <a16:colId xmlns:a16="http://schemas.microsoft.com/office/drawing/2014/main" val="3760950436"/>
                    </a:ext>
                  </a:extLst>
                </a:gridCol>
                <a:gridCol w="4097867">
                  <a:extLst>
                    <a:ext uri="{9D8B030D-6E8A-4147-A177-3AD203B41FA5}">
                      <a16:colId xmlns:a16="http://schemas.microsoft.com/office/drawing/2014/main" val="1904582424"/>
                    </a:ext>
                  </a:extLst>
                </a:gridCol>
                <a:gridCol w="4097867">
                  <a:extLst>
                    <a:ext uri="{9D8B030D-6E8A-4147-A177-3AD203B41FA5}">
                      <a16:colId xmlns:a16="http://schemas.microsoft.com/office/drawing/2014/main" val="990177163"/>
                    </a:ext>
                  </a:extLst>
                </a:gridCol>
              </a:tblGrid>
              <a:tr h="1076709">
                <a:tc>
                  <a:txBody>
                    <a:bodyPr/>
                    <a:lstStyle/>
                    <a:p>
                      <a:endParaRPr lang="zh-TW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/>
                        <a:t>使用預設參數</a:t>
                      </a:r>
                      <a:endParaRPr lang="en-US" altLang="zh-CN" sz="2000" b="0" dirty="0"/>
                    </a:p>
                    <a:p>
                      <a:r>
                        <a:rPr lang="zh-CN" altLang="en-US" sz="2000" b="0" dirty="0"/>
                        <a:t>（</a:t>
                      </a:r>
                      <a:r>
                        <a:rPr lang="en-US" altLang="zh-CN" sz="2000" b="0" dirty="0"/>
                        <a:t>I/O</a:t>
                      </a:r>
                      <a:r>
                        <a:rPr lang="zh-TW" altLang="en-US" sz="2000" b="0" dirty="0"/>
                        <a:t> </a:t>
                      </a:r>
                      <a:r>
                        <a:rPr lang="en-US" altLang="zh-TW" sz="2000" b="0" dirty="0"/>
                        <a:t>task</a:t>
                      </a:r>
                      <a:r>
                        <a:rPr lang="zh-CN" altLang="en-US" sz="2000" b="0" dirty="0"/>
                        <a:t>的優先權提高）</a:t>
                      </a:r>
                      <a:endParaRPr lang="zh-TW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altLang="zh-TW" sz="2000" b="0" dirty="0" err="1"/>
                        <a:t>wakeup_granularity</a:t>
                      </a:r>
                      <a:r>
                        <a:rPr lang="en" altLang="zh-TW" sz="2000" b="0" dirty="0"/>
                        <a:t> = </a:t>
                      </a:r>
                      <a:r>
                        <a:rPr kumimoji="1" lang="en" altLang="zh-TW" sz="20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24000000</a:t>
                      </a:r>
                      <a:endParaRPr lang="en-US" altLang="zh-TW" sz="2000" b="0" dirty="0"/>
                    </a:p>
                    <a:p>
                      <a:r>
                        <a:rPr lang="en-US" altLang="zh-TW" sz="2000" b="0" dirty="0"/>
                        <a:t>I/O</a:t>
                      </a:r>
                      <a:r>
                        <a:rPr lang="zh-CN" altLang="en-US" sz="2000" b="0" dirty="0"/>
                        <a:t>的</a:t>
                      </a:r>
                      <a:r>
                        <a:rPr lang="en-US" altLang="zh-CN" sz="2000" b="0" dirty="0"/>
                        <a:t>task</a:t>
                      </a:r>
                      <a:r>
                        <a:rPr lang="zh-CN" altLang="en-US" sz="2000" b="0" dirty="0"/>
                        <a:t>的優先權沒有特別提高</a:t>
                      </a:r>
                      <a:endParaRPr lang="zh-TW" altLang="en-US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7191212"/>
                  </a:ext>
                </a:extLst>
              </a:tr>
              <a:tr h="623808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user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" altLang="zh-TW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8106.18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8285.82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4277702"/>
                  </a:ext>
                </a:extLst>
              </a:tr>
              <a:tr h="623808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system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" altLang="zh-TW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2616.59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" altLang="zh-TW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1567.62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6570960"/>
                  </a:ext>
                </a:extLst>
              </a:tr>
              <a:tr h="623808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CPU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" altLang="zh-TW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1533% 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" altLang="zh-TW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1544% 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708371"/>
                  </a:ext>
                </a:extLst>
              </a:tr>
              <a:tr h="1076709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total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" altLang="zh-TW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11:39.06</a:t>
                      </a:r>
                    </a:p>
                    <a:p>
                      <a:r>
                        <a:rPr kumimoji="1" lang="en" altLang="zh-TW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699.06 sec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" altLang="zh-TW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10:38.08</a:t>
                      </a:r>
                    </a:p>
                    <a:p>
                      <a:r>
                        <a:rPr lang="en-US" altLang="zh-TW" sz="2000" dirty="0"/>
                        <a:t>638.08 sec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384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42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7787474-EDAE-FC47-9AB5-46DABFE4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輸出結果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E3D01F5-BED8-694B-B21B-E0FCE1A8C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使用一般參數</a:t>
            </a:r>
            <a:endParaRPr kumimoji="1" lang="en" altLang="zh-CN" dirty="0"/>
          </a:p>
          <a:p>
            <a:pPr lvl="1"/>
            <a:r>
              <a:rPr kumimoji="1"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make </a:t>
            </a:r>
            <a:r>
              <a:rPr kumimoji="1" lang="en" altLang="zh-TW" dirty="0">
                <a:solidFill>
                  <a:srgbClr val="FFF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-j8  </a:t>
            </a:r>
            <a:r>
              <a:rPr kumimoji="1"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6019.93s user 1169.67s system 783% </a:t>
            </a:r>
            <a:r>
              <a:rPr kumimoji="1" lang="en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kumimoji="1"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15:17.11 total</a:t>
            </a:r>
          </a:p>
          <a:p>
            <a:r>
              <a:rPr kumimoji="1" lang="zh-CN" altLang="en-US" dirty="0"/>
              <a:t>使用特別參數</a:t>
            </a:r>
            <a:endParaRPr kumimoji="1" lang="en-US" altLang="zh-CN" dirty="0"/>
          </a:p>
          <a:p>
            <a:pPr lvl="1"/>
            <a:r>
              <a:rPr kumimoji="1" lang="en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kumimoji="1"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/proc/sys/kernel</a:t>
            </a:r>
          </a:p>
          <a:p>
            <a:pPr lvl="1"/>
            <a:r>
              <a:rPr kumimoji="1" lang="en" altLang="zh-TW" dirty="0" err="1">
                <a:solidFill>
                  <a:srgbClr val="FFF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kumimoji="1" lang="en" altLang="zh-TW" dirty="0">
                <a:solidFill>
                  <a:srgbClr val="FFF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echo 24000000 &gt; </a:t>
            </a:r>
            <a:r>
              <a:rPr kumimoji="1" lang="en" altLang="zh-TW" dirty="0" err="1">
                <a:solidFill>
                  <a:srgbClr val="FFF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sched_wakeup_granularity_ns</a:t>
            </a:r>
            <a:endParaRPr kumimoji="1" lang="en-US" altLang="zh-TW" dirty="0">
              <a:solidFill>
                <a:srgbClr val="FFFC00"/>
              </a:solidFill>
            </a:endParaRPr>
          </a:p>
          <a:p>
            <a:pPr lvl="1"/>
            <a:r>
              <a:rPr kumimoji="1" lang="en" altLang="zh-TW" dirty="0"/>
              <a:t>make </a:t>
            </a:r>
            <a:r>
              <a:rPr kumimoji="1" lang="en" altLang="zh-TW" dirty="0">
                <a:solidFill>
                  <a:srgbClr val="FFFC00"/>
                </a:solidFill>
              </a:rPr>
              <a:t>-j8  </a:t>
            </a:r>
            <a:r>
              <a:rPr kumimoji="1" lang="en" altLang="zh-TW" dirty="0"/>
              <a:t>6024.31s user 1166.00s system 782% </a:t>
            </a:r>
            <a:r>
              <a:rPr kumimoji="1" lang="en" altLang="zh-TW" dirty="0" err="1"/>
              <a:t>cpu</a:t>
            </a:r>
            <a:r>
              <a:rPr kumimoji="1" lang="en" altLang="zh-TW" dirty="0"/>
              <a:t> 15:18.40 total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565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34DC1C1-4D99-0E49-9781-14CCC52B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輸出結果統整</a:t>
            </a:r>
            <a:r>
              <a:rPr kumimoji="1" lang="en-US" altLang="zh-TW" dirty="0"/>
              <a:t> (-j8)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CD09963-EBED-4941-928E-9B5F64B94E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4591393"/>
              </p:ext>
            </p:extLst>
          </p:nvPr>
        </p:nvGraphicFramePr>
        <p:xfrm>
          <a:off x="838200" y="2079664"/>
          <a:ext cx="10515601" cy="4024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9867">
                  <a:extLst>
                    <a:ext uri="{9D8B030D-6E8A-4147-A177-3AD203B41FA5}">
                      <a16:colId xmlns:a16="http://schemas.microsoft.com/office/drawing/2014/main" val="3760950436"/>
                    </a:ext>
                  </a:extLst>
                </a:gridCol>
                <a:gridCol w="4097867">
                  <a:extLst>
                    <a:ext uri="{9D8B030D-6E8A-4147-A177-3AD203B41FA5}">
                      <a16:colId xmlns:a16="http://schemas.microsoft.com/office/drawing/2014/main" val="1904582424"/>
                    </a:ext>
                  </a:extLst>
                </a:gridCol>
                <a:gridCol w="4097867">
                  <a:extLst>
                    <a:ext uri="{9D8B030D-6E8A-4147-A177-3AD203B41FA5}">
                      <a16:colId xmlns:a16="http://schemas.microsoft.com/office/drawing/2014/main" val="990177163"/>
                    </a:ext>
                  </a:extLst>
                </a:gridCol>
              </a:tblGrid>
              <a:tr h="1076709">
                <a:tc>
                  <a:txBody>
                    <a:bodyPr/>
                    <a:lstStyle/>
                    <a:p>
                      <a:endParaRPr lang="zh-TW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/>
                        <a:t>使用預設參數</a:t>
                      </a:r>
                      <a:endParaRPr lang="en-US" altLang="zh-CN" sz="2000" b="0" dirty="0"/>
                    </a:p>
                    <a:p>
                      <a:r>
                        <a:rPr lang="zh-CN" altLang="en-US" sz="2000" b="0" dirty="0"/>
                        <a:t>（</a:t>
                      </a:r>
                      <a:r>
                        <a:rPr lang="en-US" altLang="zh-CN" sz="2000" b="0" dirty="0"/>
                        <a:t>I/O</a:t>
                      </a:r>
                      <a:r>
                        <a:rPr lang="zh-TW" altLang="en-US" sz="2000" b="0" dirty="0"/>
                        <a:t> </a:t>
                      </a:r>
                      <a:r>
                        <a:rPr lang="en-US" altLang="zh-TW" sz="2000" b="0" dirty="0"/>
                        <a:t>task</a:t>
                      </a:r>
                      <a:r>
                        <a:rPr lang="zh-CN" altLang="en-US" sz="2000" b="0" dirty="0"/>
                        <a:t>的優先權提高）</a:t>
                      </a:r>
                      <a:endParaRPr lang="zh-TW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altLang="zh-TW" sz="2000" b="0" dirty="0" err="1"/>
                        <a:t>wakeup_granularity</a:t>
                      </a:r>
                      <a:r>
                        <a:rPr lang="en" altLang="zh-TW" sz="2000" b="0" dirty="0"/>
                        <a:t> = </a:t>
                      </a:r>
                      <a:r>
                        <a:rPr kumimoji="1" lang="en" altLang="zh-TW" sz="20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24000000</a:t>
                      </a:r>
                      <a:endParaRPr lang="en-US" altLang="zh-TW" sz="2000" b="0" dirty="0"/>
                    </a:p>
                    <a:p>
                      <a:r>
                        <a:rPr lang="en-US" altLang="zh-TW" sz="2000" b="0" dirty="0"/>
                        <a:t>I/O</a:t>
                      </a:r>
                      <a:r>
                        <a:rPr lang="zh-CN" altLang="en-US" sz="2000" b="0" dirty="0"/>
                        <a:t>的</a:t>
                      </a:r>
                      <a:r>
                        <a:rPr lang="en-US" altLang="zh-CN" sz="2000" b="0" dirty="0"/>
                        <a:t>task</a:t>
                      </a:r>
                      <a:r>
                        <a:rPr lang="zh-CN" altLang="en-US" sz="2000" b="0" dirty="0"/>
                        <a:t>的優先權沒有特別提高</a:t>
                      </a:r>
                      <a:endParaRPr lang="zh-TW" altLang="en-US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7191212"/>
                  </a:ext>
                </a:extLst>
              </a:tr>
              <a:tr h="623808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</a:t>
                      </a:r>
                      <a:endParaRPr lang="zh-TW" alt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" altLang="zh-TW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6019.93</a:t>
                      </a:r>
                      <a:endParaRPr lang="zh-TW" alt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zh-TW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6024.31</a:t>
                      </a:r>
                      <a:endParaRPr lang="zh-TW" alt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4277702"/>
                  </a:ext>
                </a:extLst>
              </a:tr>
              <a:tr h="623808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</a:t>
                      </a:r>
                      <a:endParaRPr lang="zh-TW" alt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" altLang="zh-TW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1169.67</a:t>
                      </a:r>
                      <a:endParaRPr lang="zh-TW" alt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" altLang="zh-TW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1166.00</a:t>
                      </a:r>
                      <a:endParaRPr lang="zh-TW" alt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6570960"/>
                  </a:ext>
                </a:extLst>
              </a:tr>
              <a:tr h="623808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CPU</a:t>
                      </a:r>
                      <a:endParaRPr lang="zh-TW" alt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" altLang="zh-TW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783%</a:t>
                      </a:r>
                      <a:endParaRPr lang="zh-TW" alt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" altLang="zh-TW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782%</a:t>
                      </a:r>
                      <a:endParaRPr lang="zh-TW" alt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708371"/>
                  </a:ext>
                </a:extLst>
              </a:tr>
              <a:tr h="1076709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total</a:t>
                      </a:r>
                      <a:endParaRPr lang="zh-TW" alt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" altLang="zh-TW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15:17.11</a:t>
                      </a:r>
                    </a:p>
                    <a:p>
                      <a:r>
                        <a:rPr kumimoji="1" lang="en" altLang="zh-TW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917.11 sec</a:t>
                      </a:r>
                      <a:endParaRPr lang="zh-TW" alt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" altLang="zh-TW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15:18.40</a:t>
                      </a:r>
                    </a:p>
                    <a:p>
                      <a:r>
                        <a:rPr lang="en-US" altLang="zh-TW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918.40 sec</a:t>
                      </a:r>
                      <a:endParaRPr lang="zh-TW" alt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384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488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44C0A9-E42C-2E4E-BBEA-DE823CB4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小結論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F2209F-B58A-0C4E-9E40-B52570F11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編譯作業系統（</a:t>
            </a:r>
            <a:r>
              <a:rPr kumimoji="1" lang="en-US" altLang="zh-CN" dirty="0"/>
              <a:t>Linux kernel</a:t>
            </a:r>
            <a:r>
              <a:rPr kumimoji="1" lang="zh-CN" altLang="en-US" dirty="0"/>
              <a:t>）屬於大量的</a:t>
            </a:r>
            <a:r>
              <a:rPr kumimoji="1" lang="en-US" altLang="zh-CN" dirty="0" err="1"/>
              <a:t>gcc</a:t>
            </a:r>
            <a:r>
              <a:rPr kumimoji="1" lang="zh-CN" altLang="en-US" dirty="0"/>
              <a:t>編譯，使用了大量的</a:t>
            </a:r>
            <a:r>
              <a:rPr kumimoji="1" lang="en-US" altLang="zh-CN" dirty="0"/>
              <a:t>CPU</a:t>
            </a:r>
            <a:r>
              <a:rPr kumimoji="1" lang="zh-CN" altLang="en-US" dirty="0"/>
              <a:t>，屬於</a:t>
            </a:r>
            <a:r>
              <a:rPr kumimoji="1" lang="en-US" altLang="zh-CN" dirty="0"/>
              <a:t>CPU-bound</a:t>
            </a:r>
          </a:p>
          <a:p>
            <a:r>
              <a:rPr kumimoji="1" lang="zh-CN" altLang="en-US" dirty="0"/>
              <a:t>在第一個實驗中（</a:t>
            </a:r>
            <a:r>
              <a:rPr kumimoji="1" lang="en-US" altLang="zh-CN" dirty="0"/>
              <a:t>-j32</a:t>
            </a:r>
            <a:r>
              <a:rPr kumimoji="1" lang="zh-CN" altLang="en-US" dirty="0"/>
              <a:t>）我們讓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同時發出</a:t>
            </a:r>
            <a:r>
              <a:rPr kumimoji="1" lang="en-US" altLang="zh-CN" dirty="0"/>
              <a:t>32</a:t>
            </a:r>
            <a:r>
              <a:rPr kumimoji="1" lang="zh-CN" altLang="en-US" dirty="0"/>
              <a:t>個</a:t>
            </a:r>
            <a:r>
              <a:rPr kumimoji="1" lang="en-US" altLang="zh-CN" dirty="0" err="1"/>
              <a:t>gcc</a:t>
            </a:r>
            <a:r>
              <a:rPr kumimoji="1" lang="zh-CN" altLang="en-US" dirty="0"/>
              <a:t>編譯，以最大化</a:t>
            </a:r>
            <a:r>
              <a:rPr kumimoji="1" lang="en-US" altLang="zh-CN" dirty="0"/>
              <a:t>CPU</a:t>
            </a:r>
            <a:r>
              <a:rPr kumimoji="1" lang="zh-CN" altLang="en-US" dirty="0"/>
              <a:t>使用率，在這樣的情況下，發現</a:t>
            </a:r>
            <a:r>
              <a:rPr kumimoji="1" lang="en" altLang="zh-CN" dirty="0" err="1"/>
              <a:t>wakeup_granularity</a:t>
            </a:r>
            <a:r>
              <a:rPr kumimoji="1" lang="zh-CN" altLang="en-US" dirty="0"/>
              <a:t>設定成很大的數字，會讓</a:t>
            </a:r>
            <a:r>
              <a:rPr kumimoji="1" lang="en-US" altLang="zh-CN" dirty="0"/>
              <a:t>CPU</a:t>
            </a:r>
            <a:r>
              <a:rPr kumimoji="1" lang="zh-CN" altLang="en-US" dirty="0"/>
              <a:t>的運算效能變好（因為較少的</a:t>
            </a:r>
            <a:r>
              <a:rPr kumimoji="1" lang="en-US" altLang="zh-CN" dirty="0"/>
              <a:t>context-switch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TW" altLang="en-US" dirty="0"/>
              <a:t>在第二個實驗中（</a:t>
            </a:r>
            <a:r>
              <a:rPr kumimoji="1" lang="en-US" altLang="zh-TW" dirty="0"/>
              <a:t>-j8</a:t>
            </a:r>
            <a:r>
              <a:rPr kumimoji="1" lang="zh-TW" altLang="en-US" dirty="0"/>
              <a:t>），</a:t>
            </a:r>
            <a:r>
              <a:rPr kumimoji="1" lang="en-US" altLang="zh-TW" dirty="0"/>
              <a:t>make</a:t>
            </a:r>
            <a:r>
              <a:rPr kumimoji="1" lang="zh-CN" altLang="en-US" dirty="0"/>
              <a:t>只發出</a:t>
            </a:r>
            <a:r>
              <a:rPr kumimoji="1" lang="en-US" altLang="zh-CN" dirty="0"/>
              <a:t>8</a:t>
            </a:r>
            <a:r>
              <a:rPr kumimoji="1" lang="zh-CN" altLang="en-US" dirty="0"/>
              <a:t>個</a:t>
            </a:r>
            <a:r>
              <a:rPr kumimoji="1" lang="en-US" altLang="zh-CN" dirty="0" err="1"/>
              <a:t>gcc</a:t>
            </a:r>
            <a:r>
              <a:rPr kumimoji="1" lang="zh-CN" altLang="en-US" dirty="0"/>
              <a:t>編譯剛好等於核心的數量，在這樣的情況下，每個</a:t>
            </a:r>
            <a:r>
              <a:rPr kumimoji="1" lang="en-US" altLang="zh-CN" dirty="0" err="1"/>
              <a:t>gcc</a:t>
            </a:r>
            <a:r>
              <a:rPr kumimoji="1" lang="zh-CN" altLang="en-US" dirty="0"/>
              <a:t>都處於</a:t>
            </a:r>
            <a:r>
              <a:rPr kumimoji="1" lang="en-US" altLang="zh-CN" dirty="0" err="1"/>
              <a:t>cpu-i</a:t>
            </a:r>
            <a:r>
              <a:rPr kumimoji="1" lang="en-US" altLang="zh-CN" dirty="0"/>
              <a:t>/o-</a:t>
            </a:r>
            <a:r>
              <a:rPr kumimoji="1" lang="en-US" altLang="zh-CN" dirty="0" err="1"/>
              <a:t>cpu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/o</a:t>
            </a:r>
            <a:r>
              <a:rPr kumimoji="1" lang="zh-CN" altLang="en-US" dirty="0"/>
              <a:t>，當一個</a:t>
            </a:r>
            <a:r>
              <a:rPr kumimoji="1" lang="en-US" altLang="zh-CN" dirty="0" err="1"/>
              <a:t>gcc</a:t>
            </a:r>
            <a:r>
              <a:rPr kumimoji="1" lang="zh-CN" altLang="en-US" dirty="0"/>
              <a:t>遇到</a:t>
            </a:r>
            <a:r>
              <a:rPr kumimoji="1" lang="en-US" altLang="zh-CN" dirty="0"/>
              <a:t>i/o</a:t>
            </a:r>
            <a:r>
              <a:rPr kumimoji="1" lang="zh-CN" altLang="en-US" dirty="0"/>
              <a:t>的時候，也沒有其他的</a:t>
            </a:r>
            <a:r>
              <a:rPr kumimoji="1" lang="en-US" altLang="zh-CN" dirty="0" err="1"/>
              <a:t>gcc</a:t>
            </a:r>
            <a:r>
              <a:rPr kumimoji="1" lang="zh-CN" altLang="en-US" dirty="0"/>
              <a:t>等待</a:t>
            </a:r>
            <a:r>
              <a:rPr kumimoji="1" lang="en-US" altLang="zh-CN" dirty="0"/>
              <a:t>CPU</a:t>
            </a:r>
            <a:r>
              <a:rPr kumimoji="1" lang="zh-CN" altLang="en-US" dirty="0"/>
              <a:t>，因此加大</a:t>
            </a:r>
            <a:r>
              <a:rPr kumimoji="1" lang="en" altLang="zh-CN" dirty="0" err="1"/>
              <a:t>wakeup_granularity</a:t>
            </a:r>
            <a:r>
              <a:rPr kumimoji="1" lang="zh-CN" altLang="en-US" dirty="0"/>
              <a:t>並無法提升效能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5874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4629FC-821F-FD4E-9DE2-1FEDD61C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核心相關程式碼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58587B-6296-1A44-9BF9-9A378DEB8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" altLang="zh-TW" dirty="0">
                <a:hlinkClick r:id="rId2"/>
              </a:rPr>
              <a:t>https://elixir.bootlin.com/linux/latest/source/kernel/sched/fair.c#L6941</a:t>
            </a:r>
            <a:endParaRPr lang="en" altLang="zh-TW" dirty="0"/>
          </a:p>
          <a:p>
            <a:pPr marL="514350" indent="-514350">
              <a:buFont typeface="+mj-lt"/>
              <a:buAutoNum type="arabicPeriod"/>
            </a:pP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if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wakeup_preempt_entity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(se,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pse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== </a:t>
            </a:r>
            <a:r>
              <a:rPr lang="en" altLang="zh-TW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/*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     * Bias </a:t>
            </a:r>
            <a:r>
              <a:rPr lang="en" altLang="zh-TW" i="1" dirty="0" err="1">
                <a:solidFill>
                  <a:srgbClr val="536579"/>
                </a:solidFill>
                <a:latin typeface="Menlo" panose="020B0609030804020204" pitchFamily="49" charset="0"/>
              </a:rPr>
              <a:t>pick_next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 to pick the sched entity that is</a:t>
            </a:r>
            <a:endParaRPr lang="en" altLang="zh-TW" dirty="0">
              <a:solidFill>
                <a:srgbClr val="536579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     * triggering this preemption.</a:t>
            </a:r>
            <a:endParaRPr lang="en" altLang="zh-TW" dirty="0">
              <a:solidFill>
                <a:srgbClr val="536579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     */</a:t>
            </a:r>
            <a:endParaRPr lang="en" altLang="zh-TW" dirty="0">
              <a:solidFill>
                <a:srgbClr val="536579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if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(!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next_buddy_marked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set_next_buddy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pse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b="1" dirty="0" err="1">
                <a:solidFill>
                  <a:srgbClr val="9B2393"/>
                </a:solidFill>
                <a:latin typeface="Menlo" panose="020B0609030804020204" pitchFamily="49" charset="0"/>
              </a:rPr>
              <a:t>goto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preempt;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return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preempt: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resched_curr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rq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15144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435823-B6BA-6445-8E89-3488895B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核心相關程式碼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EFCE3A-85EC-8C4F-9A7D-0D8551610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42785" cy="4351338"/>
          </a:xfrm>
        </p:spPr>
        <p:txBody>
          <a:bodyPr>
            <a:normAutofit fontScale="77500" lnSpcReduction="20000"/>
          </a:bodyPr>
          <a:lstStyle/>
          <a:p>
            <a:r>
              <a:rPr lang="en" altLang="zh-TW" dirty="0">
                <a:hlinkClick r:id="rId2"/>
              </a:rPr>
              <a:t>https://elixir.bootlin.com/linux/latest/source/kernel/sched/fair.c#L6894</a:t>
            </a:r>
            <a:endParaRPr lang="en" altLang="zh-TW" dirty="0"/>
          </a:p>
          <a:p>
            <a:pPr marL="514350" indent="-514350">
              <a:buFont typeface="+mj-lt"/>
              <a:buAutoNum type="arabicPeriod"/>
            </a:pP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static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wakeup_preempt_entity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struct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sched_entity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curr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struct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sched_entity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*se)</a:t>
            </a: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s64 gran,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vdiff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curr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vruntime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- se-&gt;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vruntime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if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vdiff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&lt;= </a:t>
            </a:r>
            <a:r>
              <a:rPr lang="en" altLang="zh-TW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return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-</a:t>
            </a:r>
            <a:r>
              <a:rPr lang="en" altLang="zh-TW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gran =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wakeup_gran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(se);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if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vdiff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&gt; gran)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return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return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7891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35AF5-1FC4-4144-9BAA-B7BB04E28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程式碼解析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C0478-F92B-ED48-B4CE-69F951222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從上面的程式碼可以看到，當一個</a:t>
            </a:r>
            <a:r>
              <a:rPr kumimoji="1" lang="en-US" altLang="zh-TW" dirty="0"/>
              <a:t>task</a:t>
            </a:r>
            <a:r>
              <a:rPr kumimoji="1" lang="zh-CN" altLang="en-US" dirty="0"/>
              <a:t>從</a:t>
            </a:r>
            <a:r>
              <a:rPr kumimoji="1" lang="en-US" altLang="zh-CN" dirty="0"/>
              <a:t>I/O</a:t>
            </a:r>
            <a:r>
              <a:rPr kumimoji="1" lang="zh-CN" altLang="en-US" dirty="0"/>
              <a:t>回來以後，會呼叫</a:t>
            </a:r>
            <a:r>
              <a:rPr kumimoji="1" lang="en" altLang="zh-CN" dirty="0" err="1"/>
              <a:t>wakeup_preempt_entity</a:t>
            </a:r>
            <a:r>
              <a:rPr kumimoji="1" lang="zh-CN" altLang="en-US" dirty="0"/>
              <a:t>，而這個函數會比較「回來的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se</a:t>
            </a:r>
            <a:r>
              <a:rPr kumimoji="1" lang="zh-CN" altLang="en-US" dirty="0"/>
              <a:t>」和正在執行的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（</a:t>
            </a:r>
            <a:r>
              <a:rPr kumimoji="1" lang="en-US" altLang="zh-CN" dirty="0" err="1"/>
              <a:t>curr</a:t>
            </a:r>
            <a:r>
              <a:rPr kumimoji="1" lang="zh-CN" altLang="en-US" dirty="0"/>
              <a:t>）的</a:t>
            </a:r>
            <a:r>
              <a:rPr kumimoji="1" lang="en-US" altLang="zh-CN" dirty="0" err="1"/>
              <a:t>vruntime</a:t>
            </a:r>
            <a:endParaRPr kumimoji="1" lang="en-US" altLang="zh-CN" dirty="0"/>
          </a:p>
          <a:p>
            <a:r>
              <a:rPr kumimoji="1" lang="zh-CN" altLang="en-US" dirty="0"/>
              <a:t>如果</a:t>
            </a:r>
            <a:r>
              <a:rPr kumimoji="1" lang="en-US" altLang="zh-CN" dirty="0" err="1">
                <a:solidFill>
                  <a:schemeClr val="accent5"/>
                </a:solidFill>
              </a:rPr>
              <a:t>curr</a:t>
            </a:r>
            <a:r>
              <a:rPr kumimoji="1" lang="en-US" altLang="zh-CN" dirty="0">
                <a:solidFill>
                  <a:schemeClr val="accent5"/>
                </a:solidFill>
              </a:rPr>
              <a:t>-&gt;</a:t>
            </a:r>
            <a:r>
              <a:rPr kumimoji="1" lang="en-US" altLang="zh-CN" dirty="0" err="1">
                <a:solidFill>
                  <a:schemeClr val="accent5"/>
                </a:solidFill>
              </a:rPr>
              <a:t>vruntime</a:t>
            </a:r>
            <a:r>
              <a:rPr kumimoji="1" lang="en-US" altLang="zh-CN" dirty="0">
                <a:solidFill>
                  <a:schemeClr val="accent5"/>
                </a:solidFill>
              </a:rPr>
              <a:t> </a:t>
            </a:r>
            <a:r>
              <a:rPr kumimoji="1" lang="en-US" altLang="zh-CN" dirty="0"/>
              <a:t>– </a:t>
            </a:r>
            <a:r>
              <a:rPr kumimoji="1" lang="en-US" altLang="zh-CN" dirty="0">
                <a:solidFill>
                  <a:schemeClr val="accent2"/>
                </a:solidFill>
              </a:rPr>
              <a:t>se-&gt;</a:t>
            </a:r>
            <a:r>
              <a:rPr kumimoji="1" lang="en-US" altLang="zh-CN" dirty="0" err="1">
                <a:solidFill>
                  <a:schemeClr val="accent2"/>
                </a:solidFill>
              </a:rPr>
              <a:t>vruntime</a:t>
            </a:r>
            <a:r>
              <a:rPr kumimoji="1" lang="en-US" altLang="zh-CN" dirty="0"/>
              <a:t> &gt; </a:t>
            </a:r>
            <a:r>
              <a:rPr kumimoji="1" lang="en-US" altLang="zh-CN" dirty="0" err="1">
                <a:solidFill>
                  <a:schemeClr val="accent6"/>
                </a:solidFill>
              </a:rPr>
              <a:t>wakeup_granularity</a:t>
            </a:r>
            <a:r>
              <a:rPr kumimoji="1" lang="zh-CN" altLang="en-US" dirty="0"/>
              <a:t>，就會觸發</a:t>
            </a:r>
            <a:r>
              <a:rPr kumimoji="1" lang="en-US" altLang="zh-CN" dirty="0"/>
              <a:t>context switch</a:t>
            </a:r>
            <a:r>
              <a:rPr kumimoji="1" lang="zh-CN" altLang="en-US" dirty="0"/>
              <a:t>，</a:t>
            </a:r>
            <a:r>
              <a:rPr kumimoji="1" lang="en-US" altLang="zh-CN" dirty="0"/>
              <a:t>context switch</a:t>
            </a:r>
            <a:r>
              <a:rPr kumimoji="1" lang="zh-CN" altLang="en-US" dirty="0"/>
              <a:t>會讓</a:t>
            </a:r>
            <a:r>
              <a:rPr kumimoji="1" lang="en-US" altLang="zh-CN" dirty="0"/>
              <a:t>I/O task</a:t>
            </a:r>
            <a:r>
              <a:rPr kumimoji="1" lang="zh-CN" altLang="en-US" dirty="0"/>
              <a:t>（</a:t>
            </a:r>
            <a:r>
              <a:rPr kumimoji="1" lang="en-US" altLang="zh-CN" dirty="0"/>
              <a:t>se</a:t>
            </a:r>
            <a:r>
              <a:rPr kumimoji="1" lang="zh-CN" altLang="en-US" dirty="0"/>
              <a:t>）搶走</a:t>
            </a:r>
            <a:r>
              <a:rPr kumimoji="1" lang="en-US" altLang="zh-CN" dirty="0" err="1"/>
              <a:t>curr</a:t>
            </a:r>
            <a:r>
              <a:rPr kumimoji="1" lang="zh-CN" altLang="en-US" dirty="0"/>
              <a:t>的</a:t>
            </a:r>
            <a:r>
              <a:rPr kumimoji="1" lang="en-US" altLang="zh-CN" dirty="0"/>
              <a:t>CPU</a:t>
            </a:r>
            <a:r>
              <a:rPr kumimoji="1" lang="zh-CN" altLang="en-US" dirty="0"/>
              <a:t>控制權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2576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690D19-5A8E-ED45-828B-6AB2A3B8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作業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3FAF7D-E1BC-064D-BC33-3E9E2DCA3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將「</a:t>
            </a:r>
            <a:r>
              <a:rPr lang="en" altLang="zh-TW" sz="2400" dirty="0" err="1"/>
              <a:t>sched_wakeup_granularity_ns</a:t>
            </a:r>
            <a:r>
              <a:rPr kumimoji="1" lang="zh-TW" altLang="en-US" sz="2400" dirty="0"/>
              <a:t>」設得很大，對需要大量計算的</a:t>
            </a:r>
            <a:r>
              <a:rPr kumimoji="1" lang="en-US" altLang="zh-TW" sz="2400" dirty="0"/>
              <a:t>task</a:t>
            </a:r>
            <a:r>
              <a:rPr kumimoji="1" lang="zh-CN" altLang="en-US" sz="2400" dirty="0"/>
              <a:t>比較好</a:t>
            </a:r>
            <a:endParaRPr kumimoji="1" lang="en-US" altLang="zh-CN" sz="2400" dirty="0"/>
          </a:p>
          <a:p>
            <a:r>
              <a:rPr kumimoji="1" lang="zh-TW" altLang="en-US" sz="2400" dirty="0"/>
              <a:t>將「</a:t>
            </a:r>
            <a:r>
              <a:rPr lang="en" altLang="zh-TW" sz="2400" dirty="0" err="1"/>
              <a:t>sched_wakeup_granularity_ns</a:t>
            </a:r>
            <a:r>
              <a:rPr kumimoji="1" lang="zh-TW" altLang="en-US" sz="2400" dirty="0"/>
              <a:t>」設得比較小，對需要大量</a:t>
            </a:r>
            <a:r>
              <a:rPr kumimoji="1" lang="en-US" altLang="zh-TW" sz="2400" dirty="0"/>
              <a:t>I/O</a:t>
            </a:r>
            <a:r>
              <a:rPr kumimoji="1" lang="zh-TW" altLang="en-US" sz="2400" dirty="0"/>
              <a:t>的</a:t>
            </a:r>
            <a:r>
              <a:rPr kumimoji="1" lang="en-US" altLang="zh-TW" sz="2400" dirty="0"/>
              <a:t>task</a:t>
            </a:r>
            <a:r>
              <a:rPr kumimoji="1" lang="zh-CN" altLang="en-US" sz="2400" dirty="0"/>
              <a:t>比較好</a:t>
            </a:r>
            <a:endParaRPr kumimoji="1" lang="en-US" altLang="zh-CN" sz="2400" dirty="0"/>
          </a:p>
          <a:p>
            <a:r>
              <a:rPr kumimoji="1" lang="zh-CN" altLang="en-US" sz="2400" dirty="0"/>
              <a:t>請將「</a:t>
            </a:r>
            <a:r>
              <a:rPr lang="en" altLang="zh-TW" sz="2400" dirty="0" err="1"/>
              <a:t>sched_wakeup_granularity_ns</a:t>
            </a:r>
            <a:r>
              <a:rPr lang="zh-TW" altLang="en-US" sz="2400" dirty="0"/>
              <a:t>」設定為</a:t>
            </a:r>
            <a:r>
              <a:rPr lang="en-US" altLang="zh-TW" sz="2400" dirty="0"/>
              <a:t>0</a:t>
            </a:r>
            <a:r>
              <a:rPr lang="zh-TW" altLang="en-US" sz="2400" dirty="0"/>
              <a:t>，</a:t>
            </a:r>
            <a:r>
              <a:rPr lang="zh-TW" altLang="en-US" sz="2400" dirty="0">
                <a:solidFill>
                  <a:srgbClr val="FF0000"/>
                </a:solidFill>
              </a:rPr>
              <a:t>並自行找到一個需要大量</a:t>
            </a:r>
            <a:r>
              <a:rPr lang="en-US" altLang="zh-TW" sz="2400" dirty="0">
                <a:solidFill>
                  <a:srgbClr val="FF0000"/>
                </a:solidFill>
              </a:rPr>
              <a:t>I/O</a:t>
            </a:r>
            <a:r>
              <a:rPr lang="zh-CN" altLang="en-US" sz="2400" dirty="0">
                <a:solidFill>
                  <a:srgbClr val="FF0000"/>
                </a:solidFill>
              </a:rPr>
              <a:t>的應用程式</a:t>
            </a:r>
            <a:r>
              <a:rPr lang="zh-CN" altLang="en-US" sz="2400" dirty="0"/>
              <a:t>，測試更改過後的系統會不會跑得比較快</a:t>
            </a:r>
            <a:endParaRPr lang="en-US" altLang="zh-CN" sz="2400" dirty="0"/>
          </a:p>
          <a:p>
            <a:r>
              <a:rPr kumimoji="1" lang="zh-CN" altLang="en-US" sz="2400" dirty="0">
                <a:solidFill>
                  <a:srgbClr val="FF0000"/>
                </a:solidFill>
              </a:rPr>
              <a:t>繳交期限：</a:t>
            </a:r>
            <a:r>
              <a:rPr kumimoji="1" lang="en-US" altLang="zh-CN" sz="2400" dirty="0">
                <a:solidFill>
                  <a:srgbClr val="FF0000"/>
                </a:solidFill>
              </a:rPr>
              <a:t>12/28</a:t>
            </a:r>
            <a:r>
              <a:rPr kumimoji="1" lang="zh-CN" altLang="en-US" sz="2400" dirty="0">
                <a:solidFill>
                  <a:srgbClr val="FF0000"/>
                </a:solidFill>
              </a:rPr>
              <a:t>，晚上</a:t>
            </a:r>
            <a:r>
              <a:rPr kumimoji="1" lang="en-US" altLang="zh-CN" sz="2400" dirty="0">
                <a:solidFill>
                  <a:srgbClr val="FF0000"/>
                </a:solidFill>
              </a:rPr>
              <a:t>11:59</a:t>
            </a:r>
          </a:p>
          <a:p>
            <a:r>
              <a:rPr kumimoji="1" lang="zh-CN" altLang="en-US" sz="2400" dirty="0"/>
              <a:t>繳交內容：</a:t>
            </a:r>
            <a:r>
              <a:rPr kumimoji="1" lang="en-US" altLang="zh-CN" sz="2400" dirty="0"/>
              <a:t>pdf</a:t>
            </a:r>
            <a:r>
              <a:rPr kumimoji="1" lang="zh-CN" altLang="en-US" sz="2400" dirty="0"/>
              <a:t>檔案，說明你使用了哪一個程式（名稱），然後結果如何（截圖），並使用</a:t>
            </a:r>
            <a:r>
              <a:rPr kumimoji="1" lang="en-US" altLang="zh-CN" sz="2400" dirty="0" err="1"/>
              <a:t>iostat</a:t>
            </a:r>
            <a:r>
              <a:rPr kumimoji="1" lang="zh-CN" altLang="en-US" sz="2400" dirty="0"/>
              <a:t>量測這個應用程式的</a:t>
            </a:r>
            <a:r>
              <a:rPr kumimoji="1" lang="en-US" altLang="zh-CN" sz="2400" dirty="0"/>
              <a:t>I/O</a:t>
            </a:r>
            <a:r>
              <a:rPr kumimoji="1" lang="zh-CN" altLang="en-US" sz="2400" dirty="0"/>
              <a:t>使用量，說明</a:t>
            </a:r>
            <a:r>
              <a:rPr kumimoji="1" lang="en-US" altLang="zh-CN" sz="2400" dirty="0" err="1"/>
              <a:t>iostat</a:t>
            </a:r>
            <a:r>
              <a:rPr kumimoji="1" lang="zh-CN" altLang="en-US" sz="2400" dirty="0"/>
              <a:t>的欄位的意思。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6676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5C45EB-C089-B54E-A988-6F3105FD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前言：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892E15-F778-1042-9EEE-5075DE1DE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TW" altLang="en-US" sz="2400" b="1" dirty="0">
                <a:solidFill>
                  <a:srgbClr val="C00000"/>
                </a:solidFill>
              </a:rPr>
              <a:t>版本：</a:t>
            </a:r>
            <a:r>
              <a:rPr kumimoji="1" lang="en-US" altLang="zh-TW" sz="2400" b="1" dirty="0">
                <a:solidFill>
                  <a:srgbClr val="C00000"/>
                </a:solidFill>
              </a:rPr>
              <a:t>0.1</a:t>
            </a:r>
          </a:p>
          <a:p>
            <a:r>
              <a:rPr kumimoji="1" lang="zh-CN" altLang="en-US" sz="2400" b="1" dirty="0">
                <a:solidFill>
                  <a:srgbClr val="C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假如你想收到最新的作業系統資訊，請填寫底下表格，這份投影片每半年到一年會有一次大更新，我會將更新資訊寄給您</a:t>
            </a:r>
            <a:endParaRPr kumimoji="1" lang="en-US" altLang="zh-CN" sz="2400" b="1" dirty="0">
              <a:solidFill>
                <a:srgbClr val="C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/>
            <a:r>
              <a:rPr lang="en" altLang="zh-TW" dirty="0"/>
              <a:t>https://</a:t>
            </a:r>
            <a:r>
              <a:rPr lang="en" altLang="zh-TW" dirty="0" err="1"/>
              <a:t>goo.gl</a:t>
            </a:r>
            <a:r>
              <a:rPr lang="en" altLang="zh-TW" dirty="0"/>
              <a:t>/</a:t>
            </a:r>
            <a:r>
              <a:rPr lang="en" altLang="zh-TW" dirty="0" err="1"/>
              <a:t>GzqoXo</a:t>
            </a:r>
            <a:endParaRPr kumimoji="1" lang="en-US" altLang="zh-TW" sz="2000" b="1" dirty="0">
              <a:solidFill>
                <a:srgbClr val="C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kumimoji="1" lang="zh-TW" altLang="en-US" sz="2400" dirty="0"/>
              <a:t>台灣的資訊教育較為特別，幾乎所有資工系的學生都要「考」研究所，因此無法直接使用國外的教材</a:t>
            </a:r>
            <a:endParaRPr kumimoji="1" lang="en-US" altLang="zh-TW" sz="2400" dirty="0"/>
          </a:p>
          <a:p>
            <a:r>
              <a:rPr kumimoji="1" lang="zh-TW" altLang="en-US" sz="2400" dirty="0"/>
              <a:t>目前網路上看到大部分的教材都是</a:t>
            </a:r>
            <a:r>
              <a:rPr kumimoji="1" lang="en-US" altLang="zh-TW" sz="2400" dirty="0"/>
              <a:t>pdf</a:t>
            </a:r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形式，無法修改，授課老師無法依照學生的需求，增減資料</a:t>
            </a:r>
            <a:endParaRPr kumimoji="1" lang="en-US" altLang="zh-CN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我希望能用幾年的時間，完成沒有版權問題，涵蓋恐龍本基本觀念，並以</a:t>
            </a:r>
            <a:r>
              <a:rPr kumimoji="1" lang="en-US" altLang="zh-CN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Linux</a:t>
            </a:r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為基礎的作業系統簡介投影片</a:t>
            </a:r>
            <a:endParaRPr kumimoji="1" lang="en-US" altLang="zh-CN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作業系統非常龐大，很多地方是我沒接觸過的、沒研究過的，因此投影片當中可能會有不少錯誤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795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8E3070-2454-6840-B0D6-8F776F58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前言：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949FD2-0D37-4F40-9961-F6B428930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這份投影片對讀者（學生）的設定如下</a:t>
            </a:r>
            <a:endParaRPr kumimoji="1" lang="en-US" altLang="zh-CN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lvl="1"/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略懂資料結構、演算法</a:t>
            </a:r>
            <a:endParaRPr kumimoji="1" lang="en-US" altLang="zh-CN" sz="2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lvl="1"/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「真的」會寫程式</a:t>
            </a:r>
            <a:endParaRPr kumimoji="1" lang="en-US" altLang="zh-CN" sz="2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lvl="1"/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約略看懂組合語言</a:t>
            </a:r>
            <a:endParaRPr kumimoji="1" lang="en-US" altLang="zh-CN" sz="2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lvl="1"/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了解</a:t>
            </a:r>
            <a:r>
              <a:rPr kumimoji="1" lang="en-US" altLang="zh-CN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Linux system programming</a:t>
            </a:r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，例如基本的</a:t>
            </a:r>
            <a:r>
              <a:rPr kumimoji="1" lang="en-US" altLang="zh-CN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fork</a:t>
            </a:r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、</a:t>
            </a:r>
            <a:r>
              <a:rPr kumimoji="1" lang="en-US" altLang="zh-CN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pipe</a:t>
            </a:r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、</a:t>
            </a:r>
            <a:r>
              <a:rPr kumimoji="1" lang="en-US" altLang="zh-CN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signal</a:t>
            </a:r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等等</a:t>
            </a:r>
            <a:endParaRPr kumimoji="1" lang="en-US" altLang="zh-CN" sz="2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由於計算機結構是研究所的內容，因此相關的部分會在投影片內交代清楚（大學部只修過計算機組織）</a:t>
            </a:r>
            <a:endParaRPr kumimoji="1" lang="en-US" altLang="zh-CN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恐龍本中涵蓋，但不重要的部分我放在投影片最後面的「補充的名詞解釋」</a:t>
            </a:r>
            <a:endParaRPr kumimoji="1" lang="en-US" altLang="zh-CN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這份投影片依然以介紹概念為主，與恐龍本不同的是以</a:t>
            </a:r>
            <a:r>
              <a:rPr kumimoji="1" lang="en-US" altLang="zh-CN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Linux</a:t>
            </a:r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為例介紹概念</a:t>
            </a:r>
            <a:endParaRPr kumimoji="1"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75039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965CCD-E83F-AD48-A0F5-BA0674AE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了解</a:t>
            </a:r>
            <a:r>
              <a:rPr lang="en-US" altLang="zh-CN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Linux</a:t>
            </a:r>
            <a:r>
              <a:rPr lang="zh-CN" alt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的</a:t>
            </a:r>
            <a:r>
              <a:rPr lang="en-US" altLang="zh-CN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CFS</a:t>
            </a:r>
            <a:r>
              <a:rPr lang="zh-CN" alt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方法的</a:t>
            </a:r>
            <a:r>
              <a:rPr kumimoji="1" lang="zh-CN" altLang="en-US" dirty="0"/>
              <a:t>屬性</a:t>
            </a:r>
            <a:br>
              <a:rPr kumimoji="1" lang="en-US" altLang="zh-CN" dirty="0"/>
            </a:br>
            <a:r>
              <a:rPr kumimoji="1" lang="en-US" altLang="zh-CN" dirty="0"/>
              <a:t>	</a:t>
            </a:r>
            <a:r>
              <a:rPr lang="en" altLang="zh-TW" dirty="0" err="1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sysctl</a:t>
            </a:r>
            <a:r>
              <a:rPr lang="en" altLang="zh-TW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 -A | grep "sched" | grep -v "domain”</a:t>
            </a:r>
            <a:endParaRPr kumimoji="1" lang="zh-TW" altLang="en-US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0F8826-F514-0542-9C44-A81D6080D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676"/>
            <a:ext cx="10515600" cy="4835391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" altLang="zh-TW" sz="1600" dirty="0" err="1">
                <a:solidFill>
                  <a:srgbClr val="FFFC00"/>
                </a:solidFill>
              </a:rPr>
              <a:t>sysctl</a:t>
            </a:r>
            <a:r>
              <a:rPr lang="en" altLang="zh-TW" sz="1600" dirty="0">
                <a:solidFill>
                  <a:srgbClr val="FFFC00"/>
                </a:solidFill>
              </a:rPr>
              <a:t> -A | grep "sched" | grep -v "domain”</a:t>
            </a:r>
          </a:p>
          <a:p>
            <a:pPr marL="0" indent="0">
              <a:buNone/>
            </a:pPr>
            <a:r>
              <a:rPr kumimoji="1" lang="en" altLang="zh-TW" sz="1600" dirty="0" err="1"/>
              <a:t>kernel.sched_autogroup_enabled</a:t>
            </a:r>
            <a:r>
              <a:rPr kumimoji="1" lang="en" altLang="zh-TW" sz="1600" dirty="0"/>
              <a:t> = 1</a:t>
            </a:r>
          </a:p>
          <a:p>
            <a:pPr marL="0" indent="0">
              <a:buNone/>
            </a:pPr>
            <a:r>
              <a:rPr kumimoji="1" lang="en" altLang="zh-TW" sz="1600" dirty="0" err="1"/>
              <a:t>kernel.sched_cfs_bandwidth_slice_us</a:t>
            </a:r>
            <a:r>
              <a:rPr kumimoji="1" lang="en" altLang="zh-TW" sz="1600" dirty="0"/>
              <a:t> = 5000</a:t>
            </a:r>
          </a:p>
          <a:p>
            <a:pPr marL="0" indent="0">
              <a:buNone/>
            </a:pPr>
            <a:r>
              <a:rPr kumimoji="1" lang="en" altLang="zh-TW" sz="1600" dirty="0" err="1"/>
              <a:t>kernel.sched_child_runs_first</a:t>
            </a:r>
            <a:r>
              <a:rPr kumimoji="1" lang="en" altLang="zh-TW" sz="1600" dirty="0"/>
              <a:t> = 0</a:t>
            </a:r>
          </a:p>
          <a:p>
            <a:pPr marL="0" indent="0">
              <a:buNone/>
            </a:pPr>
            <a:r>
              <a:rPr kumimoji="1" lang="en" altLang="zh-TW" sz="1600" dirty="0" err="1">
                <a:solidFill>
                  <a:srgbClr val="FFFC00"/>
                </a:solidFill>
              </a:rPr>
              <a:t>kernel.sched_latency_ns</a:t>
            </a:r>
            <a:r>
              <a:rPr kumimoji="1" lang="en" altLang="zh-TW" sz="1600" dirty="0">
                <a:solidFill>
                  <a:srgbClr val="FFFC00"/>
                </a:solidFill>
              </a:rPr>
              <a:t> = 24000000</a:t>
            </a:r>
          </a:p>
          <a:p>
            <a:pPr marL="0" indent="0">
              <a:buNone/>
            </a:pPr>
            <a:r>
              <a:rPr kumimoji="1" lang="en" altLang="zh-TW" sz="1600" dirty="0" err="1"/>
              <a:t>kernel.sched_migration_cost_ns</a:t>
            </a:r>
            <a:r>
              <a:rPr kumimoji="1" lang="en" altLang="zh-TW" sz="1600" dirty="0"/>
              <a:t> = 500000</a:t>
            </a:r>
          </a:p>
          <a:p>
            <a:pPr marL="0" indent="0">
              <a:buNone/>
            </a:pPr>
            <a:r>
              <a:rPr kumimoji="1" lang="en" altLang="zh-TW" sz="1600" dirty="0" err="1"/>
              <a:t>kernel.sched_min_granularity_ns</a:t>
            </a:r>
            <a:r>
              <a:rPr kumimoji="1" lang="en" altLang="zh-TW" sz="1600" dirty="0"/>
              <a:t> = 3000000</a:t>
            </a:r>
          </a:p>
          <a:p>
            <a:pPr marL="0" indent="0">
              <a:buNone/>
            </a:pPr>
            <a:r>
              <a:rPr kumimoji="1" lang="en" altLang="zh-TW" sz="1600" dirty="0" err="1"/>
              <a:t>kernel.sched_nr_migrate</a:t>
            </a:r>
            <a:r>
              <a:rPr kumimoji="1" lang="en" altLang="zh-TW" sz="1600" dirty="0"/>
              <a:t> = 32</a:t>
            </a:r>
          </a:p>
          <a:p>
            <a:pPr marL="0" indent="0">
              <a:buNone/>
            </a:pPr>
            <a:r>
              <a:rPr kumimoji="1" lang="en" altLang="zh-TW" sz="1600" dirty="0" err="1"/>
              <a:t>kernel.sched_rr_timeslice_ms</a:t>
            </a:r>
            <a:r>
              <a:rPr kumimoji="1" lang="en" altLang="zh-TW" sz="1600" dirty="0"/>
              <a:t> = 100</a:t>
            </a:r>
          </a:p>
          <a:p>
            <a:pPr marL="0" indent="0">
              <a:buNone/>
            </a:pPr>
            <a:r>
              <a:rPr kumimoji="1" lang="en" altLang="zh-TW" sz="1600" dirty="0" err="1"/>
              <a:t>kernel.sched_rt_period_us</a:t>
            </a:r>
            <a:r>
              <a:rPr kumimoji="1" lang="en" altLang="zh-TW" sz="1600" dirty="0"/>
              <a:t> = 1000000</a:t>
            </a:r>
          </a:p>
          <a:p>
            <a:pPr marL="0" indent="0">
              <a:buNone/>
            </a:pPr>
            <a:r>
              <a:rPr kumimoji="1" lang="en" altLang="zh-TW" sz="1600" dirty="0" err="1"/>
              <a:t>kernel.sched_rt_runtime_us</a:t>
            </a:r>
            <a:r>
              <a:rPr kumimoji="1" lang="en" altLang="zh-TW" sz="1600" dirty="0"/>
              <a:t> = 950000</a:t>
            </a:r>
          </a:p>
          <a:p>
            <a:pPr marL="0" indent="0">
              <a:buNone/>
            </a:pPr>
            <a:r>
              <a:rPr kumimoji="1" lang="en" altLang="zh-TW" sz="1600" dirty="0" err="1"/>
              <a:t>kernel.sched_schedstats</a:t>
            </a:r>
            <a:r>
              <a:rPr kumimoji="1" lang="en" altLang="zh-TW" sz="1600" dirty="0"/>
              <a:t> = 0</a:t>
            </a:r>
          </a:p>
          <a:p>
            <a:pPr marL="0" indent="0">
              <a:buNone/>
            </a:pPr>
            <a:r>
              <a:rPr kumimoji="1" lang="en" altLang="zh-TW" sz="1600" dirty="0" err="1"/>
              <a:t>kernel.sched_tunable_scaling</a:t>
            </a:r>
            <a:r>
              <a:rPr kumimoji="1" lang="en" altLang="zh-TW" sz="1600" dirty="0"/>
              <a:t> = 1</a:t>
            </a:r>
          </a:p>
          <a:p>
            <a:pPr marL="0" indent="0">
              <a:buNone/>
            </a:pPr>
            <a:r>
              <a:rPr kumimoji="1" lang="en" altLang="zh-TW" sz="1600" dirty="0" err="1">
                <a:solidFill>
                  <a:srgbClr val="FFFC00"/>
                </a:solidFill>
              </a:rPr>
              <a:t>kernel.sched_wakeup_granularity_ns</a:t>
            </a:r>
            <a:r>
              <a:rPr kumimoji="1" lang="en" altLang="zh-TW" sz="1600" dirty="0">
                <a:solidFill>
                  <a:srgbClr val="FFFC00"/>
                </a:solidFill>
              </a:rPr>
              <a:t> = 4000000</a:t>
            </a:r>
            <a:endParaRPr kumimoji="1" lang="zh-TW" altLang="en-US" sz="1600" dirty="0">
              <a:solidFill>
                <a:srgbClr val="FFF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54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E125362-05D2-6D49-B23F-E31B6FDD0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CPU vs. I/O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59EE9E4-2E19-8446-92AF-79A6EAEA0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40534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" altLang="zh-TW" sz="2400" dirty="0" err="1"/>
              <a:t>kernel.sched_latency_ns</a:t>
            </a:r>
            <a:endParaRPr kumimoji="1" lang="en" altLang="zh-TW" sz="2400" dirty="0"/>
          </a:p>
          <a:p>
            <a:pPr lvl="1" fontAlgn="base">
              <a:lnSpc>
                <a:spcPct val="150000"/>
              </a:lnSpc>
            </a:pPr>
            <a:r>
              <a:rPr lang="en" altLang="zh-TW" sz="2000" dirty="0"/>
              <a:t>Increasing this variable increases a CPU bound task's </a:t>
            </a:r>
            <a:r>
              <a:rPr lang="en" altLang="zh-TW" sz="2000" dirty="0" err="1"/>
              <a:t>timeslice</a:t>
            </a:r>
            <a:r>
              <a:rPr lang="en" altLang="zh-TW" sz="2000" dirty="0"/>
              <a:t>. A task's </a:t>
            </a:r>
            <a:r>
              <a:rPr lang="en" altLang="zh-TW" sz="2000" dirty="0" err="1"/>
              <a:t>timeslice</a:t>
            </a:r>
            <a:r>
              <a:rPr lang="en" altLang="zh-TW" sz="2000" dirty="0"/>
              <a:t> is its weighted fair share of the scheduling period:</a:t>
            </a:r>
          </a:p>
          <a:p>
            <a:pPr lvl="1" fontAlgn="base">
              <a:lnSpc>
                <a:spcPct val="150000"/>
              </a:lnSpc>
            </a:pPr>
            <a:r>
              <a:rPr lang="en" altLang="zh-TW" sz="2000" dirty="0" err="1"/>
              <a:t>timeslice</a:t>
            </a:r>
            <a:r>
              <a:rPr lang="en" altLang="zh-TW" sz="2000" dirty="0"/>
              <a:t> = scheduling period * (task's weight/total weight of tasks in the run queue)</a:t>
            </a:r>
          </a:p>
          <a:p>
            <a:pPr lvl="1" fontAlgn="base">
              <a:lnSpc>
                <a:spcPct val="150000"/>
              </a:lnSpc>
            </a:pPr>
            <a:r>
              <a:rPr lang="zh-CN" altLang="en-US" sz="2000" dirty="0"/>
              <a:t>每次一個</a:t>
            </a:r>
            <a:r>
              <a:rPr lang="en-US" altLang="zh-CN" sz="2000" dirty="0"/>
              <a:t>task</a:t>
            </a:r>
            <a:r>
              <a:rPr lang="zh-CN" altLang="en-US" sz="2000" dirty="0"/>
              <a:t>拿到</a:t>
            </a:r>
            <a:r>
              <a:rPr lang="en-US" altLang="zh-CN" sz="2000" dirty="0"/>
              <a:t>CPU</a:t>
            </a:r>
            <a:r>
              <a:rPr lang="zh-CN" altLang="en-US" sz="2000" dirty="0"/>
              <a:t>控制權以後，每隔</a:t>
            </a:r>
            <a:r>
              <a:rPr lang="zh-TW" altLang="en-US" sz="2000" dirty="0"/>
              <a:t>「</a:t>
            </a:r>
            <a:r>
              <a:rPr kumimoji="1" lang="en" altLang="zh-TW" sz="2000" dirty="0" err="1"/>
              <a:t>kernel.sched_latency_ns</a:t>
            </a:r>
            <a:r>
              <a:rPr lang="zh-TW" altLang="en-US" sz="2000" dirty="0"/>
              <a:t>」可以拿到一次的執行</a:t>
            </a:r>
            <a:endParaRPr lang="en" altLang="zh-TW" sz="2000" dirty="0"/>
          </a:p>
          <a:p>
            <a:pPr lvl="1" fontAlgn="base">
              <a:lnSpc>
                <a:spcPct val="150000"/>
              </a:lnSpc>
            </a:pPr>
            <a:r>
              <a:rPr lang="zh-CN" altLang="en-US" sz="2000" dirty="0"/>
              <a:t>底下這個公式描述的是負載極重的情況下，每個</a:t>
            </a:r>
            <a:r>
              <a:rPr lang="en-US" altLang="zh-CN" sz="2000" dirty="0"/>
              <a:t>task</a:t>
            </a:r>
            <a:r>
              <a:rPr lang="zh-CN" altLang="en-US" sz="2000" dirty="0"/>
              <a:t>可拿到的「時間」</a:t>
            </a:r>
            <a:endParaRPr lang="en" altLang="zh-TW" sz="2000" dirty="0"/>
          </a:p>
          <a:p>
            <a:pPr lvl="1" fontAlgn="base">
              <a:lnSpc>
                <a:spcPct val="150000"/>
              </a:lnSpc>
            </a:pPr>
            <a:r>
              <a:rPr lang="en" altLang="zh-TW" sz="2000" dirty="0"/>
              <a:t>When the number of runnable tasks exceeds </a:t>
            </a:r>
            <a:r>
              <a:rPr lang="en" altLang="zh-TW" sz="2000" dirty="0" err="1"/>
              <a:t>sched_latency_ns</a:t>
            </a:r>
            <a:r>
              <a:rPr lang="en" altLang="zh-TW" sz="2000" dirty="0"/>
              <a:t>/</a:t>
            </a:r>
            <a:r>
              <a:rPr lang="en" altLang="zh-TW" sz="2000" dirty="0" err="1"/>
              <a:t>sched_min_granularity_ns</a:t>
            </a:r>
            <a:r>
              <a:rPr lang="zh-TW" altLang="en-US" sz="2000" dirty="0"/>
              <a:t> ＝</a:t>
            </a:r>
            <a:r>
              <a:rPr lang="en-US" altLang="zh-TW" sz="2000" dirty="0"/>
              <a:t> 8</a:t>
            </a:r>
            <a:r>
              <a:rPr lang="en" altLang="zh-TW" sz="2000" dirty="0"/>
              <a:t>, the slice becomes </a:t>
            </a:r>
            <a:r>
              <a:rPr lang="en" altLang="zh-TW" sz="2000" dirty="0" err="1"/>
              <a:t>number_of_running_tasks</a:t>
            </a:r>
            <a:r>
              <a:rPr lang="en" altLang="zh-TW" sz="2000" dirty="0"/>
              <a:t> * </a:t>
            </a:r>
            <a:r>
              <a:rPr lang="en" altLang="zh-TW" sz="2000" dirty="0" err="1"/>
              <a:t>sched_min_granularity_ns</a:t>
            </a:r>
            <a:r>
              <a:rPr lang="en" altLang="zh-TW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50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336D57-F2CB-8F46-B74E-1B78BD36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CPU vs. I/O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2F220F-6238-7F4C-AEBC-9D505E3E8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 err="1"/>
              <a:t>sched_wakeup_granularity_ns</a:t>
            </a:r>
            <a:endParaRPr lang="en" altLang="zh-TW" dirty="0"/>
          </a:p>
          <a:p>
            <a:pPr lvl="1"/>
            <a:r>
              <a:rPr lang="en" altLang="zh-TW" dirty="0"/>
              <a:t>The wake-up preemption granularity. Increasing this variable reduces wake-up preemption, reducing disturbance of compute bound tasks.</a:t>
            </a:r>
          </a:p>
          <a:p>
            <a:pPr lvl="1"/>
            <a:r>
              <a:rPr kumimoji="1" lang="zh-TW" altLang="en-US" dirty="0"/>
              <a:t>增加這個數字，會讓「</a:t>
            </a:r>
            <a:r>
              <a:rPr kumimoji="1" lang="en-US" altLang="zh-TW" dirty="0"/>
              <a:t>wake-up</a:t>
            </a:r>
            <a:r>
              <a:rPr kumimoji="1" lang="zh-TW" altLang="en-US" dirty="0"/>
              <a:t>」的</a:t>
            </a:r>
            <a:r>
              <a:rPr kumimoji="1" lang="en-US" altLang="zh-TW" dirty="0"/>
              <a:t>task</a:t>
            </a:r>
            <a:r>
              <a:rPr kumimoji="1" lang="zh-CN" altLang="en-US" dirty="0"/>
              <a:t>難以</a:t>
            </a:r>
            <a:r>
              <a:rPr kumimoji="1" lang="en-US" altLang="zh-CN" dirty="0"/>
              <a:t>preempt</a:t>
            </a:r>
            <a:r>
              <a:rPr kumimoji="1" lang="zh-CN" altLang="en-US" dirty="0"/>
              <a:t>正在執行的</a:t>
            </a:r>
            <a:r>
              <a:rPr kumimoji="1" lang="en-US" altLang="zh-CN" dirty="0"/>
              <a:t>task</a:t>
            </a:r>
          </a:p>
          <a:p>
            <a:pPr lvl="1"/>
            <a:r>
              <a:rPr kumimoji="1" lang="en" altLang="zh-TW" dirty="0"/>
              <a:t>Settings larger than half of </a:t>
            </a:r>
            <a:r>
              <a:rPr kumimoji="1" lang="en" altLang="zh-TW" dirty="0" err="1"/>
              <a:t>sched_latency_ns</a:t>
            </a:r>
            <a:r>
              <a:rPr kumimoji="1" lang="en" altLang="zh-TW" dirty="0"/>
              <a:t> will result in no wake-up preemption. Short duty cycle tasks will be unable to compete with CPU hogs effectively.</a:t>
            </a:r>
          </a:p>
          <a:p>
            <a:pPr lvl="1"/>
            <a:r>
              <a:rPr kumimoji="1" lang="zh-TW" altLang="en-US" dirty="0"/>
              <a:t>把</a:t>
            </a:r>
            <a:r>
              <a:rPr lang="en" altLang="zh-TW" dirty="0" err="1"/>
              <a:t>sched_wakeup_granularity_ns</a:t>
            </a:r>
            <a:r>
              <a:rPr lang="zh-CN" altLang="en-US" dirty="0"/>
              <a:t>設定的比「</a:t>
            </a:r>
            <a:r>
              <a:rPr kumimoji="1" lang="en" altLang="zh-TW" dirty="0" err="1"/>
              <a:t>sched_latency_ns</a:t>
            </a:r>
            <a:r>
              <a:rPr kumimoji="1" lang="en" altLang="zh-TW" dirty="0"/>
              <a:t>/2</a:t>
            </a:r>
            <a:r>
              <a:rPr kumimoji="1" lang="zh-TW" altLang="en-US" dirty="0"/>
              <a:t>」還要大，那麼「</a:t>
            </a:r>
            <a:r>
              <a:rPr kumimoji="1" lang="en-US" altLang="zh-TW" dirty="0"/>
              <a:t>wake-up</a:t>
            </a:r>
            <a:r>
              <a:rPr kumimoji="1" lang="zh-TW" altLang="en-US" dirty="0"/>
              <a:t>」</a:t>
            </a:r>
            <a:r>
              <a:rPr kumimoji="1" lang="en" altLang="zh-TW" dirty="0"/>
              <a:t>task</a:t>
            </a:r>
            <a:r>
              <a:rPr kumimoji="1" lang="zh-CN" altLang="en-US" dirty="0"/>
              <a:t>就沒辦法「立即」搶到</a:t>
            </a:r>
            <a:r>
              <a:rPr kumimoji="1" lang="en-US" altLang="zh-CN" dirty="0"/>
              <a:t>CPU</a:t>
            </a:r>
            <a:endParaRPr kumimoji="1"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D70CC5-EE1C-1342-8EBD-F0B9423A500C}"/>
              </a:ext>
            </a:extLst>
          </p:cNvPr>
          <p:cNvSpPr/>
          <p:nvPr/>
        </p:nvSpPr>
        <p:spPr>
          <a:xfrm>
            <a:off x="5139266" y="59887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TW" dirty="0">
                <a:hlinkClick r:id="rId2"/>
              </a:rPr>
              <a:t>https://doc.opensuse.org/documentation/leap/tuning/html/book.sle.tuning/cha.tuning.taskscheduler.html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997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98F7A-3414-E044-B6A5-B4FBBCD2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使用系統預設值</a:t>
            </a:r>
            <a:br>
              <a:rPr kumimoji="1" lang="en-US" altLang="zh-CN" dirty="0"/>
            </a:br>
            <a:r>
              <a:rPr kumimoji="1" lang="en-US" altLang="zh-CN" dirty="0"/>
              <a:t>	</a:t>
            </a:r>
            <a:r>
              <a:rPr kumimoji="1" lang="zh-CN" altLang="en-US" dirty="0"/>
              <a:t>編譯</a:t>
            </a:r>
            <a:r>
              <a:rPr kumimoji="1" lang="en-US" altLang="zh-CN" dirty="0"/>
              <a:t>Linux kernel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BCB9DD-6456-C846-83FF-1B8D16440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 err="1"/>
              <a:t>wget</a:t>
            </a:r>
            <a:r>
              <a:rPr lang="en" altLang="zh-TW" dirty="0"/>
              <a:t> https://</a:t>
            </a:r>
            <a:r>
              <a:rPr lang="en" altLang="zh-TW" dirty="0" err="1"/>
              <a:t>cdn.kernel.org</a:t>
            </a:r>
            <a:r>
              <a:rPr lang="en" altLang="zh-TW" dirty="0"/>
              <a:t>/pub/</a:t>
            </a:r>
            <a:r>
              <a:rPr lang="en" altLang="zh-TW" dirty="0" err="1"/>
              <a:t>linux</a:t>
            </a:r>
            <a:r>
              <a:rPr lang="en" altLang="zh-TW" dirty="0"/>
              <a:t>/kernel/v5.x/linux-5.4.2.tar.xz</a:t>
            </a:r>
            <a:endParaRPr kumimoji="1" lang="en-US" altLang="zh-TW" dirty="0"/>
          </a:p>
          <a:p>
            <a:r>
              <a:rPr kumimoji="1" lang="en-US" altLang="zh-TW" dirty="0"/>
              <a:t>Ubuntu</a:t>
            </a:r>
            <a:r>
              <a:rPr kumimoji="1" lang="zh-CN" altLang="en-US" dirty="0"/>
              <a:t>屬於</a:t>
            </a:r>
            <a:r>
              <a:rPr kumimoji="1" lang="en-US" altLang="zh-CN" dirty="0"/>
              <a:t>Debian</a:t>
            </a:r>
            <a:r>
              <a:rPr kumimoji="1" lang="zh-CN" altLang="en-US" dirty="0"/>
              <a:t>系統建議使用「</a:t>
            </a:r>
            <a:r>
              <a:rPr kumimoji="1" lang="en" altLang="zh-CN" dirty="0"/>
              <a:t>make-</a:t>
            </a:r>
            <a:r>
              <a:rPr kumimoji="1" lang="en" altLang="zh-CN" dirty="0" err="1"/>
              <a:t>kpkg</a:t>
            </a:r>
            <a:r>
              <a:rPr kumimoji="1" lang="zh-CN" altLang="en-US" dirty="0"/>
              <a:t>」編譯核心</a:t>
            </a:r>
            <a:endParaRPr lang="en" altLang="zh-TW" dirty="0"/>
          </a:p>
          <a:p>
            <a:pPr lvl="1"/>
            <a:r>
              <a:rPr lang="en" altLang="zh-TW" dirty="0" err="1"/>
              <a:t>sudo</a:t>
            </a:r>
            <a:r>
              <a:rPr lang="en" altLang="zh-TW" dirty="0"/>
              <a:t> apt-get install git </a:t>
            </a:r>
            <a:r>
              <a:rPr lang="en" altLang="zh-TW" dirty="0" err="1"/>
              <a:t>fakeroot</a:t>
            </a:r>
            <a:r>
              <a:rPr lang="en" altLang="zh-TW" dirty="0"/>
              <a:t> build-essential </a:t>
            </a:r>
            <a:r>
              <a:rPr lang="en" altLang="zh-TW" dirty="0" err="1"/>
              <a:t>ncurses</a:t>
            </a:r>
            <a:r>
              <a:rPr lang="en" altLang="zh-TW" dirty="0"/>
              <a:t>-dev </a:t>
            </a:r>
            <a:r>
              <a:rPr lang="en" altLang="zh-TW" dirty="0" err="1"/>
              <a:t>xz-utils</a:t>
            </a:r>
            <a:r>
              <a:rPr lang="en" altLang="zh-TW" dirty="0"/>
              <a:t> kernel-package</a:t>
            </a:r>
          </a:p>
          <a:p>
            <a:pPr lvl="1"/>
            <a:r>
              <a:rPr lang="en" altLang="zh-TW" dirty="0">
                <a:hlinkClick r:id="rId2"/>
              </a:rPr>
              <a:t>https://www.ubuntu-tw.org/modules/newbb/viewtopic.php?post_id=3</a:t>
            </a:r>
            <a:endParaRPr kumimoji="1"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F06294-B300-9349-ABDD-5D8DE5613573}"/>
              </a:ext>
            </a:extLst>
          </p:cNvPr>
          <p:cNvSpPr/>
          <p:nvPr/>
        </p:nvSpPr>
        <p:spPr>
          <a:xfrm>
            <a:off x="3048000" y="55932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" altLang="zh-TW" dirty="0">
                <a:solidFill>
                  <a:schemeClr val="accent5"/>
                </a:solidFill>
              </a:rPr>
              <a:t>Google make </a:t>
            </a:r>
            <a:r>
              <a:rPr lang="en" altLang="zh-TW" dirty="0" err="1">
                <a:solidFill>
                  <a:schemeClr val="accent5"/>
                </a:solidFill>
              </a:rPr>
              <a:t>linux</a:t>
            </a:r>
            <a:r>
              <a:rPr lang="en" altLang="zh-TW" dirty="0">
                <a:solidFill>
                  <a:schemeClr val="accent5"/>
                </a:solidFill>
              </a:rPr>
              <a:t> kernel ubuntu 18.04</a:t>
            </a:r>
          </a:p>
          <a:p>
            <a:pPr algn="ctr"/>
            <a:r>
              <a:rPr lang="en" altLang="zh-TW" dirty="0">
                <a:solidFill>
                  <a:schemeClr val="accent5"/>
                </a:solidFill>
              </a:rPr>
              <a:t>Google </a:t>
            </a:r>
            <a:r>
              <a:rPr lang="en" altLang="zh-TW" dirty="0" err="1">
                <a:solidFill>
                  <a:schemeClr val="accent5"/>
                </a:solidFill>
              </a:rPr>
              <a:t>wget</a:t>
            </a:r>
            <a:r>
              <a:rPr lang="en" altLang="zh-TW" dirty="0">
                <a:solidFill>
                  <a:schemeClr val="accent5"/>
                </a:solidFill>
              </a:rPr>
              <a:t> </a:t>
            </a:r>
            <a:r>
              <a:rPr lang="en" altLang="zh-TW" dirty="0" err="1">
                <a:solidFill>
                  <a:schemeClr val="accent5"/>
                </a:solidFill>
              </a:rPr>
              <a:t>linux</a:t>
            </a:r>
            <a:r>
              <a:rPr lang="en" altLang="zh-TW" dirty="0">
                <a:solidFill>
                  <a:schemeClr val="accent5"/>
                </a:solidFill>
              </a:rPr>
              <a:t> </a:t>
            </a:r>
            <a:r>
              <a:rPr lang="en" altLang="zh-TW" dirty="0" err="1">
                <a:solidFill>
                  <a:schemeClr val="accent5"/>
                </a:solidFill>
              </a:rPr>
              <a:t>kerenl</a:t>
            </a:r>
            <a:endParaRPr lang="zh-TW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055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20FD3-0882-DE49-BC89-70CF217D2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實驗環境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12D365-7ED9-924E-B980-C24BE073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solidFill>
                  <a:srgbClr val="FF0000"/>
                </a:solidFill>
              </a:rPr>
              <a:t>一個</a:t>
            </a:r>
            <a:r>
              <a:rPr kumimoji="1" lang="en-US" altLang="zh-TW" dirty="0">
                <a:solidFill>
                  <a:srgbClr val="FF0000"/>
                </a:solidFill>
              </a:rPr>
              <a:t>4</a:t>
            </a:r>
            <a:r>
              <a:rPr kumimoji="1" lang="zh-CN" altLang="en-US" dirty="0">
                <a:solidFill>
                  <a:srgbClr val="FF0000"/>
                </a:solidFill>
              </a:rPr>
              <a:t>核心（</a:t>
            </a:r>
            <a:r>
              <a:rPr kumimoji="1" lang="en-US" altLang="zh-CN" dirty="0">
                <a:solidFill>
                  <a:srgbClr val="FF0000"/>
                </a:solidFill>
              </a:rPr>
              <a:t>4C/8T</a:t>
            </a:r>
            <a:r>
              <a:rPr kumimoji="1" lang="zh-CN" altLang="en-US" dirty="0">
                <a:solidFill>
                  <a:srgbClr val="FF0000"/>
                </a:solidFill>
              </a:rPr>
              <a:t>）的</a:t>
            </a:r>
            <a:r>
              <a:rPr kumimoji="1" lang="en-US" altLang="zh-CN" dirty="0">
                <a:solidFill>
                  <a:srgbClr val="FF0000"/>
                </a:solidFill>
              </a:rPr>
              <a:t>Linux</a:t>
            </a:r>
          </a:p>
          <a:p>
            <a:r>
              <a:rPr kumimoji="1" lang="zh-TW" altLang="en-US" dirty="0"/>
              <a:t>一個</a:t>
            </a:r>
            <a:r>
              <a:rPr kumimoji="1" lang="en-US" altLang="zh-TW" dirty="0"/>
              <a:t>32</a:t>
            </a:r>
            <a:r>
              <a:rPr kumimoji="1" lang="zh-CN" altLang="en-US" dirty="0"/>
              <a:t>核心（</a:t>
            </a:r>
            <a:r>
              <a:rPr kumimoji="1" lang="en-US" altLang="zh-CN" dirty="0"/>
              <a:t>32C/64T</a:t>
            </a:r>
            <a:r>
              <a:rPr kumimoji="1" lang="zh-CN" altLang="en-US" dirty="0"/>
              <a:t>）的</a:t>
            </a:r>
            <a:r>
              <a:rPr kumimoji="1" lang="en-US" altLang="zh-CN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4214263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D388E-507C-4D48-86DA-12156872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3B41FF-20C3-9F42-A1EA-71505CD24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 err="1"/>
              <a:t>sudo</a:t>
            </a:r>
            <a:r>
              <a:rPr lang="en" altLang="zh-TW" dirty="0"/>
              <a:t> apt-get install </a:t>
            </a:r>
            <a:r>
              <a:rPr lang="en" altLang="zh-TW" dirty="0" err="1"/>
              <a:t>libncurses</a:t>
            </a:r>
            <a:r>
              <a:rPr lang="en" altLang="zh-TW" dirty="0"/>
              <a:t>-dev flex bison </a:t>
            </a:r>
            <a:r>
              <a:rPr lang="en" altLang="zh-TW" dirty="0" err="1"/>
              <a:t>openssl</a:t>
            </a:r>
            <a:r>
              <a:rPr lang="en" altLang="zh-TW" dirty="0"/>
              <a:t> </a:t>
            </a:r>
            <a:r>
              <a:rPr lang="en" altLang="zh-TW" dirty="0" err="1"/>
              <a:t>libssl</a:t>
            </a:r>
            <a:r>
              <a:rPr lang="en" altLang="zh-TW" dirty="0"/>
              <a:t>-dev </a:t>
            </a:r>
            <a:r>
              <a:rPr lang="en" altLang="zh-TW" dirty="0" err="1"/>
              <a:t>dkms</a:t>
            </a:r>
            <a:r>
              <a:rPr lang="en" altLang="zh-TW" dirty="0"/>
              <a:t> </a:t>
            </a:r>
            <a:r>
              <a:rPr lang="en" altLang="zh-TW" dirty="0" err="1"/>
              <a:t>libelf</a:t>
            </a:r>
            <a:r>
              <a:rPr lang="en" altLang="zh-TW" dirty="0"/>
              <a:t>-dev </a:t>
            </a:r>
            <a:r>
              <a:rPr lang="en" altLang="zh-TW" dirty="0" err="1"/>
              <a:t>libudev</a:t>
            </a:r>
            <a:r>
              <a:rPr lang="en" altLang="zh-TW" dirty="0"/>
              <a:t>-dev </a:t>
            </a:r>
            <a:r>
              <a:rPr lang="en" altLang="zh-TW" dirty="0" err="1"/>
              <a:t>libpci</a:t>
            </a:r>
            <a:r>
              <a:rPr lang="en" altLang="zh-TW" dirty="0"/>
              <a:t>-dev </a:t>
            </a:r>
            <a:r>
              <a:rPr lang="en" altLang="zh-TW" dirty="0" err="1"/>
              <a:t>libiberty</a:t>
            </a:r>
            <a:r>
              <a:rPr lang="en" altLang="zh-TW" dirty="0"/>
              <a:t>-dev </a:t>
            </a:r>
            <a:r>
              <a:rPr lang="en" altLang="zh-TW" dirty="0" err="1"/>
              <a:t>autoconf</a:t>
            </a:r>
            <a:endParaRPr lang="en" altLang="zh-TW" dirty="0"/>
          </a:p>
          <a:p>
            <a:r>
              <a:rPr kumimoji="1" lang="en" altLang="zh-TW" dirty="0"/>
              <a:t>cp /boot/config-5.3.0-24-generic ./.config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348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2810</TotalTime>
  <Words>1748</Words>
  <Application>Microsoft Macintosh PowerPoint</Application>
  <PresentationFormat>寬螢幕</PresentationFormat>
  <Paragraphs>155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Microsoft JhengHei Light</vt:lpstr>
      <vt:lpstr>Microsoft JhengHei UI</vt:lpstr>
      <vt:lpstr>Microsoft YaHei Light</vt:lpstr>
      <vt:lpstr>PingFang TC Thin</vt:lpstr>
      <vt:lpstr>Arial</vt:lpstr>
      <vt:lpstr>Consolas</vt:lpstr>
      <vt:lpstr>Menlo</vt:lpstr>
      <vt:lpstr>NotoMono Nerd Font Mono Book</vt:lpstr>
      <vt:lpstr>Office 佈景主題</vt:lpstr>
      <vt:lpstr>作業七： CPU與I/O的平行化</vt:lpstr>
      <vt:lpstr>前言：</vt:lpstr>
      <vt:lpstr>前言：</vt:lpstr>
      <vt:lpstr>了解Linux的CFS方法的屬性  sysctl -A | grep "sched" | grep -v "domain”</vt:lpstr>
      <vt:lpstr>CPU vs. I/O</vt:lpstr>
      <vt:lpstr>CPU vs. I/O</vt:lpstr>
      <vt:lpstr>使用系統預設值  編譯Linux kernel</vt:lpstr>
      <vt:lpstr>實驗環境</vt:lpstr>
      <vt:lpstr>PowerPoint 簡報</vt:lpstr>
      <vt:lpstr>輸出結果</vt:lpstr>
      <vt:lpstr>輸出結果統整 (-j32)</vt:lpstr>
      <vt:lpstr>輸出結果</vt:lpstr>
      <vt:lpstr>輸出結果統整 (-j8)</vt:lpstr>
      <vt:lpstr>小結論</vt:lpstr>
      <vt:lpstr>核心相關程式碼</vt:lpstr>
      <vt:lpstr>核心相關程式碼</vt:lpstr>
      <vt:lpstr>程式碼解析</vt:lpstr>
      <vt:lpstr>作業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獨孤派作業系統 main memory</dc:title>
  <dc:creator>習五 羅</dc:creator>
  <cp:lastModifiedBy>習五 羅</cp:lastModifiedBy>
  <cp:revision>79</cp:revision>
  <dcterms:created xsi:type="dcterms:W3CDTF">2018-12-19T10:35:55Z</dcterms:created>
  <dcterms:modified xsi:type="dcterms:W3CDTF">2019-12-08T11:31:42Z</dcterms:modified>
</cp:coreProperties>
</file>