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  <p:sldId id="652" r:id="rId9"/>
    <p:sldId id="653" r:id="rId10"/>
    <p:sldId id="654" r:id="rId11"/>
    <p:sldId id="655" r:id="rId12"/>
    <p:sldId id="656" r:id="rId13"/>
    <p:sldId id="657" r:id="rId14"/>
    <p:sldId id="658" r:id="rId15"/>
    <p:sldId id="789" r:id="rId16"/>
    <p:sldId id="643" r:id="rId17"/>
    <p:sldId id="644" r:id="rId18"/>
    <p:sldId id="790" r:id="rId19"/>
    <p:sldId id="791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1EE6A-1DB8-4F45-B4EC-6084AE63E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1D504B-E922-4216-969C-A6A3F5C46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DFC139-CCD7-4008-9021-2EB9953D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99ED-28C4-496B-AD81-A0A64697046F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38DF9B-5BDC-4882-9365-D4537BB9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8E1A7B-C780-4430-9880-92F86A30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4E2D-F693-434C-AFCF-8DA609C3B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36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21B4E-BD4C-4D81-9DCC-97D6CC96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2916E0-7088-4321-99BD-CFF64E0C3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C2D68F-FC8C-4CFF-88A5-87382BA5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99ED-28C4-496B-AD81-A0A64697046F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45216-0715-4028-82CC-2E73A922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6E82B0-8E1F-43CA-B61D-A42E8EE2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4E2D-F693-434C-AFCF-8DA609C3B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23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04305A7-1C23-4CD8-9BA1-14707C330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849F8D-E10A-4DE6-9365-11B3A2FB5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8DE00F-BDF4-4F7E-A2F1-42B7A8E7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99ED-28C4-496B-AD81-A0A64697046F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83FE73-E0B0-4B1B-BEE5-CC59C5F8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2E810E-7D3E-41A3-9ECA-8C671C66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4E2D-F693-434C-AFCF-8DA609C3B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59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53FB4D8-1F0D-FD40-AFA4-58A6917F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56F5530-633C-3D46-8FA0-06D7365F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2pPr marL="685800" indent="-228600">
              <a:buFontTx/>
              <a:buBlip>
                <a:blip r:embed="rId2"/>
              </a:buBlip>
              <a:defRPr/>
            </a:lvl2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pic>
        <p:nvPicPr>
          <p:cNvPr id="3" name="圖片 2" descr="一張含有 個人, 服飾, 白色, 女性 的圖片&#10;&#10;自動產生的描述">
            <a:extLst>
              <a:ext uri="{FF2B5EF4-FFF2-40B4-BE49-F238E27FC236}">
                <a16:creationId xmlns:a16="http://schemas.microsoft.com/office/drawing/2014/main" id="{77D3B198-8551-9B49-B202-6040C8485E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189297" y="4874370"/>
            <a:ext cx="2002703" cy="198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50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rors.creativecommons.org/presskit/buttons/88x31/png/by-nc-sa.png">
            <a:extLst>
              <a:ext uri="{FF2B5EF4-FFF2-40B4-BE49-F238E27FC236}">
                <a16:creationId xmlns:a16="http://schemas.microsoft.com/office/drawing/2014/main" id="{8961A33C-907E-6A49-99CC-DD648606B8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9941" y="5743181"/>
            <a:ext cx="2796117" cy="9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0917A91C-AC1A-1E47-AB97-0E55BDBDE6DA}"/>
              </a:ext>
            </a:extLst>
          </p:cNvPr>
          <p:cNvSpPr txBox="1">
            <a:spLocks/>
          </p:cNvSpPr>
          <p:nvPr userDrawn="1"/>
        </p:nvSpPr>
        <p:spPr>
          <a:xfrm>
            <a:off x="1073426" y="86626"/>
            <a:ext cx="11118574" cy="102663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j-cs"/>
              </a:defRPr>
            </a:lvl1pPr>
          </a:lstStyle>
          <a:p>
            <a:pPr algn="r"/>
            <a:r>
              <a:rPr lang="zh-TW" altLang="en-US" sz="4000" b="0" i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Han Sans TW Light" panose="020B0300000000000000" pitchFamily="34" charset="-128"/>
                <a:ea typeface="Source Han Sans TW Light" panose="020B0300000000000000" pitchFamily="34" charset="-128"/>
              </a:rPr>
              <a:t>作業系統概論</a:t>
            </a:r>
            <a:r>
              <a:rPr lang="zh-TW" altLang="en-US" sz="4000" b="0" i="0" baseline="300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Han Sans TW Light" panose="020B0300000000000000" pitchFamily="34" charset="-128"/>
                <a:ea typeface="Source Han Sans TW Light" panose="020B0300000000000000" pitchFamily="34" charset="-128"/>
              </a:rPr>
              <a:t>基於</a:t>
            </a:r>
            <a:r>
              <a:rPr lang="en-US" altLang="zh-TW" sz="4000" b="0" i="0" baseline="300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Han Sans TW Light" panose="020B0300000000000000" pitchFamily="34" charset="-128"/>
                <a:ea typeface="Source Han Sans TW Light" panose="020B0300000000000000" pitchFamily="34" charset="-128"/>
              </a:rPr>
              <a:t>GNU/Linux</a:t>
            </a:r>
            <a:endParaRPr lang="zh-TW" altLang="en-US" sz="4000" b="0" i="0" baseline="30000">
              <a:effectLst>
                <a:glow rad="101600">
                  <a:schemeClr val="bg1">
                    <a:alpha val="60000"/>
                  </a:schemeClr>
                </a:glow>
              </a:effectLst>
              <a:latin typeface="Source Han Sans TW Light" panose="020B0300000000000000" pitchFamily="34" charset="-128"/>
              <a:ea typeface="Source Han Sans TW Light" panose="020B03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CD2E62-7DD4-EE4B-9786-6BD72A3BBAD9}"/>
              </a:ext>
            </a:extLst>
          </p:cNvPr>
          <p:cNvSpPr txBox="1"/>
          <p:nvPr userDrawn="1"/>
        </p:nvSpPr>
        <p:spPr>
          <a:xfrm>
            <a:off x="1073426" y="1113261"/>
            <a:ext cx="11118574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b="0" i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Han Sans TW Light" panose="020B0300000000000000" pitchFamily="34" charset="-128"/>
                <a:ea typeface="Source Han Sans TW Light" panose="020B0300000000000000" pitchFamily="34" charset="-128"/>
              </a:rPr>
              <a:t>中正大學，資工系，作業系統實驗室，副教授 羅習五，</a:t>
            </a:r>
            <a:r>
              <a:rPr lang="en-US" altLang="zh-TW" sz="1800" b="0" i="0" err="1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Han Sans TW Light" panose="020B0300000000000000" pitchFamily="34" charset="-128"/>
                <a:ea typeface="Source Han Sans TW Light" panose="020B0300000000000000" pitchFamily="34" charset="-128"/>
              </a:rPr>
              <a:t>shiwulo@gmail.com</a:t>
            </a:r>
            <a:endParaRPr lang="zh-TW" altLang="en-US" sz="1800" b="0" i="0">
              <a:solidFill>
                <a:schemeClr val="tx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Source Han Sans TW Light" panose="020B0300000000000000" pitchFamily="34" charset="-128"/>
              <a:ea typeface="Source Han Sans TW Light" panose="020B0300000000000000" pitchFamily="34" charset="-128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30C5F69-F00C-2B49-99A5-ECFB7CC03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34594" y="0"/>
            <a:ext cx="10502297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767054" y="2932866"/>
            <a:ext cx="6502887" cy="3925134"/>
          </a:xfrm>
          <a:noFill/>
        </p:spPr>
        <p:txBody>
          <a:bodyPr anchor="ctr">
            <a:noAutofit/>
          </a:bodyPr>
          <a:lstStyle>
            <a:lvl1pPr algn="ctr">
              <a:defRPr sz="9600" b="0" i="0" baseline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effectLst>
                  <a:glow rad="25400">
                    <a:schemeClr val="bg1"/>
                  </a:glow>
                </a:effectLst>
                <a:latin typeface="Source Han Sans TW Normal" panose="020B0400000000000000" pitchFamily="34" charset="-128"/>
                <a:ea typeface="Source Han Sans TW Normal" panose="020B0400000000000000" pitchFamily="34" charset="-128"/>
                <a:cs typeface="Consolas" panose="020B0609020204030204" pitchFamily="49" charset="0"/>
              </a:defRPr>
            </a:lvl1pPr>
          </a:lstStyle>
          <a:p>
            <a:r>
              <a:rPr kumimoji="1" lang="zh-TW" altLang="en-US" dirty="0"/>
              <a:t>標題</a:t>
            </a:r>
          </a:p>
        </p:txBody>
      </p:sp>
    </p:spTree>
    <p:extLst>
      <p:ext uri="{BB962C8B-B14F-4D97-AF65-F5344CB8AC3E}">
        <p14:creationId xmlns:p14="http://schemas.microsoft.com/office/powerpoint/2010/main" val="105423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93C4F8-E1AF-435C-8E61-0EE74BB2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24BE59-5836-434F-824B-CBF86FE2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DD20F0-2216-4123-93B2-D9EBD8D8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99ED-28C4-496B-AD81-A0A64697046F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250434-FE47-42EC-8357-2BF0FF2F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335026-EC6D-469C-B616-CF67E998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4E2D-F693-434C-AFCF-8DA609C3B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4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6B2B0C-C54F-4DC8-A98E-2894C27F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B4B25E-70E6-49C4-874B-8B0279F0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266D5A-9986-4320-BAB8-D5491E44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99ED-28C4-496B-AD81-A0A64697046F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136B52-627B-4257-9C57-18E730C4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9B314B-D8F3-4186-BAF9-654032EA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4E2D-F693-434C-AFCF-8DA609C3B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26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44AED-019B-427C-BDE6-09CA26A8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83F6BF-F2FD-46CD-9CF8-F386F7090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1F5976-D546-4C08-A3E3-2CC085E89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E25966-0CA6-4EF3-946F-1ACF68E3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99ED-28C4-496B-AD81-A0A64697046F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DCDC64-7520-4737-AB53-CA46A503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203B75-143E-421A-BA3E-7FEF04D5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4E2D-F693-434C-AFCF-8DA609C3B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83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538DE-9367-4D37-A9D5-DC5F0BB9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D29C1B-CB45-4C32-A448-4F0109A55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6422E6-07BD-4BFD-8F48-7CDEAB64C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C80519-DD55-483E-ABB4-590915BCE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54834B-6C46-4B2F-A6E9-65BDA4531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947E1D1-EAE1-45FF-9F95-957E20B9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99ED-28C4-496B-AD81-A0A64697046F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8FE013D-30EC-410B-8396-45C797D3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28F30C-4E7E-456D-BF00-E28CE4F4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4E2D-F693-434C-AFCF-8DA609C3B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29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3CEF8-5A59-4D74-9083-EBBAADCB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AA3E82-DA89-45A9-A5B6-B5E8FEB7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99ED-28C4-496B-AD81-A0A64697046F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5E2713-220B-4267-A892-D4601045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95F9C2-8C34-48FF-9E52-6A9D075E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4E2D-F693-434C-AFCF-8DA609C3B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11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BAC0648-78F3-495A-8070-7498B28D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99ED-28C4-496B-AD81-A0A64697046F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94AA70A-1B2B-48E1-9D2E-79981119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4628E3-619B-4476-B002-0654F487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4E2D-F693-434C-AFCF-8DA609C3B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37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C53CC-7396-4464-8BF5-EA13D0A8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AAE87-015E-4497-8100-BE0795D6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36AD99-1DF0-47C4-8886-BA95D318C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8820C8-72A4-4E9A-AC35-FC1A7B18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99ED-28C4-496B-AD81-A0A64697046F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BEAFFB-0D3E-4F88-8553-EE468ED0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D48B63-FBC6-4862-A06B-4F1DED87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4E2D-F693-434C-AFCF-8DA609C3B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47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E66F9-12BD-4B21-90C2-E1BAF11C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77BD19-3648-4A8A-8899-F98D7926B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52AE41-A09E-45B7-90A3-96B4B87EF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6E96FC-BBBF-4E8C-9287-082A8376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99ED-28C4-496B-AD81-A0A64697046F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F8119B-C4BB-494C-A8EE-B1565537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6F5D1D-08E7-414A-82CF-540333D0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4E2D-F693-434C-AFCF-8DA609C3B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70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D0BE2F4-A2D9-44C0-92E6-4CE44823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F8B42E-2337-4208-BA1D-B45C72290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24A755-920B-4842-A7E1-A02D20641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A99ED-28C4-496B-AD81-A0A64697046F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F1DBCF-8319-4A3E-B772-FD65A70A5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868879-F8E3-46A0-B38F-797C3E3D0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04E2D-F693-434C-AFCF-8DA609C3BD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1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atomic/atomic_store_explicit/" TargetMode="External"/><Relationship Id="rId2" Type="http://schemas.openxmlformats.org/officeDocument/2006/relationships/hyperlink" Target="https://medium.com/fcamels-notes/%E7%B0%A1%E4%BB%8B-c-11-memory-model-b3f4ed81fea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plusplus.com/reference/atomic/atomic_load_explici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FD59F-2597-3347-A5C9-94C09EA2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973363"/>
          </a:xfrm>
        </p:spPr>
        <p:txBody>
          <a:bodyPr/>
          <a:lstStyle/>
          <a:p>
            <a:r>
              <a:rPr kumimoji="1" lang="en-US" altLang="zh-TW"/>
              <a:t>C11</a:t>
            </a:r>
            <a:r>
              <a:rPr kumimoji="1" lang="zh-TW" altLang="en-US"/>
              <a:t>、</a:t>
            </a:r>
            <a:r>
              <a:rPr kumimoji="1" lang="en-US" altLang="zh-TW"/>
              <a:t>C++11</a:t>
            </a:r>
            <a:r>
              <a:rPr kumimoji="1" lang="zh-CN" altLang="en-US"/>
              <a:t>中</a:t>
            </a:r>
            <a:r>
              <a:rPr kumimoji="1" lang="en-US" altLang="zh-TW" err="1"/>
              <a:t>memory_order</a:t>
            </a:r>
            <a:r>
              <a:rPr kumimoji="1" lang="zh-CN" altLang="en-US"/>
              <a:t>的定義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23E03-2B02-9440-BD70-DAEBE2A0372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230"/>
            <a:ext cx="10515600" cy="526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TW" sz="1600" dirty="0">
                <a:solidFill>
                  <a:srgbClr val="78492A"/>
                </a:solidFill>
                <a:latin typeface="Arial" panose="020B0604020202020204" pitchFamily="34" charset="0"/>
              </a:rPr>
              <a:t>#include </a:t>
            </a:r>
            <a:r>
              <a:rPr lang="en" altLang="zh-TW" sz="1600" dirty="0">
                <a:solidFill>
                  <a:srgbClr val="D12F1B"/>
                </a:solidFill>
                <a:latin typeface="Arial" panose="020B0604020202020204" pitchFamily="34" charset="0"/>
              </a:rPr>
              <a:t>&lt;stdatomic.h&gt;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BA2DA2"/>
                </a:solidFill>
                <a:latin typeface="Arial" panose="020B0604020202020204" pitchFamily="34" charset="0"/>
              </a:rPr>
              <a:t>typedef</a:t>
            </a:r>
            <a:r>
              <a:rPr lang="en" altLang="zh-TW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" altLang="zh-TW" sz="1600" dirty="0">
                <a:solidFill>
                  <a:srgbClr val="BA2DA2"/>
                </a:solidFill>
                <a:latin typeface="Arial" panose="020B0604020202020204" pitchFamily="34" charset="0"/>
              </a:rPr>
              <a:t>enum</a:t>
            </a:r>
            <a:r>
              <a:rPr lang="en" altLang="zh-TW" sz="1600" dirty="0">
                <a:solidFill>
                  <a:srgbClr val="000000"/>
                </a:solidFill>
                <a:latin typeface="Arial" panose="020B0604020202020204" pitchFamily="34" charset="0"/>
              </a:rPr>
              <a:t> memory_order {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Arial" panose="020B0604020202020204" pitchFamily="34" charset="0"/>
              </a:rPr>
              <a:t>    memory_order_relaxed,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Arial" panose="020B0604020202020204" pitchFamily="34" charset="0"/>
              </a:rPr>
              <a:t>    memory_order_consume,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Arial" panose="020B0604020202020204" pitchFamily="34" charset="0"/>
              </a:rPr>
              <a:t>    memory_order_acquire,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Arial" panose="020B0604020202020204" pitchFamily="34" charset="0"/>
              </a:rPr>
              <a:t>    memory_order_release,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Arial" panose="020B0604020202020204" pitchFamily="34" charset="0"/>
              </a:rPr>
              <a:t>    memory_order_acq_rel,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Arial" panose="020B0604020202020204" pitchFamily="34" charset="0"/>
              </a:rPr>
              <a:t>    memory_order_seq_cst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Arial" panose="020B0604020202020204" pitchFamily="34" charset="0"/>
              </a:rPr>
              <a:t>} memory_order;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8400"/>
                </a:solidFill>
                <a:latin typeface="Arial" panose="020B0604020202020204" pitchFamily="34" charset="0"/>
              </a:rPr>
              <a:t>/*example*/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Arial" panose="020B0604020202020204" pitchFamily="34" charset="0"/>
              </a:rPr>
              <a:t>atomic_load_explicit( </a:t>
            </a:r>
            <a:r>
              <a:rPr lang="en" altLang="zh-TW" sz="1600" dirty="0">
                <a:solidFill>
                  <a:srgbClr val="BA2DA2"/>
                </a:solidFill>
                <a:latin typeface="Arial" panose="020B0604020202020204" pitchFamily="34" charset="0"/>
              </a:rPr>
              <a:t>const</a:t>
            </a:r>
            <a:r>
              <a:rPr lang="en" altLang="zh-TW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" altLang="zh-TW" sz="1600" dirty="0">
                <a:solidFill>
                  <a:srgbClr val="BA2DA2"/>
                </a:solidFill>
                <a:latin typeface="Arial" panose="020B0604020202020204" pitchFamily="34" charset="0"/>
              </a:rPr>
              <a:t>volatile</a:t>
            </a:r>
            <a:r>
              <a:rPr lang="en" altLang="zh-TW" sz="1600" dirty="0">
                <a:solidFill>
                  <a:srgbClr val="000000"/>
                </a:solidFill>
                <a:latin typeface="Arial" panose="020B0604020202020204" pitchFamily="34" charset="0"/>
              </a:rPr>
              <a:t> A* obj, memory_order order );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Arial" panose="020B0604020202020204" pitchFamily="34" charset="0"/>
              </a:rPr>
              <a:t>atomic_fetch_add_explicit( </a:t>
            </a:r>
            <a:r>
              <a:rPr lang="en" altLang="zh-TW" sz="1600" dirty="0">
                <a:solidFill>
                  <a:srgbClr val="BA2DA2"/>
                </a:solidFill>
                <a:latin typeface="Arial" panose="020B0604020202020204" pitchFamily="34" charset="0"/>
              </a:rPr>
              <a:t>volatile</a:t>
            </a:r>
            <a:r>
              <a:rPr lang="en" altLang="zh-TW" sz="1600" dirty="0">
                <a:solidFill>
                  <a:srgbClr val="000000"/>
                </a:solidFill>
                <a:latin typeface="Arial" panose="020B0604020202020204" pitchFamily="34" charset="0"/>
              </a:rPr>
              <a:t> A* obj, M arg, memory_order order );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8400"/>
                </a:solidFill>
                <a:latin typeface="Arial" panose="020B0604020202020204" pitchFamily="34" charset="0"/>
              </a:rPr>
              <a:t>/*</a:t>
            </a:r>
            <a:r>
              <a:rPr lang="zh-TW" altLang="en-US" sz="1600" dirty="0">
                <a:solidFill>
                  <a:srgbClr val="008400"/>
                </a:solidFill>
                <a:latin typeface="Arial" panose="020B0604020202020204" pitchFamily="34" charset="0"/>
              </a:rPr>
              <a:t>下列二者意思相同*</a:t>
            </a:r>
            <a:r>
              <a:rPr lang="en-US" altLang="zh-TW" sz="1600" dirty="0">
                <a:solidFill>
                  <a:srgbClr val="008400"/>
                </a:solidFill>
                <a:latin typeface="Arial" panose="020B0604020202020204" pitchFamily="34" charset="0"/>
              </a:rPr>
              <a:t>/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Arial" panose="020B0604020202020204" pitchFamily="34" charset="0"/>
              </a:rPr>
              <a:t>atomic_fetch_add( </a:t>
            </a:r>
            <a:r>
              <a:rPr lang="en" altLang="zh-TW" sz="1600" dirty="0">
                <a:solidFill>
                  <a:srgbClr val="BA2DA2"/>
                </a:solidFill>
                <a:latin typeface="Arial" panose="020B0604020202020204" pitchFamily="34" charset="0"/>
              </a:rPr>
              <a:t>volatile</a:t>
            </a:r>
            <a:r>
              <a:rPr lang="en" altLang="zh-TW" sz="1600" dirty="0">
                <a:solidFill>
                  <a:srgbClr val="000000"/>
                </a:solidFill>
                <a:latin typeface="Arial" panose="020B0604020202020204" pitchFamily="34" charset="0"/>
              </a:rPr>
              <a:t> A* obj, M arg );</a:t>
            </a:r>
          </a:p>
          <a:p>
            <a:pPr marL="0" indent="0">
              <a:buNone/>
            </a:pPr>
            <a:r>
              <a:rPr lang="en" altLang="zh-TW" sz="1600" dirty="0">
                <a:solidFill>
                  <a:srgbClr val="000000"/>
                </a:solidFill>
                <a:latin typeface="Arial" panose="020B0604020202020204" pitchFamily="34" charset="0"/>
              </a:rPr>
              <a:t>atomic_fetch_add_explicit( </a:t>
            </a:r>
            <a:r>
              <a:rPr lang="en" altLang="zh-TW" sz="1600" dirty="0">
                <a:solidFill>
                  <a:srgbClr val="BA2DA2"/>
                </a:solidFill>
                <a:latin typeface="Arial" panose="020B0604020202020204" pitchFamily="34" charset="0"/>
              </a:rPr>
              <a:t>volatile</a:t>
            </a:r>
            <a:r>
              <a:rPr lang="en" altLang="zh-TW" sz="1600" dirty="0">
                <a:solidFill>
                  <a:srgbClr val="000000"/>
                </a:solidFill>
                <a:latin typeface="Arial" panose="020B0604020202020204" pitchFamily="34" charset="0"/>
              </a:rPr>
              <a:t> A* obj, M arg, memory_order_seq_cst );</a:t>
            </a:r>
          </a:p>
          <a:p>
            <a:pPr marL="0" indent="0">
              <a:buNone/>
            </a:pP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9279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63E2DE7-2C65-1C4A-A1BF-834EA300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973363"/>
          </a:xfrm>
        </p:spPr>
        <p:txBody>
          <a:bodyPr/>
          <a:lstStyle/>
          <a:p>
            <a:r>
              <a:rPr lang="en-US" altLang="zh-TW" err="1"/>
              <a:t>seq_cst</a:t>
            </a:r>
            <a:r>
              <a:rPr lang="zh-TW" altLang="en-US"/>
              <a:t>：最</a:t>
            </a:r>
            <a:r>
              <a:rPr lang="en-US" altLang="zh-TW"/>
              <a:t>strong</a:t>
            </a:r>
            <a:r>
              <a:rPr lang="zh-TW" altLang="en-US"/>
              <a:t>的</a:t>
            </a:r>
            <a:r>
              <a:rPr lang="en-US" altLang="zh-TW"/>
              <a:t>memory ordering</a:t>
            </a:r>
            <a:endParaRPr kumimoji="1"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FA6A30-5705-A44D-8ECE-EC0FFCF52E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230"/>
            <a:ext cx="10515600" cy="5267125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kumimoji="1" lang="zh-CN" altLang="en-US"/>
              <a:t>具有</a:t>
            </a:r>
            <a:r>
              <a:rPr kumimoji="1" lang="en-US" altLang="zh-CN" err="1"/>
              <a:t>acq_rel</a:t>
            </a:r>
            <a:r>
              <a:rPr kumimoji="1" lang="zh-CN" altLang="en-US"/>
              <a:t>的所有特性，並且所有宣告為</a:t>
            </a:r>
            <a:r>
              <a:rPr kumimoji="1" lang="en-US" altLang="zh-CN" err="1"/>
              <a:t>acq_rel</a:t>
            </a:r>
            <a:r>
              <a:rPr kumimoji="1" lang="zh-CN" altLang="en-US"/>
              <a:t>的指令一定不同時執行，一定是依照某個順序執行</a:t>
            </a:r>
            <a:endParaRPr kumimoji="1" lang="en-US" altLang="zh-CN"/>
          </a:p>
        </p:txBody>
      </p:sp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9FA6429C-BCE6-9948-874C-BB3BEC49E7D2}"/>
              </a:ext>
            </a:extLst>
          </p:cNvPr>
          <p:cNvSpPr txBox="1">
            <a:spLocks/>
          </p:cNvSpPr>
          <p:nvPr/>
        </p:nvSpPr>
        <p:spPr>
          <a:xfrm>
            <a:off x="838201" y="2369662"/>
            <a:ext cx="8662060" cy="2499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accent5">
                    <a:lumMod val="50000"/>
                  </a:schemeClr>
                </a:solidFill>
                <a:latin typeface="Source Han Sans TW Light" panose="020B0300000000000000" pitchFamily="34" charset="-128"/>
                <a:ea typeface="Source Han Sans TW Light" panose="020B03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b="0" i="0" kern="1200">
                <a:solidFill>
                  <a:schemeClr val="accent6">
                    <a:lumMod val="50000"/>
                  </a:schemeClr>
                </a:solidFill>
                <a:latin typeface="Source Han Sans TW Light" panose="020B0300000000000000" pitchFamily="34" charset="-128"/>
                <a:ea typeface="Source Han Sans TW Light" panose="020B03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b="0" i="0" kern="1200">
                <a:solidFill>
                  <a:srgbClr val="7030A0"/>
                </a:solidFill>
                <a:latin typeface="Source Han Sans TW Light" panose="020B0300000000000000" pitchFamily="34" charset="-128"/>
                <a:ea typeface="Source Han Sans TW Light" panose="020B03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1800" b="0" i="0" kern="1200">
                <a:solidFill>
                  <a:schemeClr val="accent2">
                    <a:lumMod val="50000"/>
                  </a:schemeClr>
                </a:solidFill>
                <a:latin typeface="Source Han Sans TW Light" panose="020B0300000000000000" pitchFamily="34" charset="-128"/>
                <a:ea typeface="Source Han Sans TW Light" panose="020B03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ource Han Sans TW Light" panose="020B0300000000000000" pitchFamily="34" charset="-128"/>
                <a:ea typeface="Source Han Sans TW Light" panose="020B03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/>
              <a:t>須滿足下列條件</a:t>
            </a:r>
          </a:p>
          <a:p>
            <a:pPr lvl="1"/>
            <a:r>
              <a:rPr lang="en-US" altLang="zh-TW" b="1"/>
              <a:t>Program order</a:t>
            </a:r>
            <a:r>
              <a:rPr lang="en-US" altLang="zh-TW"/>
              <a:t>: each process issues a memory request ordered by its program.</a:t>
            </a:r>
          </a:p>
          <a:p>
            <a:pPr lvl="1"/>
            <a:r>
              <a:rPr lang="en-US" altLang="zh-TW" b="1"/>
              <a:t>Write atomicity</a:t>
            </a:r>
            <a:r>
              <a:rPr lang="en-US" altLang="zh-TW"/>
              <a:t>: memory requests are serviced based on the order of a single FIFO queue.</a:t>
            </a:r>
          </a:p>
        </p:txBody>
      </p:sp>
    </p:spTree>
    <p:extLst>
      <p:ext uri="{BB962C8B-B14F-4D97-AF65-F5344CB8AC3E}">
        <p14:creationId xmlns:p14="http://schemas.microsoft.com/office/powerpoint/2010/main" val="60778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B5470-45DB-FD44-A2FB-9F00BFCA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舉例：</a:t>
            </a:r>
            <a:r>
              <a:rPr lang="en-US" altLang="zh-TW" err="1"/>
              <a:t>seq_cst</a:t>
            </a:r>
            <a:endParaRPr kumimoji="1" lang="zh-TW" altLang="en-US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D36954B0-2560-D247-B040-959BCCD91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5C7B23-AE7E-D04F-ADDD-EE044E99A6BB}"/>
              </a:ext>
            </a:extLst>
          </p:cNvPr>
          <p:cNvSpPr/>
          <p:nvPr/>
        </p:nvSpPr>
        <p:spPr>
          <a:xfrm>
            <a:off x="32639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Memory</a:t>
            </a:r>
          </a:p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P1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5" name="向右箭號圖說文字 4">
            <a:extLst>
              <a:ext uri="{FF2B5EF4-FFF2-40B4-BE49-F238E27FC236}">
                <a16:creationId xmlns:a16="http://schemas.microsoft.com/office/drawing/2014/main" id="{7561E86F-67BB-3E40-9D3F-05D805FC6EEE}"/>
              </a:ext>
            </a:extLst>
          </p:cNvPr>
          <p:cNvSpPr/>
          <p:nvPr/>
        </p:nvSpPr>
        <p:spPr>
          <a:xfrm>
            <a:off x="685800" y="3303478"/>
            <a:ext cx="2578100" cy="66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err="1">
                <a:ea typeface="Microsoft YaHei Light" panose="020B0502040204020203" pitchFamily="34" charset="-122"/>
              </a:rPr>
              <a:t>A.seq_cst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C1AE6F4-3444-454D-8BED-338A285EC6DC}"/>
              </a:ext>
            </a:extLst>
          </p:cNvPr>
          <p:cNvCxnSpPr/>
          <p:nvPr/>
        </p:nvCxnSpPr>
        <p:spPr>
          <a:xfrm>
            <a:off x="3263900" y="3633788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8181247-B357-0546-BD6F-A985AF66B5B9}"/>
              </a:ext>
            </a:extLst>
          </p:cNvPr>
          <p:cNvSpPr/>
          <p:nvPr/>
        </p:nvSpPr>
        <p:spPr>
          <a:xfrm>
            <a:off x="77216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Memory</a:t>
            </a:r>
            <a:br>
              <a:rPr kumimoji="1" lang="en-US" altLang="zh-TW">
                <a:ea typeface="Microsoft YaHei Light" panose="020B0502040204020203" pitchFamily="34" charset="-122"/>
              </a:rPr>
            </a:br>
            <a:r>
              <a:rPr kumimoji="1" lang="en-US" altLang="zh-TW">
                <a:ea typeface="Microsoft YaHei Light" panose="020B0502040204020203" pitchFamily="34" charset="-122"/>
              </a:rPr>
              <a:t>P2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27C19F7-8F66-3648-A576-54A26B9458E4}"/>
              </a:ext>
            </a:extLst>
          </p:cNvPr>
          <p:cNvCxnSpPr/>
          <p:nvPr/>
        </p:nvCxnSpPr>
        <p:spPr>
          <a:xfrm>
            <a:off x="7721600" y="41179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向左箭號圖說文字 8">
            <a:extLst>
              <a:ext uri="{FF2B5EF4-FFF2-40B4-BE49-F238E27FC236}">
                <a16:creationId xmlns:a16="http://schemas.microsoft.com/office/drawing/2014/main" id="{DDCEE877-3459-D441-BFEA-5F50557BAA33}"/>
              </a:ext>
            </a:extLst>
          </p:cNvPr>
          <p:cNvSpPr/>
          <p:nvPr/>
        </p:nvSpPr>
        <p:spPr>
          <a:xfrm>
            <a:off x="8763000" y="3786078"/>
            <a:ext cx="2768600" cy="66061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81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err="1">
                <a:ea typeface="Microsoft YaHei Light" panose="020B0502040204020203" pitchFamily="34" charset="-122"/>
              </a:rPr>
              <a:t>C.seq_cst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6703625-B591-854A-AC6A-CC2531EAFE90}"/>
              </a:ext>
            </a:extLst>
          </p:cNvPr>
          <p:cNvCxnSpPr/>
          <p:nvPr/>
        </p:nvCxnSpPr>
        <p:spPr>
          <a:xfrm>
            <a:off x="3263900" y="46005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向右箭號圖說文字 12">
            <a:extLst>
              <a:ext uri="{FF2B5EF4-FFF2-40B4-BE49-F238E27FC236}">
                <a16:creationId xmlns:a16="http://schemas.microsoft.com/office/drawing/2014/main" id="{496D5930-81D6-D64B-B010-CED3027621F0}"/>
              </a:ext>
            </a:extLst>
          </p:cNvPr>
          <p:cNvSpPr/>
          <p:nvPr/>
        </p:nvSpPr>
        <p:spPr>
          <a:xfrm>
            <a:off x="685800" y="4268678"/>
            <a:ext cx="2578100" cy="66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err="1">
                <a:ea typeface="Microsoft YaHei Light" panose="020B0502040204020203" pitchFamily="34" charset="-122"/>
              </a:rPr>
              <a:t>B.seq_cst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187165-A856-0948-AB33-D6891EA8BF19}"/>
              </a:ext>
            </a:extLst>
          </p:cNvPr>
          <p:cNvSpPr/>
          <p:nvPr/>
        </p:nvSpPr>
        <p:spPr>
          <a:xfrm>
            <a:off x="3263900" y="3786078"/>
            <a:ext cx="1041400" cy="660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600">
              <a:ea typeface="Microsoft YaHei Light" panose="020B0502040204020203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5FFC5C-0680-2B40-9FF8-56F77E6392E8}"/>
              </a:ext>
            </a:extLst>
          </p:cNvPr>
          <p:cNvSpPr/>
          <p:nvPr/>
        </p:nvSpPr>
        <p:spPr>
          <a:xfrm>
            <a:off x="3263900" y="4649786"/>
            <a:ext cx="1041400" cy="1460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600">
              <a:solidFill>
                <a:srgbClr val="FFFF00"/>
              </a:solidFill>
              <a:ea typeface="Microsoft YaHei Light" panose="020B0502040204020203" pitchFamily="34" charset="-122"/>
            </a:endParaRP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B5323564-A65A-E148-BC28-B908B1C770EC}"/>
              </a:ext>
            </a:extLst>
          </p:cNvPr>
          <p:cNvSpPr txBox="1">
            <a:spLocks/>
          </p:cNvSpPr>
          <p:nvPr/>
        </p:nvSpPr>
        <p:spPr>
          <a:xfrm>
            <a:off x="4305300" y="1825624"/>
            <a:ext cx="3416300" cy="485457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TW" sz="20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4" name="內容版面配置區 3">
            <a:extLst>
              <a:ext uri="{FF2B5EF4-FFF2-40B4-BE49-F238E27FC236}">
                <a16:creationId xmlns:a16="http://schemas.microsoft.com/office/drawing/2014/main" id="{1F6071A6-D036-3244-B074-052F1A271638}"/>
              </a:ext>
            </a:extLst>
          </p:cNvPr>
          <p:cNvSpPr txBox="1">
            <a:spLocks/>
          </p:cNvSpPr>
          <p:nvPr/>
        </p:nvSpPr>
        <p:spPr>
          <a:xfrm>
            <a:off x="4305300" y="1788428"/>
            <a:ext cx="34163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所有</a:t>
            </a:r>
            <a:r>
              <a:rPr lang="en-US" altLang="zh-CN" sz="24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thread</a:t>
            </a:r>
            <a:r>
              <a:rPr lang="zh-CN" altLang="en-US" sz="24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，看到</a:t>
            </a:r>
            <a:r>
              <a:rPr lang="en-US" altLang="zh-CN" sz="24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</a:t>
            </a:r>
            <a:r>
              <a:rPr lang="zh-CN" altLang="en-US" sz="24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</a:t>
            </a:r>
            <a:r>
              <a:rPr lang="en-US" altLang="zh-CN" sz="24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</a:t>
            </a:r>
            <a:r>
              <a:rPr lang="zh-CN" altLang="en-US" sz="24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</a:t>
            </a:r>
            <a:r>
              <a:rPr lang="en-US" altLang="zh-CN" sz="24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</a:t>
            </a:r>
            <a:r>
              <a:rPr lang="zh-CN" altLang="en-US" sz="24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的順序是同樣的「某個順序」</a:t>
            </a:r>
            <a:endParaRPr lang="en-US" altLang="zh-CN" sz="24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例如：</a:t>
            </a:r>
            <a:endParaRPr lang="en-US" altLang="zh-CN" sz="24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A-&gt;C-&gt;B</a:t>
            </a:r>
          </a:p>
          <a:p>
            <a:pPr lvl="1">
              <a:lnSpc>
                <a:spcPct val="150000"/>
              </a:lnSpc>
            </a:pPr>
            <a:r>
              <a:rPr lang="en-US" altLang="zh-TW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A-&gt;B-&gt;C</a:t>
            </a:r>
          </a:p>
          <a:p>
            <a:pPr lvl="1">
              <a:lnSpc>
                <a:spcPct val="150000"/>
              </a:lnSpc>
            </a:pPr>
            <a:r>
              <a:rPr lang="en-US" altLang="zh-TW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C-&gt;A-&gt;B</a:t>
            </a:r>
          </a:p>
          <a:p>
            <a:pPr lvl="1">
              <a:lnSpc>
                <a:spcPct val="150000"/>
              </a:lnSpc>
            </a:pPr>
            <a:r>
              <a:rPr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注意：</a:t>
            </a:r>
            <a:r>
              <a:rPr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</a:t>
            </a:r>
            <a:r>
              <a:rPr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一定在</a:t>
            </a:r>
            <a:r>
              <a:rPr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</a:t>
            </a:r>
            <a:r>
              <a:rPr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之前</a:t>
            </a:r>
            <a:endParaRPr lang="en-US" altLang="zh-TW" sz="20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72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B5470-45DB-FD44-A2FB-9F00BFCA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183" y="97183"/>
            <a:ext cx="4471930" cy="762134"/>
          </a:xfrm>
        </p:spPr>
        <p:txBody>
          <a:bodyPr anchor="t"/>
          <a:lstStyle/>
          <a:p>
            <a:r>
              <a:rPr lang="zh-CN" altLang="en-US"/>
              <a:t>舉例：</a:t>
            </a:r>
            <a:r>
              <a:rPr lang="en-US" altLang="zh-TW" err="1"/>
              <a:t>seq_cst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0945B7-8D65-7B4A-93E4-39EB595AB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278" y="97183"/>
            <a:ext cx="6132722" cy="607978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err="1">
                <a:solidFill>
                  <a:srgbClr val="BA2D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zh-TW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x= </a:t>
            </a:r>
            <a:r>
              <a:rPr lang="en" altLang="zh-TW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y= </a:t>
            </a:r>
            <a:r>
              <a:rPr lang="en" altLang="zh-TW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z=</a:t>
            </a:r>
            <a:r>
              <a:rPr lang="en" altLang="zh-TW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a() { x= </a:t>
            </a:r>
            <a:r>
              <a:rPr lang="en" altLang="zh-TW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zh-TW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b() { y= </a:t>
            </a:r>
            <a:r>
              <a:rPr lang="en" altLang="zh-TW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zh-TW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如果先執行</a:t>
            </a: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a()</a:t>
            </a:r>
            <a:r>
              <a:rPr lang="zh-TW" altLang="en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並且於</a:t>
            </a: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b()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還未執行之前，那麼</a:t>
            </a: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zh-TW" altLang="en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「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不會」加一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c()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" altLang="zh-TW">
                <a:solidFill>
                  <a:srgbClr val="BA2D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" altLang="zh-TW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(x == </a:t>
            </a:r>
            <a:r>
              <a:rPr lang="en" altLang="zh-TW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zh-TW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等</a:t>
            </a: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" altLang="zh-TW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" altLang="zh-TW">
                <a:solidFill>
                  <a:srgbClr val="BA2D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altLang="zh-TW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(y) z++;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如果先執行</a:t>
            </a: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b()</a:t>
            </a:r>
            <a:r>
              <a:rPr lang="zh-TW" altLang="en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並且</a:t>
            </a: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a()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還未執行之前，那麼</a:t>
            </a: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zh-TW" altLang="en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「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不會」加一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d()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" altLang="zh-TW">
                <a:solidFill>
                  <a:srgbClr val="BA2D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" altLang="zh-TW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(y == </a:t>
            </a:r>
            <a:r>
              <a:rPr lang="en" altLang="zh-TW">
                <a:solidFill>
                  <a:srgbClr val="272AD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zh-TW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等</a:t>
            </a: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" altLang="zh-TW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" altLang="zh-TW">
                <a:solidFill>
                  <a:srgbClr val="BA2DA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altLang="zh-TW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(x) z++;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creat_4threads(a, b, c, d);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join_4thread();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如果</a:t>
            </a: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 ordering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使用</a:t>
            </a:r>
            <a:r>
              <a:rPr lang="en" altLang="zh-TW" err="1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seq_cst</a:t>
            </a:r>
            <a:r>
              <a:rPr lang="zh-TW" altLang="en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那麼要不</a:t>
            </a: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c()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d()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要不看到</a:t>
            </a: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先執行，或者看到</a:t>
            </a: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先執行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假設先看到</a:t>
            </a: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a()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執行，</a:t>
            </a: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b()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後執行，那麼</a:t>
            </a: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d()</a:t>
            </a:r>
            <a:r>
              <a:rPr lang="zh-TW" altLang="en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「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一定」會令</a:t>
            </a: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z++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如果</a:t>
            </a: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b()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先執行，</a:t>
            </a: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c()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一定會另</a:t>
            </a: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z++</a:t>
            </a:r>
            <a:r>
              <a:rPr lang="zh-TW" altLang="en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所以</a:t>
            </a:r>
            <a:r>
              <a:rPr lang="en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zh-TW" altLang="en-US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一定不是</a:t>
            </a:r>
            <a:r>
              <a:rPr lang="en-US" altLang="zh-TW">
                <a:solidFill>
                  <a:srgbClr val="00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A75A10-8DB5-0C48-81C1-0393808E453A}"/>
              </a:ext>
            </a:extLst>
          </p:cNvPr>
          <p:cNvSpPr/>
          <p:nvPr/>
        </p:nvSpPr>
        <p:spPr>
          <a:xfrm>
            <a:off x="411737" y="859317"/>
            <a:ext cx="5474943" cy="58118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>
                <a:ea typeface="Microsoft YaHei Light" panose="020B0502040204020203" pitchFamily="34" charset="-122"/>
              </a:rPr>
              <a:t>前提：</a:t>
            </a:r>
            <a:endParaRPr kumimoji="1" lang="en-US" altLang="zh-CN">
              <a:ea typeface="Microsoft YaHei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>
                <a:ea typeface="Microsoft YaHei Light" panose="020B0502040204020203" pitchFamily="34" charset="-122"/>
              </a:rPr>
              <a:t>a()</a:t>
            </a:r>
            <a:r>
              <a:rPr kumimoji="1" lang="zh-TW" altLang="en-US">
                <a:ea typeface="Microsoft YaHei Light" panose="020B0502040204020203" pitchFamily="34" charset="-122"/>
              </a:rPr>
              <a:t>、</a:t>
            </a:r>
            <a:r>
              <a:rPr kumimoji="1" lang="en-US" altLang="zh-TW">
                <a:ea typeface="Microsoft YaHei Light" panose="020B0502040204020203" pitchFamily="34" charset="-122"/>
              </a:rPr>
              <a:t>b()</a:t>
            </a:r>
            <a:r>
              <a:rPr kumimoji="1" lang="zh-TW" altLang="en-US">
                <a:ea typeface="Microsoft YaHei Light" panose="020B0502040204020203" pitchFamily="34" charset="-122"/>
              </a:rPr>
              <a:t>、</a:t>
            </a:r>
            <a:r>
              <a:rPr kumimoji="1" lang="en-US" altLang="zh-TW">
                <a:ea typeface="Microsoft YaHei Light" panose="020B0502040204020203" pitchFamily="34" charset="-122"/>
              </a:rPr>
              <a:t>c()</a:t>
            </a:r>
            <a:r>
              <a:rPr kumimoji="1" lang="zh-TW" altLang="en-US">
                <a:ea typeface="Microsoft YaHei Light" panose="020B0502040204020203" pitchFamily="34" charset="-122"/>
              </a:rPr>
              <a:t>、</a:t>
            </a:r>
            <a:r>
              <a:rPr kumimoji="1" lang="en-US" altLang="zh-TW">
                <a:ea typeface="Microsoft YaHei Light" panose="020B0502040204020203" pitchFamily="34" charset="-122"/>
              </a:rPr>
              <a:t>d()</a:t>
            </a:r>
            <a:r>
              <a:rPr kumimoji="1" lang="zh-CN" altLang="en-US">
                <a:ea typeface="Microsoft YaHei Light" panose="020B0502040204020203" pitchFamily="34" charset="-122"/>
              </a:rPr>
              <a:t>都是一個</a:t>
            </a:r>
            <a:r>
              <a:rPr kumimoji="1" lang="en-US" altLang="zh-CN">
                <a:ea typeface="Microsoft YaHei Light" panose="020B0502040204020203" pitchFamily="34" charset="-122"/>
              </a:rPr>
              <a:t>thread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>
                <a:ea typeface="Microsoft YaHei Light" panose="020B0502040204020203" pitchFamily="34" charset="-122"/>
              </a:rPr>
              <a:t>x, y, z</a:t>
            </a:r>
            <a:r>
              <a:rPr kumimoji="1" lang="zh-CN" altLang="en-US">
                <a:ea typeface="Microsoft YaHei Light" panose="020B0502040204020203" pitchFamily="34" charset="-122"/>
              </a:rPr>
              <a:t>是共享變數</a:t>
            </a:r>
            <a:endParaRPr kumimoji="1" lang="en-US" altLang="zh-TW"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>
                <a:ea typeface="Microsoft YaHei Light" panose="020B0502040204020203" pitchFamily="34" charset="-122"/>
              </a:rPr>
              <a:t>如果對</a:t>
            </a:r>
            <a:r>
              <a:rPr kumimoji="1" lang="en-US" altLang="zh-TW">
                <a:ea typeface="Microsoft YaHei Light" panose="020B0502040204020203" pitchFamily="34" charset="-122"/>
              </a:rPr>
              <a:t>c()</a:t>
            </a:r>
            <a:r>
              <a:rPr kumimoji="1" lang="zh-CN" altLang="en-US">
                <a:ea typeface="Microsoft YaHei Light" panose="020B0502040204020203" pitchFamily="34" charset="-122"/>
              </a:rPr>
              <a:t>和</a:t>
            </a:r>
            <a:r>
              <a:rPr kumimoji="1" lang="en-US" altLang="zh-CN">
                <a:ea typeface="Microsoft YaHei Light" panose="020B0502040204020203" pitchFamily="34" charset="-122"/>
              </a:rPr>
              <a:t>d()</a:t>
            </a:r>
            <a:r>
              <a:rPr kumimoji="1" lang="zh-CN" altLang="en-US">
                <a:ea typeface="Microsoft YaHei Light" panose="020B0502040204020203" pitchFamily="34" charset="-122"/>
              </a:rPr>
              <a:t>而言，他們看到的</a:t>
            </a:r>
            <a:r>
              <a:rPr kumimoji="1" lang="en-US" altLang="zh-CN">
                <a:ea typeface="Microsoft YaHei Light" panose="020B0502040204020203" pitchFamily="34" charset="-122"/>
              </a:rPr>
              <a:t>x, y</a:t>
            </a:r>
            <a:r>
              <a:rPr kumimoji="1" lang="zh-CN" altLang="en-US">
                <a:ea typeface="Microsoft YaHei Light" panose="020B0502040204020203" pitchFamily="34" charset="-122"/>
              </a:rPr>
              <a:t>更改順序是一致的，那麼</a:t>
            </a:r>
            <a:r>
              <a:rPr kumimoji="1" lang="en-US" altLang="zh-CN">
                <a:ea typeface="Microsoft YaHei Light" panose="020B0502040204020203" pitchFamily="34" charset="-122"/>
              </a:rPr>
              <a:t>z</a:t>
            </a:r>
            <a:r>
              <a:rPr kumimoji="1" lang="zh-CN" altLang="en-US">
                <a:ea typeface="Microsoft YaHei Light" panose="020B0502040204020203" pitchFamily="34" charset="-122"/>
              </a:rPr>
              <a:t>就一定不會是</a:t>
            </a:r>
            <a:r>
              <a:rPr kumimoji="1" lang="en-US" altLang="zh-CN">
                <a:ea typeface="Microsoft YaHei Light" panose="020B0502040204020203" pitchFamily="34" charset="-122"/>
              </a:rPr>
              <a:t>0</a:t>
            </a:r>
            <a:r>
              <a:rPr kumimoji="1" lang="zh-CN" altLang="en-US">
                <a:ea typeface="Microsoft YaHei Light" panose="020B0502040204020203" pitchFamily="34" charset="-122"/>
              </a:rPr>
              <a:t>。</a:t>
            </a:r>
            <a:endParaRPr kumimoji="1" lang="en-US" altLang="zh-CN"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>
                <a:ea typeface="Microsoft YaHei Light" panose="020B0502040204020203" pitchFamily="34" charset="-122"/>
              </a:rPr>
              <a:t>除了</a:t>
            </a:r>
            <a:r>
              <a:rPr kumimoji="1" lang="en-US" altLang="zh-CN" err="1">
                <a:ea typeface="Microsoft YaHei Light" panose="020B0502040204020203" pitchFamily="34" charset="-122"/>
              </a:rPr>
              <a:t>seq_cst</a:t>
            </a:r>
            <a:r>
              <a:rPr kumimoji="1" lang="zh-CN" altLang="en-US">
                <a:ea typeface="Microsoft YaHei Light" panose="020B0502040204020203" pitchFamily="34" charset="-122"/>
              </a:rPr>
              <a:t>以外，其他方法無法保證</a:t>
            </a:r>
            <a:r>
              <a:rPr kumimoji="1" lang="en-US" altLang="zh-CN">
                <a:ea typeface="Microsoft YaHei Light" panose="020B0502040204020203" pitchFamily="34" charset="-122"/>
              </a:rPr>
              <a:t>a()</a:t>
            </a:r>
            <a:r>
              <a:rPr kumimoji="1" lang="zh-CN" altLang="en-US">
                <a:ea typeface="Microsoft YaHei Light" panose="020B0502040204020203" pitchFamily="34" charset="-122"/>
              </a:rPr>
              <a:t>、</a:t>
            </a:r>
            <a:r>
              <a:rPr kumimoji="1" lang="en-US" altLang="zh-CN">
                <a:ea typeface="Microsoft YaHei Light" panose="020B0502040204020203" pitchFamily="34" charset="-122"/>
              </a:rPr>
              <a:t>b()</a:t>
            </a:r>
            <a:r>
              <a:rPr kumimoji="1" lang="zh-CN" altLang="en-US">
                <a:ea typeface="Microsoft YaHei Light" panose="020B0502040204020203" pitchFamily="34" charset="-122"/>
              </a:rPr>
              <a:t>所產生的結果是某一個特定順序。</a:t>
            </a:r>
            <a:endParaRPr kumimoji="1" lang="en-US" altLang="zh-CN">
              <a:ea typeface="Microsoft YaHei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>
                <a:ea typeface="Microsoft YaHei Light" panose="020B0502040204020203" pitchFamily="34" charset="-122"/>
              </a:rPr>
              <a:t>因為</a:t>
            </a:r>
            <a:r>
              <a:rPr kumimoji="1" lang="en-US" altLang="zh-CN">
                <a:ea typeface="Microsoft YaHei Light" panose="020B0502040204020203" pitchFamily="34" charset="-122"/>
              </a:rPr>
              <a:t>a()</a:t>
            </a:r>
            <a:r>
              <a:rPr kumimoji="1" lang="zh-CN" altLang="en-US">
                <a:ea typeface="Microsoft YaHei Light" panose="020B0502040204020203" pitchFamily="34" charset="-122"/>
              </a:rPr>
              <a:t>和</a:t>
            </a:r>
            <a:r>
              <a:rPr kumimoji="1" lang="en-US" altLang="zh-CN">
                <a:ea typeface="Microsoft YaHei Light" panose="020B0502040204020203" pitchFamily="34" charset="-122"/>
              </a:rPr>
              <a:t>b()</a:t>
            </a:r>
            <a:r>
              <a:rPr kumimoji="1" lang="zh-CN" altLang="en-US">
                <a:ea typeface="Microsoft YaHei Light" panose="020B0502040204020203" pitchFamily="34" charset="-122"/>
              </a:rPr>
              <a:t>在不同</a:t>
            </a:r>
            <a:r>
              <a:rPr kumimoji="1" lang="en-US" altLang="zh-CN">
                <a:ea typeface="Microsoft YaHei Light" panose="020B0502040204020203" pitchFamily="34" charset="-122"/>
              </a:rPr>
              <a:t>thread</a:t>
            </a:r>
            <a:r>
              <a:rPr kumimoji="1" lang="zh-CN" altLang="en-US">
                <a:ea typeface="Microsoft YaHei Light" panose="020B0502040204020203" pitchFamily="34" charset="-122"/>
              </a:rPr>
              <a:t>，並且</a:t>
            </a:r>
            <a:r>
              <a:rPr kumimoji="1" lang="en-US" altLang="zh-CN">
                <a:ea typeface="Microsoft YaHei Light" panose="020B0502040204020203" pitchFamily="34" charset="-122"/>
              </a:rPr>
              <a:t>a()</a:t>
            </a:r>
            <a:r>
              <a:rPr kumimoji="1" lang="zh-CN" altLang="en-US">
                <a:ea typeface="Microsoft YaHei Light" panose="020B0502040204020203" pitchFamily="34" charset="-122"/>
              </a:rPr>
              <a:t>和</a:t>
            </a:r>
            <a:r>
              <a:rPr kumimoji="1" lang="en-US" altLang="zh-CN">
                <a:ea typeface="Microsoft YaHei Light" panose="020B0502040204020203" pitchFamily="34" charset="-122"/>
              </a:rPr>
              <a:t>b()</a:t>
            </a:r>
            <a:r>
              <a:rPr kumimoji="1" lang="zh-CN" altLang="en-US">
                <a:ea typeface="Microsoft YaHei Light" panose="020B0502040204020203" pitchFamily="34" charset="-122"/>
              </a:rPr>
              <a:t>沒有任何關係，因此不在其他記憶體順序的規範中</a:t>
            </a:r>
            <a:endParaRPr kumimoji="1" lang="en-US" altLang="zh-CN"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>
                <a:ea typeface="Microsoft YaHei Light" panose="020B0502040204020203" pitchFamily="34" charset="-122"/>
              </a:rPr>
              <a:t>舉例：</a:t>
            </a:r>
            <a:endParaRPr kumimoji="1" lang="en-US" altLang="zh-CN">
              <a:ea typeface="Microsoft YaHei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>
                <a:ea typeface="Microsoft YaHei Light" panose="020B0502040204020203" pitchFamily="34" charset="-122"/>
              </a:rPr>
              <a:t>如果</a:t>
            </a:r>
            <a:r>
              <a:rPr kumimoji="1" lang="en-US" altLang="zh-CN">
                <a:ea typeface="Microsoft YaHei Light" panose="020B0502040204020203" pitchFamily="34" charset="-122"/>
              </a:rPr>
              <a:t>c()</a:t>
            </a:r>
            <a:r>
              <a:rPr kumimoji="1" lang="zh-CN" altLang="en-US">
                <a:ea typeface="Microsoft YaHei Light" panose="020B0502040204020203" pitchFamily="34" charset="-122"/>
              </a:rPr>
              <a:t>看到的順序是</a:t>
            </a:r>
            <a:r>
              <a:rPr kumimoji="1" lang="en-US" altLang="zh-CN">
                <a:ea typeface="Microsoft YaHei Light" panose="020B0502040204020203" pitchFamily="34" charset="-122"/>
              </a:rPr>
              <a:t>a()</a:t>
            </a:r>
            <a:r>
              <a:rPr kumimoji="1" lang="zh-CN" altLang="en-US">
                <a:ea typeface="Microsoft YaHei Light" panose="020B0502040204020203" pitchFamily="34" charset="-122"/>
              </a:rPr>
              <a:t>再</a:t>
            </a:r>
            <a:r>
              <a:rPr kumimoji="1" lang="en-US" altLang="zh-CN">
                <a:ea typeface="Microsoft YaHei Light" panose="020B0502040204020203" pitchFamily="34" charset="-122"/>
              </a:rPr>
              <a:t>b()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>
                <a:ea typeface="Microsoft YaHei Light" panose="020B0502040204020203" pitchFamily="34" charset="-122"/>
              </a:rPr>
              <a:t>而</a:t>
            </a:r>
            <a:r>
              <a:rPr kumimoji="1" lang="en-US" altLang="zh-CN">
                <a:ea typeface="Microsoft YaHei Light" panose="020B0502040204020203" pitchFamily="34" charset="-122"/>
              </a:rPr>
              <a:t>d()</a:t>
            </a:r>
            <a:r>
              <a:rPr kumimoji="1" lang="zh-CN" altLang="en-US">
                <a:ea typeface="Microsoft YaHei Light" panose="020B0502040204020203" pitchFamily="34" charset="-122"/>
              </a:rPr>
              <a:t>看到的順序是</a:t>
            </a:r>
            <a:r>
              <a:rPr kumimoji="1" lang="en-US" altLang="zh-CN">
                <a:ea typeface="Microsoft YaHei Light" panose="020B0502040204020203" pitchFamily="34" charset="-122"/>
              </a:rPr>
              <a:t>b()</a:t>
            </a:r>
            <a:r>
              <a:rPr kumimoji="1" lang="zh-CN" altLang="en-US">
                <a:ea typeface="Microsoft YaHei Light" panose="020B0502040204020203" pitchFamily="34" charset="-122"/>
              </a:rPr>
              <a:t>再</a:t>
            </a:r>
            <a:r>
              <a:rPr kumimoji="1" lang="en-US" altLang="zh-CN">
                <a:ea typeface="Microsoft YaHei Light" panose="020B0502040204020203" pitchFamily="34" charset="-122"/>
              </a:rPr>
              <a:t>a()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>
                <a:ea typeface="Microsoft YaHei Light" panose="020B0502040204020203" pitchFamily="34" charset="-122"/>
              </a:rPr>
              <a:t>這樣就不是</a:t>
            </a:r>
            <a:r>
              <a:rPr kumimoji="1" lang="en-US" altLang="zh-CN" err="1">
                <a:ea typeface="Microsoft YaHei Light" panose="020B0502040204020203" pitchFamily="34" charset="-122"/>
              </a:rPr>
              <a:t>seq_cst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2B5237-0FF7-B94D-8178-40622FF2A2C5}"/>
              </a:ext>
            </a:extLst>
          </p:cNvPr>
          <p:cNvSpPr/>
          <p:nvPr/>
        </p:nvSpPr>
        <p:spPr>
          <a:xfrm>
            <a:off x="6224530" y="6176963"/>
            <a:ext cx="5794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>
                <a:ea typeface="Microsoft YaHei Light" panose="020B0502040204020203" pitchFamily="34" charset="-122"/>
              </a:rPr>
              <a:t>程式碼簡化自：</a:t>
            </a:r>
            <a:endParaRPr lang="en-US" altLang="zh-TW" sz="1600">
              <a:ea typeface="Microsoft YaHei Light" panose="020B0502040204020203" pitchFamily="34" charset="-122"/>
            </a:endParaRPr>
          </a:p>
          <a:p>
            <a:r>
              <a:rPr lang="zh-TW" altLang="en-US" sz="1600">
                <a:ea typeface="Microsoft YaHei Light" panose="020B0502040204020203" pitchFamily="34" charset="-122"/>
              </a:rPr>
              <a:t>https://en.cppreference.com/w/cpp/atomic/memory_order</a:t>
            </a:r>
          </a:p>
        </p:txBody>
      </p:sp>
    </p:spTree>
    <p:extLst>
      <p:ext uri="{BB962C8B-B14F-4D97-AF65-F5344CB8AC3E}">
        <p14:creationId xmlns:p14="http://schemas.microsoft.com/office/powerpoint/2010/main" val="238896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521E194-2B03-564F-B542-6F55C6E2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seq_cst</a:t>
            </a:r>
            <a:r>
              <a:rPr lang="zh-TW" altLang="en-US"/>
              <a:t>：在</a:t>
            </a:r>
            <a:r>
              <a:rPr lang="en-US" altLang="zh-TW"/>
              <a:t>CPU</a:t>
            </a:r>
            <a:r>
              <a:rPr lang="zh-CN" altLang="en-US"/>
              <a:t>架構上的舉例</a:t>
            </a:r>
            <a:br>
              <a:rPr lang="en-US" altLang="zh-CN"/>
            </a:br>
            <a:r>
              <a:rPr lang="en-US" altLang="zh-CN"/>
              <a:t>	</a:t>
            </a:r>
            <a:r>
              <a:rPr lang="zh-CN" altLang="en-US"/>
              <a:t>不符合</a:t>
            </a:r>
            <a:r>
              <a:rPr lang="en-US" altLang="zh-CN" err="1"/>
              <a:t>seq_cst</a:t>
            </a:r>
            <a:r>
              <a:rPr lang="zh-CN" altLang="en-US"/>
              <a:t>的多核心架構</a:t>
            </a:r>
            <a:endParaRPr kumimoji="1" lang="zh-TW" altLang="en-US"/>
          </a:p>
        </p:txBody>
      </p:sp>
      <p:pic>
        <p:nvPicPr>
          <p:cNvPr id="1026" name="Picture 2" descr="https://upload.wikimedia.org/wikipedia/commons/a/a5/Tilera_TILEPro64_BlockDiagram.JPG">
            <a:extLst>
              <a:ext uri="{FF2B5EF4-FFF2-40B4-BE49-F238E27FC236}">
                <a16:creationId xmlns:a16="http://schemas.microsoft.com/office/drawing/2014/main" id="{7F594470-3795-4949-A30A-1A52E0BC2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0173" y="1690688"/>
            <a:ext cx="5471653" cy="44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B6835E9-DBE4-F546-A353-C55244688A12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>
                <a:ea typeface="Microsoft YaHei Light" panose="020B0502040204020203" pitchFamily="34" charset="-122"/>
              </a:rPr>
              <a:t>圖片來源：https://upload.wikimedia.org/wikipedia/commons/a/a5/Tilera_TILEPro64_BlockDiagram.JPG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1B0317-F439-7249-B37E-C5DC3D66C3B5}"/>
              </a:ext>
            </a:extLst>
          </p:cNvPr>
          <p:cNvSpPr/>
          <p:nvPr/>
        </p:nvSpPr>
        <p:spPr>
          <a:xfrm>
            <a:off x="4450816" y="2390659"/>
            <a:ext cx="396607" cy="4076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7" name="直線圖說文字 1 (加上框線和強調線) 6">
            <a:extLst>
              <a:ext uri="{FF2B5EF4-FFF2-40B4-BE49-F238E27FC236}">
                <a16:creationId xmlns:a16="http://schemas.microsoft.com/office/drawing/2014/main" id="{496086F6-8DE8-A04B-BD42-DBACC9AA9991}"/>
              </a:ext>
            </a:extLst>
          </p:cNvPr>
          <p:cNvSpPr/>
          <p:nvPr/>
        </p:nvSpPr>
        <p:spPr>
          <a:xfrm>
            <a:off x="2324601" y="1809409"/>
            <a:ext cx="980502" cy="705081"/>
          </a:xfrm>
          <a:prstGeom prst="accentBorderCallout1">
            <a:avLst>
              <a:gd name="adj1" fmla="val 30655"/>
              <a:gd name="adj2" fmla="val 111892"/>
              <a:gd name="adj3" fmla="val 96206"/>
              <a:gd name="adj4" fmla="val 212228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>
                <a:ea typeface="Microsoft YaHei Light" panose="020B0502040204020203" pitchFamily="34" charset="-122"/>
              </a:rPr>
              <a:t>a()</a:t>
            </a:r>
          </a:p>
          <a:p>
            <a:r>
              <a:rPr kumimoji="1" lang="en-US" altLang="zh-TW">
                <a:ea typeface="Microsoft YaHei Light" panose="020B0502040204020203" pitchFamily="34" charset="-122"/>
              </a:rPr>
              <a:t>x=1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9" name="直線圖說文字 1 (加上框線和強調線) 8">
            <a:extLst>
              <a:ext uri="{FF2B5EF4-FFF2-40B4-BE49-F238E27FC236}">
                <a16:creationId xmlns:a16="http://schemas.microsoft.com/office/drawing/2014/main" id="{FDACE23F-075E-F34B-B22F-5C05A219C768}"/>
              </a:ext>
            </a:extLst>
          </p:cNvPr>
          <p:cNvSpPr/>
          <p:nvPr/>
        </p:nvSpPr>
        <p:spPr>
          <a:xfrm>
            <a:off x="9112311" y="4638907"/>
            <a:ext cx="980502" cy="705081"/>
          </a:xfrm>
          <a:prstGeom prst="accentBorderCallout1">
            <a:avLst>
              <a:gd name="adj1" fmla="val 50967"/>
              <a:gd name="adj2" fmla="val -9456"/>
              <a:gd name="adj3" fmla="val 79018"/>
              <a:gd name="adj4" fmla="val -147322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>
                <a:ea typeface="Microsoft YaHei Light" panose="020B0502040204020203" pitchFamily="34" charset="-122"/>
              </a:rPr>
              <a:t>b()</a:t>
            </a:r>
          </a:p>
          <a:p>
            <a:r>
              <a:rPr kumimoji="1" lang="en-US" altLang="zh-TW">
                <a:ea typeface="Microsoft YaHei Light" panose="020B0502040204020203" pitchFamily="34" charset="-122"/>
              </a:rPr>
              <a:t>y=1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C7BE53-C0DC-9B4B-9953-E083ABED6E52}"/>
              </a:ext>
            </a:extLst>
          </p:cNvPr>
          <p:cNvSpPr/>
          <p:nvPr/>
        </p:nvSpPr>
        <p:spPr>
          <a:xfrm>
            <a:off x="7291332" y="5002465"/>
            <a:ext cx="396607" cy="4076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7A05CD-A0C3-F043-9B53-CD024FED004A}"/>
              </a:ext>
            </a:extLst>
          </p:cNvPr>
          <p:cNvSpPr/>
          <p:nvPr/>
        </p:nvSpPr>
        <p:spPr>
          <a:xfrm>
            <a:off x="7280315" y="4253316"/>
            <a:ext cx="396607" cy="4076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12" name="直線圖說文字 1 (加上框線和強調線) 11">
            <a:extLst>
              <a:ext uri="{FF2B5EF4-FFF2-40B4-BE49-F238E27FC236}">
                <a16:creationId xmlns:a16="http://schemas.microsoft.com/office/drawing/2014/main" id="{97CAEC86-F7AB-3846-A1D2-9C899211C912}"/>
              </a:ext>
            </a:extLst>
          </p:cNvPr>
          <p:cNvSpPr/>
          <p:nvPr/>
        </p:nvSpPr>
        <p:spPr>
          <a:xfrm>
            <a:off x="9112311" y="3194893"/>
            <a:ext cx="2863024" cy="1262236"/>
          </a:xfrm>
          <a:prstGeom prst="accentBorderCallout1">
            <a:avLst>
              <a:gd name="adj1" fmla="val 51840"/>
              <a:gd name="adj2" fmla="val -2530"/>
              <a:gd name="adj3" fmla="val 99965"/>
              <a:gd name="adj4" fmla="val -54584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>
                <a:ea typeface="Microsoft YaHei Light" panose="020B0502040204020203" pitchFamily="34" charset="-122"/>
              </a:rPr>
              <a:t>d()</a:t>
            </a:r>
            <a:r>
              <a:rPr kumimoji="1" lang="zh-TW" altLang="en-US">
                <a:ea typeface="Microsoft YaHei Light" panose="020B0502040204020203" pitchFamily="34" charset="-122"/>
              </a:rPr>
              <a:t>：離</a:t>
            </a:r>
            <a:r>
              <a:rPr kumimoji="1" lang="en-US" altLang="zh-TW">
                <a:ea typeface="Microsoft YaHei Light" panose="020B0502040204020203" pitchFamily="34" charset="-122"/>
              </a:rPr>
              <a:t>b()</a:t>
            </a:r>
            <a:r>
              <a:rPr kumimoji="1" lang="zh-CN" altLang="en-US">
                <a:ea typeface="Microsoft YaHei Light" panose="020B0502040204020203" pitchFamily="34" charset="-122"/>
              </a:rPr>
              <a:t>比較近</a:t>
            </a:r>
            <a:endParaRPr kumimoji="1" lang="en-US" altLang="zh-TW">
              <a:ea typeface="Microsoft YaHei Light" panose="020B0502040204020203" pitchFamily="34" charset="-122"/>
            </a:endParaRPr>
          </a:p>
          <a:p>
            <a:r>
              <a:rPr kumimoji="1" lang="zh-CN" altLang="en-US">
                <a:ea typeface="Microsoft YaHei Light" panose="020B0502040204020203" pitchFamily="34" charset="-122"/>
              </a:rPr>
              <a:t>先看到</a:t>
            </a:r>
            <a:r>
              <a:rPr kumimoji="1" lang="en-US" altLang="zh-CN">
                <a:ea typeface="Microsoft YaHei Light" panose="020B0502040204020203" pitchFamily="34" charset="-122"/>
              </a:rPr>
              <a:t>y</a:t>
            </a:r>
            <a:r>
              <a:rPr kumimoji="1" lang="zh-CN" altLang="en-US">
                <a:ea typeface="Microsoft YaHei Light" panose="020B0502040204020203" pitchFamily="34" charset="-122"/>
              </a:rPr>
              <a:t>修改，在還沒看到</a:t>
            </a:r>
            <a:r>
              <a:rPr kumimoji="1" lang="en-US" altLang="zh-CN">
                <a:ea typeface="Microsoft YaHei Light" panose="020B0502040204020203" pitchFamily="34" charset="-122"/>
              </a:rPr>
              <a:t>x</a:t>
            </a:r>
            <a:r>
              <a:rPr kumimoji="1" lang="zh-CN" altLang="en-US">
                <a:ea typeface="Microsoft YaHei Light" panose="020B0502040204020203" pitchFamily="34" charset="-122"/>
              </a:rPr>
              <a:t>的修改前就執行完了。因此沒有執行</a:t>
            </a:r>
            <a:r>
              <a:rPr kumimoji="1" lang="en-US" altLang="zh-CN">
                <a:ea typeface="Microsoft YaHei Light" panose="020B0502040204020203" pitchFamily="34" charset="-122"/>
              </a:rPr>
              <a:t>z++</a:t>
            </a:r>
            <a:endParaRPr kumimoji="1" lang="en-US" altLang="zh-TW">
              <a:ea typeface="Microsoft YaHei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E3C289-1B2F-744F-B984-2360314C617F}"/>
              </a:ext>
            </a:extLst>
          </p:cNvPr>
          <p:cNvSpPr/>
          <p:nvPr/>
        </p:nvSpPr>
        <p:spPr>
          <a:xfrm>
            <a:off x="4450815" y="3141780"/>
            <a:ext cx="396607" cy="4076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14" name="直線圖說文字 1 (加上框線和強調線) 13">
            <a:extLst>
              <a:ext uri="{FF2B5EF4-FFF2-40B4-BE49-F238E27FC236}">
                <a16:creationId xmlns:a16="http://schemas.microsoft.com/office/drawing/2014/main" id="{8DA36508-88C3-744B-BCA1-3745D4926883}"/>
              </a:ext>
            </a:extLst>
          </p:cNvPr>
          <p:cNvSpPr/>
          <p:nvPr/>
        </p:nvSpPr>
        <p:spPr>
          <a:xfrm>
            <a:off x="683046" y="2633210"/>
            <a:ext cx="2622057" cy="1620105"/>
          </a:xfrm>
          <a:prstGeom prst="accentBorderCallout1">
            <a:avLst>
              <a:gd name="adj1" fmla="val 38748"/>
              <a:gd name="adj2" fmla="val 104748"/>
              <a:gd name="adj3" fmla="val 44765"/>
              <a:gd name="adj4" fmla="val 141491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>
                <a:ea typeface="Microsoft YaHei Light" panose="020B0502040204020203" pitchFamily="34" charset="-122"/>
              </a:rPr>
              <a:t>c()</a:t>
            </a:r>
            <a:r>
              <a:rPr kumimoji="1" lang="zh-TW" altLang="en-US">
                <a:ea typeface="Microsoft YaHei Light" panose="020B0502040204020203" pitchFamily="34" charset="-122"/>
              </a:rPr>
              <a:t>：離</a:t>
            </a:r>
            <a:r>
              <a:rPr kumimoji="1" lang="en-US" altLang="zh-TW">
                <a:ea typeface="Microsoft YaHei Light" panose="020B0502040204020203" pitchFamily="34" charset="-122"/>
              </a:rPr>
              <a:t>a()</a:t>
            </a:r>
            <a:r>
              <a:rPr kumimoji="1" lang="zh-CN" altLang="en-US">
                <a:ea typeface="Microsoft YaHei Light" panose="020B0502040204020203" pitchFamily="34" charset="-122"/>
              </a:rPr>
              <a:t>比較近</a:t>
            </a:r>
            <a:endParaRPr kumimoji="1" lang="en-US" altLang="zh-TW">
              <a:ea typeface="Microsoft YaHei Light" panose="020B0502040204020203" pitchFamily="34" charset="-122"/>
            </a:endParaRPr>
          </a:p>
          <a:p>
            <a:r>
              <a:rPr kumimoji="1" lang="zh-CN" altLang="en-US">
                <a:ea typeface="Microsoft YaHei Light" panose="020B0502040204020203" pitchFamily="34" charset="-122"/>
              </a:rPr>
              <a:t>先看到</a:t>
            </a:r>
            <a:r>
              <a:rPr kumimoji="1" lang="en-US" altLang="zh-CN">
                <a:ea typeface="Microsoft YaHei Light" panose="020B0502040204020203" pitchFamily="34" charset="-122"/>
              </a:rPr>
              <a:t>x</a:t>
            </a:r>
            <a:r>
              <a:rPr kumimoji="1" lang="zh-CN" altLang="en-US">
                <a:ea typeface="Microsoft YaHei Light" panose="020B0502040204020203" pitchFamily="34" charset="-122"/>
              </a:rPr>
              <a:t>的修改，在還沒看到</a:t>
            </a:r>
            <a:r>
              <a:rPr kumimoji="1" lang="en-US" altLang="zh-CN">
                <a:ea typeface="Microsoft YaHei Light" panose="020B0502040204020203" pitchFamily="34" charset="-122"/>
              </a:rPr>
              <a:t>y</a:t>
            </a:r>
            <a:r>
              <a:rPr kumimoji="1" lang="zh-CN" altLang="en-US">
                <a:ea typeface="Microsoft YaHei Light" panose="020B0502040204020203" pitchFamily="34" charset="-122"/>
              </a:rPr>
              <a:t>的修改前就執行完了。因此沒有執行</a:t>
            </a:r>
            <a:r>
              <a:rPr kumimoji="1" lang="en-US" altLang="zh-CN">
                <a:ea typeface="Microsoft YaHei Light" panose="020B0502040204020203" pitchFamily="34" charset="-122"/>
              </a:rPr>
              <a:t>z++</a:t>
            </a:r>
            <a:endParaRPr kumimoji="1" lang="en-US" altLang="zh-TW"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595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521E194-2B03-564F-B542-6F55C6E2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seq_cst</a:t>
            </a:r>
            <a:r>
              <a:rPr lang="zh-TW" altLang="en-US"/>
              <a:t>：在</a:t>
            </a:r>
            <a:r>
              <a:rPr lang="en-US" altLang="zh-TW"/>
              <a:t>CPU</a:t>
            </a:r>
            <a:r>
              <a:rPr lang="zh-CN" altLang="en-US"/>
              <a:t>架構上的舉例</a:t>
            </a:r>
            <a:br>
              <a:rPr lang="en-US" altLang="zh-CN"/>
            </a:br>
            <a:r>
              <a:rPr lang="en-US" altLang="zh-CN"/>
              <a:t>	</a:t>
            </a:r>
            <a:r>
              <a:rPr lang="zh-CN" altLang="en-US"/>
              <a:t>不符合</a:t>
            </a:r>
            <a:r>
              <a:rPr lang="en-US" altLang="zh-CN" err="1"/>
              <a:t>seq_cst</a:t>
            </a:r>
            <a:r>
              <a:rPr lang="zh-CN" altLang="en-US"/>
              <a:t>的多核心架構</a:t>
            </a:r>
            <a:endParaRPr kumimoji="1" lang="zh-TW" altLang="en-US"/>
          </a:p>
        </p:txBody>
      </p:sp>
      <p:pic>
        <p:nvPicPr>
          <p:cNvPr id="1026" name="Picture 2" descr="https://upload.wikimedia.org/wikipedia/commons/a/a5/Tilera_TILEPro64_BlockDiagram.JPG">
            <a:extLst>
              <a:ext uri="{FF2B5EF4-FFF2-40B4-BE49-F238E27FC236}">
                <a16:creationId xmlns:a16="http://schemas.microsoft.com/office/drawing/2014/main" id="{7F594470-3795-4949-A30A-1A52E0BC2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0173" y="1690688"/>
            <a:ext cx="5471653" cy="44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B6835E9-DBE4-F546-A353-C55244688A12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>
                <a:ea typeface="Microsoft YaHei Light" panose="020B0502040204020203" pitchFamily="34" charset="-122"/>
              </a:rPr>
              <a:t>圖片來源：https://upload.wikimedia.org/wikipedia/commons/a/a5/Tilera_TILEPro64_BlockDiagram.JPG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1B0317-F439-7249-B37E-C5DC3D66C3B5}"/>
              </a:ext>
            </a:extLst>
          </p:cNvPr>
          <p:cNvSpPr/>
          <p:nvPr/>
        </p:nvSpPr>
        <p:spPr>
          <a:xfrm>
            <a:off x="4450816" y="2390659"/>
            <a:ext cx="396607" cy="4076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7" name="直線圖說文字 1 (加上框線和強調線) 6">
            <a:extLst>
              <a:ext uri="{FF2B5EF4-FFF2-40B4-BE49-F238E27FC236}">
                <a16:creationId xmlns:a16="http://schemas.microsoft.com/office/drawing/2014/main" id="{496086F6-8DE8-A04B-BD42-DBACC9AA9991}"/>
              </a:ext>
            </a:extLst>
          </p:cNvPr>
          <p:cNvSpPr/>
          <p:nvPr/>
        </p:nvSpPr>
        <p:spPr>
          <a:xfrm>
            <a:off x="2324601" y="1809409"/>
            <a:ext cx="980502" cy="705081"/>
          </a:xfrm>
          <a:prstGeom prst="accentBorderCallout1">
            <a:avLst>
              <a:gd name="adj1" fmla="val 30655"/>
              <a:gd name="adj2" fmla="val 111892"/>
              <a:gd name="adj3" fmla="val 96206"/>
              <a:gd name="adj4" fmla="val 212228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>
                <a:ea typeface="Microsoft YaHei Light" panose="020B0502040204020203" pitchFamily="34" charset="-122"/>
              </a:rPr>
              <a:t>a()</a:t>
            </a:r>
          </a:p>
          <a:p>
            <a:r>
              <a:rPr kumimoji="1" lang="en-US" altLang="zh-TW">
                <a:ea typeface="Microsoft YaHei Light" panose="020B0502040204020203" pitchFamily="34" charset="-122"/>
              </a:rPr>
              <a:t>x=1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9" name="直線圖說文字 1 (加上框線和強調線) 8">
            <a:extLst>
              <a:ext uri="{FF2B5EF4-FFF2-40B4-BE49-F238E27FC236}">
                <a16:creationId xmlns:a16="http://schemas.microsoft.com/office/drawing/2014/main" id="{FDACE23F-075E-F34B-B22F-5C05A219C768}"/>
              </a:ext>
            </a:extLst>
          </p:cNvPr>
          <p:cNvSpPr/>
          <p:nvPr/>
        </p:nvSpPr>
        <p:spPr>
          <a:xfrm>
            <a:off x="9112311" y="4638907"/>
            <a:ext cx="980502" cy="705081"/>
          </a:xfrm>
          <a:prstGeom prst="accentBorderCallout1">
            <a:avLst>
              <a:gd name="adj1" fmla="val 50967"/>
              <a:gd name="adj2" fmla="val -9456"/>
              <a:gd name="adj3" fmla="val 79018"/>
              <a:gd name="adj4" fmla="val -147322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>
                <a:ea typeface="Microsoft YaHei Light" panose="020B0502040204020203" pitchFamily="34" charset="-122"/>
              </a:rPr>
              <a:t>b()</a:t>
            </a:r>
          </a:p>
          <a:p>
            <a:r>
              <a:rPr kumimoji="1" lang="en-US" altLang="zh-TW">
                <a:ea typeface="Microsoft YaHei Light" panose="020B0502040204020203" pitchFamily="34" charset="-122"/>
              </a:rPr>
              <a:t>y=1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C7BE53-C0DC-9B4B-9953-E083ABED6E52}"/>
              </a:ext>
            </a:extLst>
          </p:cNvPr>
          <p:cNvSpPr/>
          <p:nvPr/>
        </p:nvSpPr>
        <p:spPr>
          <a:xfrm>
            <a:off x="7291332" y="5002465"/>
            <a:ext cx="396607" cy="4076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7A05CD-A0C3-F043-9B53-CD024FED004A}"/>
              </a:ext>
            </a:extLst>
          </p:cNvPr>
          <p:cNvSpPr/>
          <p:nvPr/>
        </p:nvSpPr>
        <p:spPr>
          <a:xfrm>
            <a:off x="7280315" y="4253316"/>
            <a:ext cx="396607" cy="4076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12" name="直線圖說文字 1 (加上框線和強調線) 11">
            <a:extLst>
              <a:ext uri="{FF2B5EF4-FFF2-40B4-BE49-F238E27FC236}">
                <a16:creationId xmlns:a16="http://schemas.microsoft.com/office/drawing/2014/main" id="{97CAEC86-F7AB-3846-A1D2-9C899211C912}"/>
              </a:ext>
            </a:extLst>
          </p:cNvPr>
          <p:cNvSpPr/>
          <p:nvPr/>
        </p:nvSpPr>
        <p:spPr>
          <a:xfrm>
            <a:off x="9112311" y="3194893"/>
            <a:ext cx="1948624" cy="1262236"/>
          </a:xfrm>
          <a:prstGeom prst="accentBorderCallout1">
            <a:avLst>
              <a:gd name="adj1" fmla="val 50967"/>
              <a:gd name="adj2" fmla="val -9456"/>
              <a:gd name="adj3" fmla="val 95601"/>
              <a:gd name="adj4" fmla="val -73824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>
                <a:ea typeface="Microsoft YaHei Light" panose="020B0502040204020203" pitchFamily="34" charset="-122"/>
              </a:rPr>
              <a:t>c()</a:t>
            </a:r>
          </a:p>
          <a:p>
            <a:r>
              <a:rPr kumimoji="1" lang="zh-TW" altLang="en-US">
                <a:ea typeface="Microsoft YaHei Light" panose="020B0502040204020203" pitchFamily="34" charset="-122"/>
              </a:rPr>
              <a:t>因為離</a:t>
            </a:r>
            <a:r>
              <a:rPr kumimoji="1" lang="en-US" altLang="zh-TW">
                <a:ea typeface="Microsoft YaHei Light" panose="020B0502040204020203" pitchFamily="34" charset="-122"/>
              </a:rPr>
              <a:t>b()</a:t>
            </a:r>
            <a:r>
              <a:rPr kumimoji="1" lang="zh-CN" altLang="en-US">
                <a:ea typeface="Microsoft YaHei Light" panose="020B0502040204020203" pitchFamily="34" charset="-122"/>
              </a:rPr>
              <a:t>較近，先看到</a:t>
            </a:r>
            <a:r>
              <a:rPr kumimoji="1" lang="en-US" altLang="zh-CN">
                <a:ea typeface="Microsoft YaHei Light" panose="020B0502040204020203" pitchFamily="34" charset="-122"/>
              </a:rPr>
              <a:t>y</a:t>
            </a:r>
            <a:r>
              <a:rPr kumimoji="1" lang="zh-CN" altLang="en-US">
                <a:ea typeface="Microsoft YaHei Light" panose="020B0502040204020203" pitchFamily="34" charset="-122"/>
              </a:rPr>
              <a:t>的修改，再看到</a:t>
            </a:r>
            <a:r>
              <a:rPr kumimoji="1" lang="en-US" altLang="zh-CN">
                <a:ea typeface="Microsoft YaHei Light" panose="020B0502040204020203" pitchFamily="34" charset="-122"/>
              </a:rPr>
              <a:t>x</a:t>
            </a:r>
            <a:r>
              <a:rPr kumimoji="1" lang="zh-CN" altLang="en-US">
                <a:ea typeface="Microsoft YaHei Light" panose="020B0502040204020203" pitchFamily="34" charset="-122"/>
              </a:rPr>
              <a:t>的修改</a:t>
            </a:r>
            <a:endParaRPr kumimoji="1" lang="en-US" altLang="zh-TW">
              <a:ea typeface="Microsoft YaHei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E3C289-1B2F-744F-B984-2360314C617F}"/>
              </a:ext>
            </a:extLst>
          </p:cNvPr>
          <p:cNvSpPr/>
          <p:nvPr/>
        </p:nvSpPr>
        <p:spPr>
          <a:xfrm>
            <a:off x="4450815" y="3141780"/>
            <a:ext cx="396607" cy="4076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14" name="直線圖說文字 1 (加上框線和強調線) 13">
            <a:extLst>
              <a:ext uri="{FF2B5EF4-FFF2-40B4-BE49-F238E27FC236}">
                <a16:creationId xmlns:a16="http://schemas.microsoft.com/office/drawing/2014/main" id="{8DA36508-88C3-744B-BCA1-3745D4926883}"/>
              </a:ext>
            </a:extLst>
          </p:cNvPr>
          <p:cNvSpPr/>
          <p:nvPr/>
        </p:nvSpPr>
        <p:spPr>
          <a:xfrm>
            <a:off x="1356479" y="2633211"/>
            <a:ext cx="1948624" cy="1262236"/>
          </a:xfrm>
          <a:prstGeom prst="accentBorderCallout1">
            <a:avLst>
              <a:gd name="adj1" fmla="val 38748"/>
              <a:gd name="adj2" fmla="val 104748"/>
              <a:gd name="adj3" fmla="val 56325"/>
              <a:gd name="adj4" fmla="val 162499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>
                <a:ea typeface="Microsoft YaHei Light" panose="020B0502040204020203" pitchFamily="34" charset="-122"/>
              </a:rPr>
              <a:t>c()</a:t>
            </a:r>
          </a:p>
          <a:p>
            <a:r>
              <a:rPr kumimoji="1" lang="zh-TW" altLang="en-US">
                <a:ea typeface="Microsoft YaHei Light" panose="020B0502040204020203" pitchFamily="34" charset="-122"/>
              </a:rPr>
              <a:t>因為離</a:t>
            </a:r>
            <a:r>
              <a:rPr kumimoji="1" lang="en-US" altLang="zh-TW">
                <a:ea typeface="Microsoft YaHei Light" panose="020B0502040204020203" pitchFamily="34" charset="-122"/>
              </a:rPr>
              <a:t>a()</a:t>
            </a:r>
            <a:r>
              <a:rPr kumimoji="1" lang="zh-CN" altLang="en-US">
                <a:ea typeface="Microsoft YaHei Light" panose="020B0502040204020203" pitchFamily="34" charset="-122"/>
              </a:rPr>
              <a:t>較近，先看到</a:t>
            </a:r>
            <a:r>
              <a:rPr kumimoji="1" lang="en-US" altLang="zh-CN">
                <a:ea typeface="Microsoft YaHei Light" panose="020B0502040204020203" pitchFamily="34" charset="-122"/>
              </a:rPr>
              <a:t>x</a:t>
            </a:r>
            <a:r>
              <a:rPr kumimoji="1" lang="zh-CN" altLang="en-US">
                <a:ea typeface="Microsoft YaHei Light" panose="020B0502040204020203" pitchFamily="34" charset="-122"/>
              </a:rPr>
              <a:t>的修改，再看到</a:t>
            </a:r>
            <a:r>
              <a:rPr kumimoji="1" lang="en-US" altLang="zh-CN">
                <a:ea typeface="Microsoft YaHei Light" panose="020B0502040204020203" pitchFamily="34" charset="-122"/>
              </a:rPr>
              <a:t>y</a:t>
            </a:r>
            <a:r>
              <a:rPr kumimoji="1" lang="zh-CN" altLang="en-US">
                <a:ea typeface="Microsoft YaHei Light" panose="020B0502040204020203" pitchFamily="34" charset="-122"/>
              </a:rPr>
              <a:t>的修改</a:t>
            </a:r>
            <a:endParaRPr kumimoji="1" lang="en-US" altLang="zh-TW">
              <a:ea typeface="Microsoft YaHei Light" panose="020B0502040204020203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F1566A5-5A1D-2F4B-B24A-EF7DF099FB64}"/>
              </a:ext>
            </a:extLst>
          </p:cNvPr>
          <p:cNvSpPr/>
          <p:nvPr/>
        </p:nvSpPr>
        <p:spPr>
          <a:xfrm>
            <a:off x="0" y="2633211"/>
            <a:ext cx="12192000" cy="222522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4000">
                <a:solidFill>
                  <a:srgbClr val="C00000"/>
                </a:solidFill>
                <a:ea typeface="Microsoft YaHei Light" panose="020B0502040204020203" pitchFamily="34" charset="-122"/>
              </a:rPr>
              <a:t>X86</a:t>
            </a:r>
            <a:r>
              <a:rPr kumimoji="1" lang="zh-CN" altLang="en-US" sz="4000">
                <a:solidFill>
                  <a:srgbClr val="C00000"/>
                </a:solidFill>
                <a:ea typeface="Microsoft YaHei Light" panose="020B0502040204020203" pitchFamily="34" charset="-122"/>
              </a:rPr>
              <a:t>幾乎滿足</a:t>
            </a:r>
            <a:r>
              <a:rPr kumimoji="1" lang="en-US" altLang="zh-CN" sz="4000" err="1">
                <a:solidFill>
                  <a:srgbClr val="C00000"/>
                </a:solidFill>
                <a:ea typeface="Microsoft YaHei Light" panose="020B0502040204020203" pitchFamily="34" charset="-122"/>
              </a:rPr>
              <a:t>seq_cst</a:t>
            </a:r>
            <a:r>
              <a:rPr kumimoji="1" lang="zh-CN" altLang="en-US" sz="4000">
                <a:solidFill>
                  <a:srgbClr val="C00000"/>
                </a:solidFill>
                <a:ea typeface="Microsoft YaHei Light" panose="020B0502040204020203" pitchFamily="34" charset="-122"/>
              </a:rPr>
              <a:t>，但不完全滿足</a:t>
            </a:r>
            <a:endParaRPr kumimoji="1" lang="zh-TW" altLang="en-US" sz="4000">
              <a:solidFill>
                <a:srgbClr val="C00000"/>
              </a:solidFill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207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4610FB8-2C86-6542-AF49-36C9A8A41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/>
              <a:t>回顧</a:t>
            </a:r>
            <a:r>
              <a:rPr kumimoji="1" lang="en-US" altLang="zh-TW"/>
              <a:t>Peterson’s solution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555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00E29D5-6463-7745-8718-1E39346E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x86 memory ordering</a:t>
            </a:r>
            <a:endParaRPr kumimoji="1"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4A67EF2-6BE7-3844-B074-DEFCA8EC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TW" altLang="en-US"/>
              <a:t>“</a:t>
            </a:r>
            <a:r>
              <a:rPr kumimoji="1" lang="en-US" altLang="zh-TW"/>
              <a:t>A </a:t>
            </a:r>
            <a:r>
              <a:rPr kumimoji="1" lang="en-US" altLang="zh-TW" b="1">
                <a:solidFill>
                  <a:srgbClr val="C00000"/>
                </a:solidFill>
              </a:rPr>
              <a:t>strong hardware memory model </a:t>
            </a:r>
            <a:r>
              <a:rPr kumimoji="1" lang="en-US" altLang="zh-TW"/>
              <a:t>is one in which every machine instruction comes </a:t>
            </a:r>
            <a:r>
              <a:rPr kumimoji="1" lang="en-US" altLang="zh-TW" b="1">
                <a:solidFill>
                  <a:srgbClr val="C00000"/>
                </a:solidFill>
              </a:rPr>
              <a:t>implicitly with acquire and release</a:t>
            </a:r>
            <a:r>
              <a:rPr kumimoji="1" lang="en-US" altLang="zh-TW" b="1"/>
              <a:t> </a:t>
            </a:r>
            <a:r>
              <a:rPr kumimoji="1" lang="en-US" altLang="zh-TW"/>
              <a:t>semantics. As a result, when one CPU core performs a sequence of writes, every other CPU core sees those values change in the same order that they were written.</a:t>
            </a:r>
            <a:r>
              <a:rPr kumimoji="1" lang="zh-TW" altLang="en-US"/>
              <a:t>”</a:t>
            </a:r>
            <a:endParaRPr kumimoji="1" lang="en-US" altLang="zh-TW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/>
              <a:t>“</a:t>
            </a:r>
            <a:r>
              <a:rPr lang="en-US" altLang="zh-TW" b="1">
                <a:solidFill>
                  <a:srgbClr val="C00000"/>
                </a:solidFill>
              </a:rPr>
              <a:t>x86 still keeps its memory interactions in-order, so in a multicore environment</a:t>
            </a:r>
            <a:r>
              <a:rPr lang="en-US" altLang="zh-TW"/>
              <a:t>, we can still consider it strongly-ordered. ”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6521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9BFB7-7104-5642-927B-585FC93C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在</a:t>
            </a:r>
            <a:r>
              <a:rPr kumimoji="1" lang="en-US" altLang="zh-CN"/>
              <a:t>x86</a:t>
            </a:r>
            <a:r>
              <a:rPr kumimoji="1" lang="zh-CN" altLang="en-US"/>
              <a:t>下考慮</a:t>
            </a:r>
            <a:br>
              <a:rPr kumimoji="1" lang="en-US" altLang="zh-CN"/>
            </a:br>
            <a:r>
              <a:rPr kumimoji="1" lang="en-US" altLang="zh-CN"/>
              <a:t>	</a:t>
            </a:r>
            <a:r>
              <a:rPr kumimoji="1" lang="en-US" altLang="zh-TW"/>
              <a:t>C11 &amp; C++11</a:t>
            </a:r>
            <a:r>
              <a:rPr kumimoji="1" lang="zh-CN" altLang="en-US"/>
              <a:t>的記憶體模型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224FC-3976-D44E-AC88-6E29769B6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/>
              <a:t>Intel x86</a:t>
            </a:r>
            <a:r>
              <a:rPr kumimoji="1" lang="zh-CN" altLang="en-US"/>
              <a:t>的硬體「</a:t>
            </a:r>
            <a:r>
              <a:rPr kumimoji="1" lang="zh-CN" altLang="en-US">
                <a:solidFill>
                  <a:srgbClr val="C00000"/>
                </a:solidFill>
              </a:rPr>
              <a:t>幾乎</a:t>
            </a:r>
            <a:r>
              <a:rPr kumimoji="1" lang="zh-CN" altLang="en-US"/>
              <a:t>」滿足</a:t>
            </a:r>
            <a:r>
              <a:rPr lang="en-US" altLang="zh-TW" err="1"/>
              <a:t>memory_order_seq_cst</a:t>
            </a:r>
            <a:endParaRPr lang="en-US" altLang="zh-TW"/>
          </a:p>
          <a:p>
            <a:pPr>
              <a:lnSpc>
                <a:spcPct val="150000"/>
              </a:lnSpc>
            </a:pPr>
            <a:r>
              <a:rPr lang="zh-CN" altLang="en-US"/>
              <a:t>但</a:t>
            </a:r>
            <a:r>
              <a:rPr lang="en-US" altLang="zh-CN"/>
              <a:t>compiler</a:t>
            </a:r>
            <a:r>
              <a:rPr lang="zh-CN" altLang="en-US"/>
              <a:t>不一定滿足</a:t>
            </a:r>
            <a:r>
              <a:rPr lang="en-US" altLang="zh-TW" err="1"/>
              <a:t>memory_order_seq_cst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7034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7167A4-5CA1-4AC5-9E36-900CE832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18760-980D-4F50-BBE5-394DFB128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746D39-0552-4F56-8DC0-2DCABBB42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23825"/>
            <a:ext cx="1103947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7FD19-DED1-4F27-9C9D-C73FA10A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參考網址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AA58E1-C54C-4D1A-99C0-D8B3CA2E0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說明</a:t>
            </a:r>
            <a:endParaRPr lang="en-US" altLang="zh-TW" dirty="0">
              <a:hlinkClick r:id="rId2"/>
            </a:endParaRPr>
          </a:p>
          <a:p>
            <a:r>
              <a:rPr lang="en-US" altLang="zh-TW" dirty="0">
                <a:hlinkClick r:id="rId2"/>
              </a:rPr>
              <a:t>https://medium.com/fcamels-notes/%E7%B0%A1%E4%BB%8B-c-11-memory-model-b3f4ed81fea6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函數說明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http://www.cplusplus.com/reference/atomic/atomic_store_explicit/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http://www.cplusplus.com/reference/atomic/atomic_load_explicit/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6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A803088-E793-A347-B72C-9EB838EE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973363"/>
          </a:xfrm>
        </p:spPr>
        <p:txBody>
          <a:bodyPr/>
          <a:lstStyle/>
          <a:p>
            <a:r>
              <a:rPr lang="en-US" altLang="zh-TW"/>
              <a:t>relaxed</a:t>
            </a:r>
            <a:endParaRPr kumimoji="1" lang="zh-TW" altLang="en-US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D179DF6-DC3F-E547-976E-284858CBB8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230"/>
            <a:ext cx="10515600" cy="5267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6B3DB-9920-CF4E-A4B2-41F9756D284D}"/>
              </a:ext>
            </a:extLst>
          </p:cNvPr>
          <p:cNvSpPr/>
          <p:nvPr/>
        </p:nvSpPr>
        <p:spPr>
          <a:xfrm>
            <a:off x="4533900" y="1511300"/>
            <a:ext cx="10414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memory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7" name="向右箭號圖說文字 6">
            <a:extLst>
              <a:ext uri="{FF2B5EF4-FFF2-40B4-BE49-F238E27FC236}">
                <a16:creationId xmlns:a16="http://schemas.microsoft.com/office/drawing/2014/main" id="{EDB0F394-44CC-0547-8F92-4508F43ABFE6}"/>
              </a:ext>
            </a:extLst>
          </p:cNvPr>
          <p:cNvSpPr/>
          <p:nvPr/>
        </p:nvSpPr>
        <p:spPr>
          <a:xfrm>
            <a:off x="2349500" y="2971800"/>
            <a:ext cx="2184400" cy="965200"/>
          </a:xfrm>
          <a:prstGeom prst="right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Atomic operation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7B13FAF-C89B-914A-BFE4-6AF6716A7107}"/>
              </a:ext>
            </a:extLst>
          </p:cNvPr>
          <p:cNvCxnSpPr/>
          <p:nvPr/>
        </p:nvCxnSpPr>
        <p:spPr>
          <a:xfrm>
            <a:off x="4533900" y="3454400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5FF0EA20-43B5-0046-881F-59AEDD8B1980}"/>
              </a:ext>
            </a:extLst>
          </p:cNvPr>
          <p:cNvSpPr/>
          <p:nvPr/>
        </p:nvSpPr>
        <p:spPr>
          <a:xfrm rot="16200000">
            <a:off x="4387850" y="3289300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>
                <a:ea typeface="Microsoft YaHei Light" panose="020B0502040204020203" pitchFamily="34" charset="-122"/>
              </a:rPr>
              <a:t>下面的指令可以往上搬</a:t>
            </a:r>
          </a:p>
        </p:txBody>
      </p:sp>
      <p:sp>
        <p:nvSpPr>
          <p:cNvPr id="12" name="向右箭號 11">
            <a:extLst>
              <a:ext uri="{FF2B5EF4-FFF2-40B4-BE49-F238E27FC236}">
                <a16:creationId xmlns:a16="http://schemas.microsoft.com/office/drawing/2014/main" id="{ADC7C203-9F7D-2E47-B94B-6E8EF1DBCBEB}"/>
              </a:ext>
            </a:extLst>
          </p:cNvPr>
          <p:cNvSpPr/>
          <p:nvPr/>
        </p:nvSpPr>
        <p:spPr>
          <a:xfrm rot="5400000">
            <a:off x="5664200" y="3289300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>
                <a:ea typeface="Microsoft YaHei Light" panose="020B0502040204020203" pitchFamily="34" charset="-122"/>
              </a:rPr>
              <a:t>上面的指令可以往下搬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D2246C0-6F79-5F44-89A6-DF9DC50684E7}"/>
              </a:ext>
            </a:extLst>
          </p:cNvPr>
          <p:cNvSpPr txBox="1">
            <a:spLocks/>
          </p:cNvSpPr>
          <p:nvPr/>
        </p:nvSpPr>
        <p:spPr>
          <a:xfrm>
            <a:off x="7994650" y="1761331"/>
            <a:ext cx="3416300" cy="435133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因此</a:t>
            </a:r>
            <a:r>
              <a:rPr kumimoji="1"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related</a:t>
            </a:r>
            <a:r>
              <a:rPr kumimoji="1" lang="zh-CN" altLang="en-US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只確保該指令是</a:t>
            </a:r>
            <a:r>
              <a:rPr kumimoji="1" lang="en-US" altLang="zh-CN" sz="20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atomic operation</a:t>
            </a:r>
          </a:p>
        </p:txBody>
      </p:sp>
    </p:spTree>
    <p:extLst>
      <p:ext uri="{BB962C8B-B14F-4D97-AF65-F5344CB8AC3E}">
        <p14:creationId xmlns:p14="http://schemas.microsoft.com/office/powerpoint/2010/main" val="27627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43989-30C1-CF4B-8164-DEE38E70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973363"/>
          </a:xfrm>
        </p:spPr>
        <p:txBody>
          <a:bodyPr/>
          <a:lstStyle/>
          <a:p>
            <a:r>
              <a:rPr lang="en-US" altLang="zh-TW"/>
              <a:t>relaxed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A1643F-A675-C44E-9EA6-F270C2BD07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230"/>
            <a:ext cx="10515600" cy="5267125"/>
          </a:xfrm>
        </p:spPr>
        <p:txBody>
          <a:bodyPr/>
          <a:lstStyle/>
          <a:p>
            <a:r>
              <a:rPr kumimoji="1" lang="zh-CN" altLang="en-US"/>
              <a:t>應用情境：</a:t>
            </a:r>
            <a:endParaRPr kumimoji="1" lang="en-US" altLang="zh-CN"/>
          </a:p>
          <a:p>
            <a:pPr lvl="1"/>
            <a:r>
              <a:rPr kumimoji="1" lang="zh-TW" altLang="en-US"/>
              <a:t>如果一連串的</a:t>
            </a:r>
            <a:r>
              <a:rPr kumimoji="1" lang="en-US" altLang="zh-TW"/>
              <a:t>atomic operation</a:t>
            </a:r>
            <a:r>
              <a:rPr kumimoji="1" lang="zh-TW" altLang="en-US"/>
              <a:t>，頭幾個可以使用</a:t>
            </a:r>
            <a:r>
              <a:rPr kumimoji="1" lang="en-US" altLang="zh-TW"/>
              <a:t>relaxed</a:t>
            </a:r>
            <a:r>
              <a:rPr kumimoji="1" lang="zh-TW" altLang="en-US"/>
              <a:t>，最後一個再使用有</a:t>
            </a:r>
            <a:r>
              <a:rPr kumimoji="1" lang="en-US" altLang="zh-TW"/>
              <a:t>memory fence</a:t>
            </a:r>
            <a:r>
              <a:rPr kumimoji="1" lang="zh-CN" altLang="en-US"/>
              <a:t>的指令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761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DD1BC92-A61B-1049-8B9D-1EB1AE373608}"/>
              </a:ext>
            </a:extLst>
          </p:cNvPr>
          <p:cNvCxnSpPr>
            <a:cxnSpLocks/>
          </p:cNvCxnSpPr>
          <p:nvPr/>
        </p:nvCxnSpPr>
        <p:spPr>
          <a:xfrm flipH="1" flipV="1">
            <a:off x="4305300" y="3633788"/>
            <a:ext cx="3416300" cy="482600"/>
          </a:xfrm>
          <a:prstGeom prst="straightConnector1">
            <a:avLst/>
          </a:prstGeom>
          <a:ln w="762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標題 3">
            <a:extLst>
              <a:ext uri="{FF2B5EF4-FFF2-40B4-BE49-F238E27FC236}">
                <a16:creationId xmlns:a16="http://schemas.microsoft.com/office/drawing/2014/main" id="{2A803088-E793-A347-B72C-9EB838EE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consume &amp; release</a:t>
            </a:r>
            <a:endParaRPr kumimoji="1"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00E0FCE-12D6-0242-AC5B-9D139460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6B3DB-9920-CF4E-A4B2-41F9756D284D}"/>
              </a:ext>
            </a:extLst>
          </p:cNvPr>
          <p:cNvSpPr/>
          <p:nvPr/>
        </p:nvSpPr>
        <p:spPr>
          <a:xfrm>
            <a:off x="32639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Memory</a:t>
            </a:r>
          </a:p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P1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7" name="向右箭號圖說文字 6">
            <a:extLst>
              <a:ext uri="{FF2B5EF4-FFF2-40B4-BE49-F238E27FC236}">
                <a16:creationId xmlns:a16="http://schemas.microsoft.com/office/drawing/2014/main" id="{EDB0F394-44CC-0547-8F92-4508F43ABFE6}"/>
              </a:ext>
            </a:extLst>
          </p:cNvPr>
          <p:cNvSpPr/>
          <p:nvPr/>
        </p:nvSpPr>
        <p:spPr>
          <a:xfrm>
            <a:off x="685800" y="3151188"/>
            <a:ext cx="2578100" cy="965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while(load(&amp;A))</a:t>
            </a:r>
          </a:p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(consume)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7B13FAF-C89B-914A-BFE4-6AF6716A7107}"/>
              </a:ext>
            </a:extLst>
          </p:cNvPr>
          <p:cNvCxnSpPr/>
          <p:nvPr/>
        </p:nvCxnSpPr>
        <p:spPr>
          <a:xfrm>
            <a:off x="3263900" y="3633788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C31B3C2-5861-6548-9047-D6192DC81CB7}"/>
              </a:ext>
            </a:extLst>
          </p:cNvPr>
          <p:cNvSpPr/>
          <p:nvPr/>
        </p:nvSpPr>
        <p:spPr>
          <a:xfrm>
            <a:off x="77216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Memory</a:t>
            </a:r>
          </a:p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P2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98A41CB-0A1C-6649-9C69-18EC3E7679A5}"/>
              </a:ext>
            </a:extLst>
          </p:cNvPr>
          <p:cNvCxnSpPr/>
          <p:nvPr/>
        </p:nvCxnSpPr>
        <p:spPr>
          <a:xfrm>
            <a:off x="7721600" y="41179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向左箭號圖說文字 1">
            <a:extLst>
              <a:ext uri="{FF2B5EF4-FFF2-40B4-BE49-F238E27FC236}">
                <a16:creationId xmlns:a16="http://schemas.microsoft.com/office/drawing/2014/main" id="{8A8C7D75-5C78-434A-90D5-BACCA582706D}"/>
              </a:ext>
            </a:extLst>
          </p:cNvPr>
          <p:cNvSpPr/>
          <p:nvPr/>
        </p:nvSpPr>
        <p:spPr>
          <a:xfrm>
            <a:off x="8788400" y="3633788"/>
            <a:ext cx="2768600" cy="965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81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store(&amp;A, 0)</a:t>
            </a:r>
          </a:p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(release)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3C4EC1F0-185C-7642-BE35-AA99FD0C4660}"/>
              </a:ext>
            </a:extLst>
          </p:cNvPr>
          <p:cNvSpPr/>
          <p:nvPr/>
        </p:nvSpPr>
        <p:spPr>
          <a:xfrm rot="5400000">
            <a:off x="5289550" y="3327399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>
                <a:ea typeface="Microsoft YaHei Light" panose="020B0502040204020203" pitchFamily="34" charset="-122"/>
              </a:rPr>
              <a:t>上面的指令</a:t>
            </a:r>
            <a:r>
              <a:rPr kumimoji="1" lang="zh-CN" altLang="en-US">
                <a:solidFill>
                  <a:schemeClr val="bg1"/>
                </a:solidFill>
                <a:highlight>
                  <a:srgbClr val="000000"/>
                </a:highlight>
                <a:ea typeface="Microsoft YaHei Light" panose="020B0502040204020203" pitchFamily="34" charset="-122"/>
              </a:rPr>
              <a:t>都不可以</a:t>
            </a:r>
            <a:r>
              <a:rPr kumimoji="1" lang="zh-TW" altLang="en-US">
                <a:ea typeface="Microsoft YaHei Light" panose="020B0502040204020203" pitchFamily="34" charset="-122"/>
              </a:rPr>
              <a:t>可以往下搬</a:t>
            </a:r>
          </a:p>
        </p:txBody>
      </p:sp>
      <p:sp>
        <p:nvSpPr>
          <p:cNvPr id="8" name="向右箭號 7">
            <a:extLst>
              <a:ext uri="{FF2B5EF4-FFF2-40B4-BE49-F238E27FC236}">
                <a16:creationId xmlns:a16="http://schemas.microsoft.com/office/drawing/2014/main" id="{C9AEA991-D4D4-CA4D-84B5-1FDE1A00CCC4}"/>
              </a:ext>
            </a:extLst>
          </p:cNvPr>
          <p:cNvSpPr/>
          <p:nvPr/>
        </p:nvSpPr>
        <p:spPr>
          <a:xfrm rot="16200000">
            <a:off x="3067050" y="3327400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bg1"/>
                </a:solidFill>
                <a:highlight>
                  <a:srgbClr val="000000"/>
                </a:highlight>
                <a:ea typeface="Microsoft YaHei Light" panose="020B0502040204020203" pitchFamily="34" charset="-122"/>
              </a:rPr>
              <a:t>與</a:t>
            </a:r>
            <a:r>
              <a:rPr kumimoji="1" lang="en-US" altLang="zh-CN">
                <a:solidFill>
                  <a:schemeClr val="bg1"/>
                </a:solidFill>
                <a:highlight>
                  <a:srgbClr val="000000"/>
                </a:highlight>
                <a:ea typeface="Microsoft YaHei Light" panose="020B0502040204020203" pitchFamily="34" charset="-122"/>
              </a:rPr>
              <a:t>A</a:t>
            </a:r>
            <a:r>
              <a:rPr kumimoji="1" lang="zh-CN" altLang="en-US">
                <a:solidFill>
                  <a:schemeClr val="bg1"/>
                </a:solidFill>
                <a:highlight>
                  <a:srgbClr val="000000"/>
                </a:highlight>
                <a:ea typeface="Microsoft YaHei Light" panose="020B0502040204020203" pitchFamily="34" charset="-122"/>
              </a:rPr>
              <a:t>相關</a:t>
            </a:r>
            <a:r>
              <a:rPr kumimoji="1" lang="zh-CN" altLang="en-US">
                <a:ea typeface="Microsoft YaHei Light" panose="020B0502040204020203" pitchFamily="34" charset="-122"/>
              </a:rPr>
              <a:t>的</a:t>
            </a:r>
            <a:r>
              <a:rPr kumimoji="1" lang="zh-CN" altLang="en-US">
                <a:solidFill>
                  <a:schemeClr val="bg1"/>
                </a:solidFill>
                <a:highlight>
                  <a:srgbClr val="000000"/>
                </a:highlight>
                <a:ea typeface="Microsoft YaHei Light" panose="020B0502040204020203" pitchFamily="34" charset="-122"/>
              </a:rPr>
              <a:t>不可以</a:t>
            </a:r>
            <a:r>
              <a:rPr kumimoji="1" lang="zh-CN" altLang="en-US">
                <a:ea typeface="Microsoft YaHei Light" panose="020B0502040204020203" pitchFamily="34" charset="-122"/>
              </a:rPr>
              <a:t>往上搬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04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CD209B9F-3374-324B-A8A9-A02AC7E00B31}"/>
              </a:ext>
            </a:extLst>
          </p:cNvPr>
          <p:cNvCxnSpPr>
            <a:cxnSpLocks/>
          </p:cNvCxnSpPr>
          <p:nvPr/>
        </p:nvCxnSpPr>
        <p:spPr>
          <a:xfrm flipH="1" flipV="1">
            <a:off x="4305300" y="3633788"/>
            <a:ext cx="3416300" cy="482600"/>
          </a:xfrm>
          <a:prstGeom prst="straightConnector1">
            <a:avLst/>
          </a:prstGeom>
          <a:ln w="762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標題 3">
            <a:extLst>
              <a:ext uri="{FF2B5EF4-FFF2-40B4-BE49-F238E27FC236}">
                <a16:creationId xmlns:a16="http://schemas.microsoft.com/office/drawing/2014/main" id="{2A803088-E793-A347-B72C-9EB838EE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consume &amp; release</a:t>
            </a:r>
            <a:endParaRPr kumimoji="1" lang="zh-TW" altLang="en-US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049DBE65-F230-9545-87ED-1D34715BF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6B3DB-9920-CF4E-A4B2-41F9756D284D}"/>
              </a:ext>
            </a:extLst>
          </p:cNvPr>
          <p:cNvSpPr/>
          <p:nvPr/>
        </p:nvSpPr>
        <p:spPr>
          <a:xfrm>
            <a:off x="32639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Memory</a:t>
            </a:r>
          </a:p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P1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7" name="向右箭號圖說文字 6">
            <a:extLst>
              <a:ext uri="{FF2B5EF4-FFF2-40B4-BE49-F238E27FC236}">
                <a16:creationId xmlns:a16="http://schemas.microsoft.com/office/drawing/2014/main" id="{EDB0F394-44CC-0547-8F92-4508F43ABFE6}"/>
              </a:ext>
            </a:extLst>
          </p:cNvPr>
          <p:cNvSpPr/>
          <p:nvPr/>
        </p:nvSpPr>
        <p:spPr>
          <a:xfrm>
            <a:off x="685800" y="3151188"/>
            <a:ext cx="2578100" cy="965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while(load(&amp;A))</a:t>
            </a:r>
          </a:p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(consume)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7B13FAF-C89B-914A-BFE4-6AF6716A7107}"/>
              </a:ext>
            </a:extLst>
          </p:cNvPr>
          <p:cNvCxnSpPr/>
          <p:nvPr/>
        </p:nvCxnSpPr>
        <p:spPr>
          <a:xfrm>
            <a:off x="3263900" y="3633788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向右箭號 7">
            <a:extLst>
              <a:ext uri="{FF2B5EF4-FFF2-40B4-BE49-F238E27FC236}">
                <a16:creationId xmlns:a16="http://schemas.microsoft.com/office/drawing/2014/main" id="{C9AEA991-D4D4-CA4D-84B5-1FDE1A00CCC4}"/>
              </a:ext>
            </a:extLst>
          </p:cNvPr>
          <p:cNvSpPr/>
          <p:nvPr/>
        </p:nvSpPr>
        <p:spPr>
          <a:xfrm rot="16200000">
            <a:off x="3067050" y="3327400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bg1"/>
                </a:solidFill>
                <a:highlight>
                  <a:srgbClr val="000000"/>
                </a:highlight>
                <a:ea typeface="Microsoft YaHei Light" panose="020B0502040204020203" pitchFamily="34" charset="-122"/>
              </a:rPr>
              <a:t>與</a:t>
            </a:r>
            <a:r>
              <a:rPr kumimoji="1" lang="en-US" altLang="zh-CN">
                <a:solidFill>
                  <a:schemeClr val="bg1"/>
                </a:solidFill>
                <a:highlight>
                  <a:srgbClr val="000000"/>
                </a:highlight>
                <a:ea typeface="Microsoft YaHei Light" panose="020B0502040204020203" pitchFamily="34" charset="-122"/>
              </a:rPr>
              <a:t>A</a:t>
            </a:r>
            <a:r>
              <a:rPr kumimoji="1" lang="zh-CN" altLang="en-US">
                <a:solidFill>
                  <a:schemeClr val="bg1"/>
                </a:solidFill>
                <a:highlight>
                  <a:srgbClr val="000000"/>
                </a:highlight>
                <a:ea typeface="Microsoft YaHei Light" panose="020B0502040204020203" pitchFamily="34" charset="-122"/>
              </a:rPr>
              <a:t>相關</a:t>
            </a:r>
            <a:r>
              <a:rPr kumimoji="1" lang="zh-CN" altLang="en-US">
                <a:ea typeface="Microsoft YaHei Light" panose="020B0502040204020203" pitchFamily="34" charset="-122"/>
              </a:rPr>
              <a:t>的</a:t>
            </a:r>
            <a:r>
              <a:rPr kumimoji="1" lang="zh-CN" altLang="en-US">
                <a:solidFill>
                  <a:schemeClr val="bg1"/>
                </a:solidFill>
                <a:highlight>
                  <a:srgbClr val="000000"/>
                </a:highlight>
                <a:ea typeface="Microsoft YaHei Light" panose="020B0502040204020203" pitchFamily="34" charset="-122"/>
              </a:rPr>
              <a:t>不可以</a:t>
            </a:r>
            <a:r>
              <a:rPr kumimoji="1" lang="zh-CN" altLang="en-US">
                <a:ea typeface="Microsoft YaHei Light" panose="020B0502040204020203" pitchFamily="34" charset="-122"/>
              </a:rPr>
              <a:t>往上搬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31B3C2-5861-6548-9047-D6192DC81CB7}"/>
              </a:ext>
            </a:extLst>
          </p:cNvPr>
          <p:cNvSpPr/>
          <p:nvPr/>
        </p:nvSpPr>
        <p:spPr>
          <a:xfrm>
            <a:off x="77216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Memory</a:t>
            </a:r>
          </a:p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P2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98A41CB-0A1C-6649-9C69-18EC3E7679A5}"/>
              </a:ext>
            </a:extLst>
          </p:cNvPr>
          <p:cNvCxnSpPr/>
          <p:nvPr/>
        </p:nvCxnSpPr>
        <p:spPr>
          <a:xfrm>
            <a:off x="7721600" y="41179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向左箭號圖說文字 1">
            <a:extLst>
              <a:ext uri="{FF2B5EF4-FFF2-40B4-BE49-F238E27FC236}">
                <a16:creationId xmlns:a16="http://schemas.microsoft.com/office/drawing/2014/main" id="{8A8C7D75-5C78-434A-90D5-BACCA582706D}"/>
              </a:ext>
            </a:extLst>
          </p:cNvPr>
          <p:cNvSpPr/>
          <p:nvPr/>
        </p:nvSpPr>
        <p:spPr>
          <a:xfrm>
            <a:off x="8788400" y="3633788"/>
            <a:ext cx="2768600" cy="965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81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store(&amp;A, 0)</a:t>
            </a:r>
          </a:p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(release)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3C4EC1F0-185C-7642-BE35-AA99FD0C4660}"/>
              </a:ext>
            </a:extLst>
          </p:cNvPr>
          <p:cNvSpPr/>
          <p:nvPr/>
        </p:nvSpPr>
        <p:spPr>
          <a:xfrm rot="5400000">
            <a:off x="5289550" y="3327399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>
                <a:ea typeface="Microsoft YaHei Light" panose="020B0502040204020203" pitchFamily="34" charset="-122"/>
              </a:rPr>
              <a:t>上面的指令</a:t>
            </a:r>
            <a:r>
              <a:rPr kumimoji="1" lang="zh-CN" altLang="en-US">
                <a:solidFill>
                  <a:schemeClr val="bg1"/>
                </a:solidFill>
                <a:highlight>
                  <a:srgbClr val="000000"/>
                </a:highlight>
                <a:ea typeface="Microsoft YaHei Light" panose="020B0502040204020203" pitchFamily="34" charset="-122"/>
              </a:rPr>
              <a:t>都不可以</a:t>
            </a:r>
            <a:r>
              <a:rPr kumimoji="1" lang="zh-TW" altLang="en-US">
                <a:ea typeface="Microsoft YaHei Light" panose="020B0502040204020203" pitchFamily="34" charset="-122"/>
              </a:rPr>
              <a:t>可以往下搬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5022521-1787-484E-BAE8-900829DC780C}"/>
              </a:ext>
            </a:extLst>
          </p:cNvPr>
          <p:cNvSpPr txBox="1"/>
          <p:nvPr/>
        </p:nvSpPr>
        <p:spPr>
          <a:xfrm>
            <a:off x="5270500" y="3165476"/>
            <a:ext cx="158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>
                <a:ea typeface="Microsoft YaHei Light" panose="020B0502040204020203" pitchFamily="34" charset="-122"/>
              </a:rPr>
              <a:t>Store A</a:t>
            </a:r>
            <a:r>
              <a:rPr kumimoji="1" lang="zh-CN" altLang="en-US">
                <a:ea typeface="Microsoft YaHei Light" panose="020B0502040204020203" pitchFamily="34" charset="-122"/>
              </a:rPr>
              <a:t>的結果會傳遞出去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77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A803088-E793-A347-B72C-9EB838EE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consume &amp; release</a:t>
            </a:r>
            <a:r>
              <a:rPr lang="zh-TW" altLang="en-US"/>
              <a:t>，應用</a:t>
            </a:r>
            <a:endParaRPr kumimoji="1" lang="zh-TW" altLang="en-US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99B8D2AC-97AC-F546-960A-558910BF6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6B3DB-9920-CF4E-A4B2-41F9756D284D}"/>
              </a:ext>
            </a:extLst>
          </p:cNvPr>
          <p:cNvSpPr/>
          <p:nvPr/>
        </p:nvSpPr>
        <p:spPr>
          <a:xfrm>
            <a:off x="32639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Memory</a:t>
            </a:r>
          </a:p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P1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7" name="向右箭號圖說文字 6">
            <a:extLst>
              <a:ext uri="{FF2B5EF4-FFF2-40B4-BE49-F238E27FC236}">
                <a16:creationId xmlns:a16="http://schemas.microsoft.com/office/drawing/2014/main" id="{EDB0F394-44CC-0547-8F92-4508F43ABFE6}"/>
              </a:ext>
            </a:extLst>
          </p:cNvPr>
          <p:cNvSpPr/>
          <p:nvPr/>
        </p:nvSpPr>
        <p:spPr>
          <a:xfrm>
            <a:off x="685800" y="3303478"/>
            <a:ext cx="2578100" cy="66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while(load(&amp;A))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7B13FAF-C89B-914A-BFE4-6AF6716A7107}"/>
              </a:ext>
            </a:extLst>
          </p:cNvPr>
          <p:cNvCxnSpPr/>
          <p:nvPr/>
        </p:nvCxnSpPr>
        <p:spPr>
          <a:xfrm>
            <a:off x="3263900" y="3633788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C31B3C2-5861-6548-9047-D6192DC81CB7}"/>
              </a:ext>
            </a:extLst>
          </p:cNvPr>
          <p:cNvSpPr/>
          <p:nvPr/>
        </p:nvSpPr>
        <p:spPr>
          <a:xfrm>
            <a:off x="77216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Memory</a:t>
            </a:r>
            <a:br>
              <a:rPr kumimoji="1" lang="en-US" altLang="zh-TW">
                <a:ea typeface="Microsoft YaHei Light" panose="020B0502040204020203" pitchFamily="34" charset="-122"/>
              </a:rPr>
            </a:br>
            <a:r>
              <a:rPr kumimoji="1" lang="en-US" altLang="zh-TW">
                <a:ea typeface="Microsoft YaHei Light" panose="020B0502040204020203" pitchFamily="34" charset="-122"/>
              </a:rPr>
              <a:t>P2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98A41CB-0A1C-6649-9C69-18EC3E7679A5}"/>
              </a:ext>
            </a:extLst>
          </p:cNvPr>
          <p:cNvCxnSpPr/>
          <p:nvPr/>
        </p:nvCxnSpPr>
        <p:spPr>
          <a:xfrm>
            <a:off x="7721600" y="41179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向左箭號圖說文字 1">
            <a:extLst>
              <a:ext uri="{FF2B5EF4-FFF2-40B4-BE49-F238E27FC236}">
                <a16:creationId xmlns:a16="http://schemas.microsoft.com/office/drawing/2014/main" id="{8A8C7D75-5C78-434A-90D5-BACCA582706D}"/>
              </a:ext>
            </a:extLst>
          </p:cNvPr>
          <p:cNvSpPr/>
          <p:nvPr/>
        </p:nvSpPr>
        <p:spPr>
          <a:xfrm>
            <a:off x="8763000" y="3786078"/>
            <a:ext cx="2768600" cy="66061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81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store(&amp;A, 0)</a:t>
            </a:r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3C4EC1F0-185C-7642-BE35-AA99FD0C4660}"/>
              </a:ext>
            </a:extLst>
          </p:cNvPr>
          <p:cNvSpPr/>
          <p:nvPr/>
        </p:nvSpPr>
        <p:spPr>
          <a:xfrm rot="5400000">
            <a:off x="5289550" y="3327399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>
                <a:ea typeface="Microsoft YaHei Light" panose="020B0502040204020203" pitchFamily="34" charset="-122"/>
              </a:rPr>
              <a:t>上面的指令</a:t>
            </a:r>
            <a:r>
              <a:rPr kumimoji="1" lang="zh-CN" altLang="en-US">
                <a:solidFill>
                  <a:schemeClr val="bg1"/>
                </a:solidFill>
                <a:highlight>
                  <a:srgbClr val="000000"/>
                </a:highlight>
                <a:ea typeface="Microsoft YaHei Light" panose="020B0502040204020203" pitchFamily="34" charset="-122"/>
              </a:rPr>
              <a:t>都不可以</a:t>
            </a:r>
            <a:r>
              <a:rPr kumimoji="1" lang="zh-TW" altLang="en-US">
                <a:ea typeface="Microsoft YaHei Light" panose="020B0502040204020203" pitchFamily="34" charset="-122"/>
              </a:rPr>
              <a:t>可以往下搬</a:t>
            </a: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CD209B9F-3374-324B-A8A9-A02AC7E00B31}"/>
              </a:ext>
            </a:extLst>
          </p:cNvPr>
          <p:cNvCxnSpPr>
            <a:cxnSpLocks/>
          </p:cNvCxnSpPr>
          <p:nvPr/>
        </p:nvCxnSpPr>
        <p:spPr>
          <a:xfrm flipH="1">
            <a:off x="4305300" y="4116388"/>
            <a:ext cx="3416300" cy="482600"/>
          </a:xfrm>
          <a:prstGeom prst="straightConnector1">
            <a:avLst/>
          </a:prstGeom>
          <a:ln w="762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E5022521-1787-484E-BAE8-900829DC780C}"/>
              </a:ext>
            </a:extLst>
          </p:cNvPr>
          <p:cNvSpPr txBox="1"/>
          <p:nvPr/>
        </p:nvSpPr>
        <p:spPr>
          <a:xfrm>
            <a:off x="5270500" y="3165476"/>
            <a:ext cx="158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>
                <a:ea typeface="Microsoft YaHei Light" panose="020B0502040204020203" pitchFamily="34" charset="-122"/>
              </a:rPr>
              <a:t>unlock A</a:t>
            </a:r>
            <a:r>
              <a:rPr kumimoji="1" lang="zh-CN" altLang="en-US">
                <a:ea typeface="Microsoft YaHei Light" panose="020B0502040204020203" pitchFamily="34" charset="-122"/>
              </a:rPr>
              <a:t>的結果會傳遞出去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EEC8191-C195-B84B-A584-10902B91D3FD}"/>
              </a:ext>
            </a:extLst>
          </p:cNvPr>
          <p:cNvCxnSpPr/>
          <p:nvPr/>
        </p:nvCxnSpPr>
        <p:spPr>
          <a:xfrm>
            <a:off x="3263900" y="46005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向右箭號圖說文字 15">
            <a:extLst>
              <a:ext uri="{FF2B5EF4-FFF2-40B4-BE49-F238E27FC236}">
                <a16:creationId xmlns:a16="http://schemas.microsoft.com/office/drawing/2014/main" id="{A953F19C-7415-964B-9D20-F0275DDC6EBD}"/>
              </a:ext>
            </a:extLst>
          </p:cNvPr>
          <p:cNvSpPr/>
          <p:nvPr/>
        </p:nvSpPr>
        <p:spPr>
          <a:xfrm>
            <a:off x="685800" y="4268678"/>
            <a:ext cx="2578100" cy="66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while(load(&amp;A))</a:t>
            </a:r>
          </a:p>
        </p:txBody>
      </p:sp>
      <p:sp>
        <p:nvSpPr>
          <p:cNvPr id="12" name="向上箭號圖說文字 11">
            <a:extLst>
              <a:ext uri="{FF2B5EF4-FFF2-40B4-BE49-F238E27FC236}">
                <a16:creationId xmlns:a16="http://schemas.microsoft.com/office/drawing/2014/main" id="{E6493EC6-B65C-5542-9502-BD22A73B64D4}"/>
              </a:ext>
            </a:extLst>
          </p:cNvPr>
          <p:cNvSpPr/>
          <p:nvPr/>
        </p:nvSpPr>
        <p:spPr>
          <a:xfrm>
            <a:off x="812800" y="4782397"/>
            <a:ext cx="1549400" cy="1750903"/>
          </a:xfrm>
          <a:prstGeom prst="up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ea typeface="Microsoft YaHei Light" panose="020B0502040204020203" pitchFamily="34" charset="-122"/>
              </a:rPr>
              <a:t>這時候</a:t>
            </a:r>
            <a:r>
              <a:rPr kumimoji="1" lang="en-US" altLang="zh-CN">
                <a:ea typeface="Microsoft YaHei Light" panose="020B0502040204020203" pitchFamily="34" charset="-122"/>
              </a:rPr>
              <a:t>P1</a:t>
            </a:r>
            <a:r>
              <a:rPr kumimoji="1" lang="zh-CN" altLang="en-US">
                <a:ea typeface="Microsoft YaHei Light" panose="020B0502040204020203" pitchFamily="34" charset="-122"/>
              </a:rPr>
              <a:t>看到</a:t>
            </a:r>
            <a:r>
              <a:rPr kumimoji="1" lang="en-US" altLang="zh-CN">
                <a:ea typeface="Microsoft YaHei Light" panose="020B0502040204020203" pitchFamily="34" charset="-122"/>
              </a:rPr>
              <a:t>A</a:t>
            </a:r>
            <a:r>
              <a:rPr kumimoji="1" lang="zh-CN" altLang="en-US">
                <a:ea typeface="Microsoft YaHei Light" panose="020B0502040204020203" pitchFamily="34" charset="-122"/>
              </a:rPr>
              <a:t>在</a:t>
            </a:r>
            <a:r>
              <a:rPr kumimoji="1" lang="en-US" altLang="zh-CN">
                <a:ea typeface="Microsoft YaHei Light" panose="020B0502040204020203" pitchFamily="34" charset="-122"/>
              </a:rPr>
              <a:t>unlock</a:t>
            </a:r>
            <a:r>
              <a:rPr kumimoji="1" lang="zh-CN" altLang="en-US">
                <a:ea typeface="Microsoft YaHei Light" panose="020B0502040204020203" pitchFamily="34" charset="-122"/>
              </a:rPr>
              <a:t>前的所有更動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706262-2023-E34D-81DD-33F0C1811029}"/>
              </a:ext>
            </a:extLst>
          </p:cNvPr>
          <p:cNvSpPr/>
          <p:nvPr/>
        </p:nvSpPr>
        <p:spPr>
          <a:xfrm>
            <a:off x="3263900" y="3786078"/>
            <a:ext cx="1041400" cy="660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ea typeface="Microsoft YaHei Light" panose="020B0502040204020203" pitchFamily="34" charset="-122"/>
              </a:rPr>
              <a:t>與</a:t>
            </a:r>
            <a:r>
              <a:rPr kumimoji="1" lang="en-US" altLang="zh-CN" sz="1600">
                <a:ea typeface="Microsoft YaHei Light" panose="020B0502040204020203" pitchFamily="34" charset="-122"/>
              </a:rPr>
              <a:t>A</a:t>
            </a:r>
            <a:r>
              <a:rPr kumimoji="1" lang="zh-CN" altLang="en-US" sz="1600">
                <a:ea typeface="Microsoft YaHei Light" panose="020B0502040204020203" pitchFamily="34" charset="-122"/>
              </a:rPr>
              <a:t>不相關的可在此執行</a:t>
            </a:r>
            <a:endParaRPr kumimoji="1" lang="zh-TW" altLang="en-US" sz="1600">
              <a:ea typeface="Microsoft YaHei Light" panose="020B0502040204020203" pitchFamily="34" charset="-122"/>
            </a:endParaRPr>
          </a:p>
        </p:txBody>
      </p:sp>
      <p:sp>
        <p:nvSpPr>
          <p:cNvPr id="18" name="向右箭號 17">
            <a:extLst>
              <a:ext uri="{FF2B5EF4-FFF2-40B4-BE49-F238E27FC236}">
                <a16:creationId xmlns:a16="http://schemas.microsoft.com/office/drawing/2014/main" id="{49442572-1B9B-8647-86A9-22E5AB61003B}"/>
              </a:ext>
            </a:extLst>
          </p:cNvPr>
          <p:cNvSpPr/>
          <p:nvPr/>
        </p:nvSpPr>
        <p:spPr>
          <a:xfrm rot="16200000">
            <a:off x="3067050" y="3327400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bg1"/>
                </a:solidFill>
                <a:highlight>
                  <a:srgbClr val="000000"/>
                </a:highlight>
                <a:ea typeface="Microsoft YaHei Light" panose="020B0502040204020203" pitchFamily="34" charset="-122"/>
              </a:rPr>
              <a:t>與</a:t>
            </a:r>
            <a:r>
              <a:rPr kumimoji="1" lang="en-US" altLang="zh-CN">
                <a:solidFill>
                  <a:schemeClr val="bg1"/>
                </a:solidFill>
                <a:highlight>
                  <a:srgbClr val="000000"/>
                </a:highlight>
                <a:ea typeface="Microsoft YaHei Light" panose="020B0502040204020203" pitchFamily="34" charset="-122"/>
              </a:rPr>
              <a:t>A</a:t>
            </a:r>
            <a:r>
              <a:rPr kumimoji="1" lang="zh-CN" altLang="en-US">
                <a:solidFill>
                  <a:schemeClr val="bg1"/>
                </a:solidFill>
                <a:highlight>
                  <a:srgbClr val="000000"/>
                </a:highlight>
                <a:ea typeface="Microsoft YaHei Light" panose="020B0502040204020203" pitchFamily="34" charset="-122"/>
              </a:rPr>
              <a:t>相關</a:t>
            </a:r>
            <a:r>
              <a:rPr kumimoji="1" lang="zh-CN" altLang="en-US">
                <a:ea typeface="Microsoft YaHei Light" panose="020B0502040204020203" pitchFamily="34" charset="-122"/>
              </a:rPr>
              <a:t>的</a:t>
            </a:r>
            <a:r>
              <a:rPr kumimoji="1" lang="zh-CN" altLang="en-US">
                <a:solidFill>
                  <a:schemeClr val="bg1"/>
                </a:solidFill>
                <a:highlight>
                  <a:srgbClr val="000000"/>
                </a:highlight>
                <a:ea typeface="Microsoft YaHei Light" panose="020B0502040204020203" pitchFamily="34" charset="-122"/>
              </a:rPr>
              <a:t>不可以</a:t>
            </a:r>
            <a:r>
              <a:rPr kumimoji="1" lang="zh-CN" altLang="en-US">
                <a:ea typeface="Microsoft YaHei Light" panose="020B0502040204020203" pitchFamily="34" charset="-122"/>
              </a:rPr>
              <a:t>往上搬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021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E3E3A7-6A92-BA46-A57A-09F2D5D8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acquire &amp; release</a:t>
            </a:r>
            <a:endParaRPr kumimoji="1" lang="zh-TW" altLang="en-US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8CF8A42A-7140-3048-9A83-902339FE4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B719CE-22CD-9949-B33C-CE5327533E50}"/>
              </a:ext>
            </a:extLst>
          </p:cNvPr>
          <p:cNvSpPr/>
          <p:nvPr/>
        </p:nvSpPr>
        <p:spPr>
          <a:xfrm>
            <a:off x="32639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Memory</a:t>
            </a:r>
          </a:p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P1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5" name="向右箭號圖說文字 4">
            <a:extLst>
              <a:ext uri="{FF2B5EF4-FFF2-40B4-BE49-F238E27FC236}">
                <a16:creationId xmlns:a16="http://schemas.microsoft.com/office/drawing/2014/main" id="{D7A9589A-1A04-E342-A931-0BA0317DCE15}"/>
              </a:ext>
            </a:extLst>
          </p:cNvPr>
          <p:cNvSpPr/>
          <p:nvPr/>
        </p:nvSpPr>
        <p:spPr>
          <a:xfrm>
            <a:off x="685800" y="3151188"/>
            <a:ext cx="2578100" cy="965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while(load(&amp;A))</a:t>
            </a:r>
          </a:p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(acquire)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F8A3756-E84C-D144-BD5E-65496111E3ED}"/>
              </a:ext>
            </a:extLst>
          </p:cNvPr>
          <p:cNvCxnSpPr/>
          <p:nvPr/>
        </p:nvCxnSpPr>
        <p:spPr>
          <a:xfrm>
            <a:off x="3263900" y="3633788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向右箭號 6">
            <a:extLst>
              <a:ext uri="{FF2B5EF4-FFF2-40B4-BE49-F238E27FC236}">
                <a16:creationId xmlns:a16="http://schemas.microsoft.com/office/drawing/2014/main" id="{3304A8A3-40DB-4647-89FC-1F476760A67A}"/>
              </a:ext>
            </a:extLst>
          </p:cNvPr>
          <p:cNvSpPr/>
          <p:nvPr/>
        </p:nvSpPr>
        <p:spPr>
          <a:xfrm rot="16200000">
            <a:off x="2886075" y="3508375"/>
            <a:ext cx="408305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bg1"/>
                </a:solidFill>
                <a:highlight>
                  <a:srgbClr val="000000"/>
                </a:highlight>
                <a:ea typeface="Microsoft YaHei Light" panose="020B0502040204020203" pitchFamily="34" charset="-122"/>
              </a:rPr>
              <a:t>無論是否</a:t>
            </a:r>
            <a:r>
              <a:rPr kumimoji="1" lang="zh-CN" altLang="en-US">
                <a:ea typeface="Microsoft YaHei Light" panose="020B0502040204020203" pitchFamily="34" charset="-122"/>
              </a:rPr>
              <a:t>與</a:t>
            </a:r>
            <a:r>
              <a:rPr kumimoji="1" lang="en-US" altLang="zh-CN">
                <a:ea typeface="Microsoft YaHei Light" panose="020B0502040204020203" pitchFamily="34" charset="-122"/>
              </a:rPr>
              <a:t>A</a:t>
            </a:r>
            <a:r>
              <a:rPr kumimoji="1" lang="zh-CN" altLang="en-US">
                <a:ea typeface="Microsoft YaHei Light" panose="020B0502040204020203" pitchFamily="34" charset="-122"/>
              </a:rPr>
              <a:t>相關的</a:t>
            </a:r>
            <a:r>
              <a:rPr kumimoji="1" lang="zh-CN" altLang="en-US">
                <a:solidFill>
                  <a:schemeClr val="bg1"/>
                </a:solidFill>
                <a:highlight>
                  <a:srgbClr val="000000"/>
                </a:highlight>
                <a:ea typeface="Microsoft YaHei Light" panose="020B0502040204020203" pitchFamily="34" charset="-122"/>
              </a:rPr>
              <a:t>不可以</a:t>
            </a:r>
            <a:r>
              <a:rPr kumimoji="1" lang="zh-CN" altLang="en-US">
                <a:ea typeface="Microsoft YaHei Light" panose="020B0502040204020203" pitchFamily="34" charset="-122"/>
              </a:rPr>
              <a:t>往上搬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5C13B4-FAB9-4F4F-A518-0DA6ED67F1E6}"/>
              </a:ext>
            </a:extLst>
          </p:cNvPr>
          <p:cNvSpPr/>
          <p:nvPr/>
        </p:nvSpPr>
        <p:spPr>
          <a:xfrm>
            <a:off x="77216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Memory</a:t>
            </a:r>
          </a:p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P2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71DE0DA-0E74-A341-B434-7D96FD094122}"/>
              </a:ext>
            </a:extLst>
          </p:cNvPr>
          <p:cNvCxnSpPr/>
          <p:nvPr/>
        </p:nvCxnSpPr>
        <p:spPr>
          <a:xfrm>
            <a:off x="7721600" y="41179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向左箭號圖說文字 9">
            <a:extLst>
              <a:ext uri="{FF2B5EF4-FFF2-40B4-BE49-F238E27FC236}">
                <a16:creationId xmlns:a16="http://schemas.microsoft.com/office/drawing/2014/main" id="{9B0408C7-6020-1E4A-BE7B-4D3732894A1C}"/>
              </a:ext>
            </a:extLst>
          </p:cNvPr>
          <p:cNvSpPr/>
          <p:nvPr/>
        </p:nvSpPr>
        <p:spPr>
          <a:xfrm>
            <a:off x="8788400" y="3633788"/>
            <a:ext cx="2768600" cy="965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81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atomic store &amp;A</a:t>
            </a:r>
          </a:p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(release)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600F3E8E-11FB-B44E-B8D9-9AFE66A48551}"/>
              </a:ext>
            </a:extLst>
          </p:cNvPr>
          <p:cNvSpPr/>
          <p:nvPr/>
        </p:nvSpPr>
        <p:spPr>
          <a:xfrm rot="5400000">
            <a:off x="5289550" y="3327399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>
                <a:ea typeface="Microsoft YaHei Light" panose="020B0502040204020203" pitchFamily="34" charset="-122"/>
              </a:rPr>
              <a:t>上面的指令</a:t>
            </a:r>
            <a:r>
              <a:rPr kumimoji="1" lang="zh-CN" altLang="en-US">
                <a:solidFill>
                  <a:schemeClr val="bg1"/>
                </a:solidFill>
                <a:highlight>
                  <a:srgbClr val="000000"/>
                </a:highlight>
                <a:ea typeface="Microsoft YaHei Light" panose="020B0502040204020203" pitchFamily="34" charset="-122"/>
              </a:rPr>
              <a:t>都不可以</a:t>
            </a:r>
            <a:r>
              <a:rPr kumimoji="1" lang="zh-TW" altLang="en-US">
                <a:ea typeface="Microsoft YaHei Light" panose="020B0502040204020203" pitchFamily="34" charset="-122"/>
              </a:rPr>
              <a:t>可以往下搬</a:t>
            </a: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B8CBCDB3-D4A0-B64F-A4E8-F1C6595DFCA0}"/>
              </a:ext>
            </a:extLst>
          </p:cNvPr>
          <p:cNvCxnSpPr>
            <a:cxnSpLocks/>
          </p:cNvCxnSpPr>
          <p:nvPr/>
        </p:nvCxnSpPr>
        <p:spPr>
          <a:xfrm flipH="1" flipV="1">
            <a:off x="4305300" y="3633788"/>
            <a:ext cx="3416300" cy="48260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97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A803088-E793-A347-B72C-9EB838EE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acquire &amp; release</a:t>
            </a:r>
            <a:r>
              <a:rPr lang="zh-TW" altLang="en-US"/>
              <a:t>，應用</a:t>
            </a:r>
            <a:endParaRPr kumimoji="1" lang="zh-TW" altLang="en-US"/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77130275-A8CF-0A4D-BE1B-147EF5FA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6B3DB-9920-CF4E-A4B2-41F9756D284D}"/>
              </a:ext>
            </a:extLst>
          </p:cNvPr>
          <p:cNvSpPr/>
          <p:nvPr/>
        </p:nvSpPr>
        <p:spPr>
          <a:xfrm>
            <a:off x="32639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Memory</a:t>
            </a:r>
          </a:p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P1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7" name="向右箭號圖說文字 6">
            <a:extLst>
              <a:ext uri="{FF2B5EF4-FFF2-40B4-BE49-F238E27FC236}">
                <a16:creationId xmlns:a16="http://schemas.microsoft.com/office/drawing/2014/main" id="{EDB0F394-44CC-0547-8F92-4508F43ABFE6}"/>
              </a:ext>
            </a:extLst>
          </p:cNvPr>
          <p:cNvSpPr/>
          <p:nvPr/>
        </p:nvSpPr>
        <p:spPr>
          <a:xfrm>
            <a:off x="685800" y="3303478"/>
            <a:ext cx="2578100" cy="66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spinlock(A)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7B13FAF-C89B-914A-BFE4-6AF6716A7107}"/>
              </a:ext>
            </a:extLst>
          </p:cNvPr>
          <p:cNvCxnSpPr/>
          <p:nvPr/>
        </p:nvCxnSpPr>
        <p:spPr>
          <a:xfrm>
            <a:off x="3263900" y="3633788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C31B3C2-5861-6548-9047-D6192DC81CB7}"/>
              </a:ext>
            </a:extLst>
          </p:cNvPr>
          <p:cNvSpPr/>
          <p:nvPr/>
        </p:nvSpPr>
        <p:spPr>
          <a:xfrm>
            <a:off x="77216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Memory</a:t>
            </a:r>
            <a:br>
              <a:rPr kumimoji="1" lang="en-US" altLang="zh-TW">
                <a:ea typeface="Microsoft YaHei Light" panose="020B0502040204020203" pitchFamily="34" charset="-122"/>
              </a:rPr>
            </a:br>
            <a:r>
              <a:rPr kumimoji="1" lang="en-US" altLang="zh-TW">
                <a:ea typeface="Microsoft YaHei Light" panose="020B0502040204020203" pitchFamily="34" charset="-122"/>
              </a:rPr>
              <a:t>P2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98A41CB-0A1C-6649-9C69-18EC3E7679A5}"/>
              </a:ext>
            </a:extLst>
          </p:cNvPr>
          <p:cNvCxnSpPr/>
          <p:nvPr/>
        </p:nvCxnSpPr>
        <p:spPr>
          <a:xfrm>
            <a:off x="7721600" y="41179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向左箭號圖說文字 1">
            <a:extLst>
              <a:ext uri="{FF2B5EF4-FFF2-40B4-BE49-F238E27FC236}">
                <a16:creationId xmlns:a16="http://schemas.microsoft.com/office/drawing/2014/main" id="{8A8C7D75-5C78-434A-90D5-BACCA582706D}"/>
              </a:ext>
            </a:extLst>
          </p:cNvPr>
          <p:cNvSpPr/>
          <p:nvPr/>
        </p:nvSpPr>
        <p:spPr>
          <a:xfrm>
            <a:off x="8763000" y="3786078"/>
            <a:ext cx="2768600" cy="66061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81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unlock(A)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3C4EC1F0-185C-7642-BE35-AA99FD0C4660}"/>
              </a:ext>
            </a:extLst>
          </p:cNvPr>
          <p:cNvSpPr/>
          <p:nvPr/>
        </p:nvSpPr>
        <p:spPr>
          <a:xfrm rot="5400000">
            <a:off x="5289550" y="3327399"/>
            <a:ext cx="372110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>
                <a:ea typeface="Microsoft YaHei Light" panose="020B0502040204020203" pitchFamily="34" charset="-122"/>
              </a:rPr>
              <a:t>上面的指令</a:t>
            </a:r>
            <a:r>
              <a:rPr kumimoji="1" lang="zh-CN" altLang="en-US">
                <a:solidFill>
                  <a:schemeClr val="bg1"/>
                </a:solidFill>
                <a:highlight>
                  <a:srgbClr val="000000"/>
                </a:highlight>
                <a:ea typeface="Microsoft YaHei Light" panose="020B0502040204020203" pitchFamily="34" charset="-122"/>
              </a:rPr>
              <a:t>都不可以</a:t>
            </a:r>
            <a:r>
              <a:rPr kumimoji="1" lang="zh-TW" altLang="en-US">
                <a:ea typeface="Microsoft YaHei Light" panose="020B0502040204020203" pitchFamily="34" charset="-122"/>
              </a:rPr>
              <a:t>可以往下搬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5022521-1787-484E-BAE8-900829DC780C}"/>
              </a:ext>
            </a:extLst>
          </p:cNvPr>
          <p:cNvSpPr txBox="1"/>
          <p:nvPr/>
        </p:nvSpPr>
        <p:spPr>
          <a:xfrm>
            <a:off x="5270500" y="3165476"/>
            <a:ext cx="158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>
                <a:ea typeface="Microsoft YaHei Light" panose="020B0502040204020203" pitchFamily="34" charset="-122"/>
              </a:rPr>
              <a:t>Store A</a:t>
            </a:r>
            <a:r>
              <a:rPr kumimoji="1" lang="zh-CN" altLang="en-US">
                <a:ea typeface="Microsoft YaHei Light" panose="020B0502040204020203" pitchFamily="34" charset="-122"/>
              </a:rPr>
              <a:t>的結果會傳遞出去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EEC8191-C195-B84B-A584-10902B91D3FD}"/>
              </a:ext>
            </a:extLst>
          </p:cNvPr>
          <p:cNvCxnSpPr/>
          <p:nvPr/>
        </p:nvCxnSpPr>
        <p:spPr>
          <a:xfrm>
            <a:off x="3263900" y="46005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向右箭號圖說文字 15">
            <a:extLst>
              <a:ext uri="{FF2B5EF4-FFF2-40B4-BE49-F238E27FC236}">
                <a16:creationId xmlns:a16="http://schemas.microsoft.com/office/drawing/2014/main" id="{A953F19C-7415-964B-9D20-F0275DDC6EBD}"/>
              </a:ext>
            </a:extLst>
          </p:cNvPr>
          <p:cNvSpPr/>
          <p:nvPr/>
        </p:nvSpPr>
        <p:spPr>
          <a:xfrm>
            <a:off x="685800" y="4268678"/>
            <a:ext cx="2578100" cy="66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lock(A)</a:t>
            </a:r>
            <a:r>
              <a:rPr kumimoji="1" lang="zh-CN" altLang="en-US">
                <a:ea typeface="Microsoft YaHei Light" panose="020B0502040204020203" pitchFamily="34" charset="-122"/>
              </a:rPr>
              <a:t>成功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12" name="向上箭號圖說文字 11">
            <a:extLst>
              <a:ext uri="{FF2B5EF4-FFF2-40B4-BE49-F238E27FC236}">
                <a16:creationId xmlns:a16="http://schemas.microsoft.com/office/drawing/2014/main" id="{E6493EC6-B65C-5542-9502-BD22A73B64D4}"/>
              </a:ext>
            </a:extLst>
          </p:cNvPr>
          <p:cNvSpPr/>
          <p:nvPr/>
        </p:nvSpPr>
        <p:spPr>
          <a:xfrm>
            <a:off x="812800" y="4782397"/>
            <a:ext cx="1549400" cy="1750903"/>
          </a:xfrm>
          <a:prstGeom prst="up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ea typeface="Microsoft YaHei Light" panose="020B0502040204020203" pitchFamily="34" charset="-122"/>
              </a:rPr>
              <a:t>這時候</a:t>
            </a:r>
            <a:r>
              <a:rPr kumimoji="1" lang="en-US" altLang="zh-CN">
                <a:ea typeface="Microsoft YaHei Light" panose="020B0502040204020203" pitchFamily="34" charset="-122"/>
              </a:rPr>
              <a:t>P1</a:t>
            </a:r>
            <a:r>
              <a:rPr kumimoji="1" lang="zh-CN" altLang="en-US">
                <a:ea typeface="Microsoft YaHei Light" panose="020B0502040204020203" pitchFamily="34" charset="-122"/>
              </a:rPr>
              <a:t>看到</a:t>
            </a:r>
            <a:r>
              <a:rPr kumimoji="1" lang="en-US" altLang="zh-CN">
                <a:ea typeface="Microsoft YaHei Light" panose="020B0502040204020203" pitchFamily="34" charset="-122"/>
              </a:rPr>
              <a:t>A</a:t>
            </a:r>
            <a:r>
              <a:rPr kumimoji="1" lang="zh-CN" altLang="en-US">
                <a:ea typeface="Microsoft YaHei Light" panose="020B0502040204020203" pitchFamily="34" charset="-122"/>
              </a:rPr>
              <a:t>在</a:t>
            </a:r>
            <a:r>
              <a:rPr kumimoji="1" lang="en-US" altLang="zh-CN">
                <a:ea typeface="Microsoft YaHei Light" panose="020B0502040204020203" pitchFamily="34" charset="-122"/>
              </a:rPr>
              <a:t>unlock</a:t>
            </a:r>
            <a:r>
              <a:rPr kumimoji="1" lang="zh-CN" altLang="en-US">
                <a:ea typeface="Microsoft YaHei Light" panose="020B0502040204020203" pitchFamily="34" charset="-122"/>
              </a:rPr>
              <a:t>前的所有更動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17" name="向右箭號 16">
            <a:extLst>
              <a:ext uri="{FF2B5EF4-FFF2-40B4-BE49-F238E27FC236}">
                <a16:creationId xmlns:a16="http://schemas.microsoft.com/office/drawing/2014/main" id="{FDB86D0C-E14C-2C43-B1F5-99EB62A72F7B}"/>
              </a:ext>
            </a:extLst>
          </p:cNvPr>
          <p:cNvSpPr/>
          <p:nvPr/>
        </p:nvSpPr>
        <p:spPr>
          <a:xfrm rot="16200000">
            <a:off x="2886075" y="3508375"/>
            <a:ext cx="4083050" cy="939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bg1"/>
                </a:solidFill>
                <a:highlight>
                  <a:srgbClr val="000000"/>
                </a:highlight>
                <a:ea typeface="Microsoft YaHei Light" panose="020B0502040204020203" pitchFamily="34" charset="-122"/>
              </a:rPr>
              <a:t>無論是否</a:t>
            </a:r>
            <a:r>
              <a:rPr kumimoji="1" lang="zh-CN" altLang="en-US">
                <a:ea typeface="Microsoft YaHei Light" panose="020B0502040204020203" pitchFamily="34" charset="-122"/>
              </a:rPr>
              <a:t>與</a:t>
            </a:r>
            <a:r>
              <a:rPr kumimoji="1" lang="en-US" altLang="zh-CN">
                <a:ea typeface="Microsoft YaHei Light" panose="020B0502040204020203" pitchFamily="34" charset="-122"/>
              </a:rPr>
              <a:t>A</a:t>
            </a:r>
            <a:r>
              <a:rPr kumimoji="1" lang="zh-CN" altLang="en-US">
                <a:ea typeface="Microsoft YaHei Light" panose="020B0502040204020203" pitchFamily="34" charset="-122"/>
              </a:rPr>
              <a:t>相關的</a:t>
            </a:r>
            <a:r>
              <a:rPr kumimoji="1" lang="zh-CN" altLang="en-US">
                <a:solidFill>
                  <a:schemeClr val="bg1"/>
                </a:solidFill>
                <a:highlight>
                  <a:srgbClr val="000000"/>
                </a:highlight>
                <a:ea typeface="Microsoft YaHei Light" panose="020B0502040204020203" pitchFamily="34" charset="-122"/>
              </a:rPr>
              <a:t>不可以</a:t>
            </a:r>
            <a:r>
              <a:rPr kumimoji="1" lang="zh-CN" altLang="en-US">
                <a:ea typeface="Microsoft YaHei Light" panose="020B0502040204020203" pitchFamily="34" charset="-122"/>
              </a:rPr>
              <a:t>往上搬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CD209B9F-3374-324B-A8A9-A02AC7E00B31}"/>
              </a:ext>
            </a:extLst>
          </p:cNvPr>
          <p:cNvCxnSpPr>
            <a:cxnSpLocks/>
          </p:cNvCxnSpPr>
          <p:nvPr/>
        </p:nvCxnSpPr>
        <p:spPr>
          <a:xfrm flipH="1">
            <a:off x="4305300" y="4116388"/>
            <a:ext cx="3416300" cy="482600"/>
          </a:xfrm>
          <a:prstGeom prst="straightConnector1">
            <a:avLst/>
          </a:prstGeom>
          <a:ln w="762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F40F8FD-0117-DB4D-8627-59AEF01945C5}"/>
              </a:ext>
            </a:extLst>
          </p:cNvPr>
          <p:cNvSpPr/>
          <p:nvPr/>
        </p:nvSpPr>
        <p:spPr>
          <a:xfrm>
            <a:off x="3263900" y="3786078"/>
            <a:ext cx="1041400" cy="660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ea typeface="Microsoft YaHei Light" panose="020B0502040204020203" pitchFamily="34" charset="-122"/>
              </a:rPr>
              <a:t>在這段期間完全不做事</a:t>
            </a:r>
            <a:endParaRPr kumimoji="1" lang="zh-TW" altLang="en-US" sz="1600">
              <a:ea typeface="Microsoft YaHei Light" panose="020B0502040204020203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01E6AD-DFFD-E14C-AB97-9331497A5983}"/>
              </a:ext>
            </a:extLst>
          </p:cNvPr>
          <p:cNvSpPr/>
          <p:nvPr/>
        </p:nvSpPr>
        <p:spPr>
          <a:xfrm>
            <a:off x="3263900" y="4649786"/>
            <a:ext cx="1041400" cy="1460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solidFill>
                  <a:srgbClr val="FFFF00"/>
                </a:solidFill>
                <a:ea typeface="Microsoft YaHei Light" panose="020B0502040204020203" pitchFamily="34" charset="-122"/>
              </a:rPr>
              <a:t>保證寫在</a:t>
            </a:r>
            <a:r>
              <a:rPr kumimoji="1" lang="en-US" altLang="zh-CN" sz="1600">
                <a:solidFill>
                  <a:srgbClr val="FFFF00"/>
                </a:solidFill>
                <a:ea typeface="Microsoft YaHei Light" panose="020B0502040204020203" pitchFamily="34" charset="-122"/>
              </a:rPr>
              <a:t>A</a:t>
            </a:r>
            <a:r>
              <a:rPr kumimoji="1" lang="zh-CN" altLang="en-US" sz="1600">
                <a:solidFill>
                  <a:srgbClr val="FFFF00"/>
                </a:solidFill>
                <a:ea typeface="Microsoft YaHei Light" panose="020B0502040204020203" pitchFamily="34" charset="-122"/>
              </a:rPr>
              <a:t>之後的指令一定在</a:t>
            </a:r>
            <a:r>
              <a:rPr kumimoji="1" lang="en-US" altLang="zh-CN" sz="1600">
                <a:solidFill>
                  <a:srgbClr val="FFFF00"/>
                </a:solidFill>
                <a:ea typeface="Microsoft YaHei Light" panose="020B0502040204020203" pitchFamily="34" charset="-122"/>
              </a:rPr>
              <a:t>P2 unlock</a:t>
            </a:r>
            <a:r>
              <a:rPr kumimoji="1" lang="zh-CN" altLang="en-US" sz="1600">
                <a:solidFill>
                  <a:srgbClr val="FFFF00"/>
                </a:solidFill>
                <a:ea typeface="Microsoft YaHei Light" panose="020B0502040204020203" pitchFamily="34" charset="-122"/>
              </a:rPr>
              <a:t>後才執行</a:t>
            </a:r>
            <a:endParaRPr kumimoji="1" lang="zh-TW" altLang="en-US" sz="1600">
              <a:solidFill>
                <a:srgbClr val="FFFF00"/>
              </a:solidFill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87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B5470-45DB-FD44-A2FB-9F00BFCA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err="1"/>
              <a:t>acq_rel</a:t>
            </a:r>
            <a:r>
              <a:rPr kumimoji="1" lang="en-US" altLang="zh-TW"/>
              <a:t> </a:t>
            </a:r>
            <a:r>
              <a:rPr kumimoji="1" lang="zh-TW" altLang="en-US"/>
              <a:t>（不是</a:t>
            </a:r>
            <a:r>
              <a:rPr kumimoji="1" lang="en-US" altLang="zh-TW"/>
              <a:t>acquire &amp; release</a:t>
            </a:r>
            <a:r>
              <a:rPr kumimoji="1" lang="zh-TW" altLang="en-US"/>
              <a:t>）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A235DBD5-9F41-E843-A3A9-A34308637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5C7B23-AE7E-D04F-ADDD-EE044E99A6BB}"/>
              </a:ext>
            </a:extLst>
          </p:cNvPr>
          <p:cNvSpPr/>
          <p:nvPr/>
        </p:nvSpPr>
        <p:spPr>
          <a:xfrm>
            <a:off x="32639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Memory</a:t>
            </a:r>
          </a:p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P1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5" name="向右箭號圖說文字 4">
            <a:extLst>
              <a:ext uri="{FF2B5EF4-FFF2-40B4-BE49-F238E27FC236}">
                <a16:creationId xmlns:a16="http://schemas.microsoft.com/office/drawing/2014/main" id="{7561E86F-67BB-3E40-9D3F-05D805FC6EEE}"/>
              </a:ext>
            </a:extLst>
          </p:cNvPr>
          <p:cNvSpPr/>
          <p:nvPr/>
        </p:nvSpPr>
        <p:spPr>
          <a:xfrm>
            <a:off x="685800" y="3303478"/>
            <a:ext cx="2578100" cy="66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lock(A)</a:t>
            </a:r>
          </a:p>
          <a:p>
            <a:pPr algn="ctr"/>
            <a:r>
              <a:rPr kumimoji="1" lang="en-US" altLang="zh-TW" err="1">
                <a:ea typeface="Microsoft YaHei Light" panose="020B0502040204020203" pitchFamily="34" charset="-122"/>
              </a:rPr>
              <a:t>acq_rel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C1AE6F4-3444-454D-8BED-338A285EC6DC}"/>
              </a:ext>
            </a:extLst>
          </p:cNvPr>
          <p:cNvCxnSpPr/>
          <p:nvPr/>
        </p:nvCxnSpPr>
        <p:spPr>
          <a:xfrm>
            <a:off x="3263900" y="3633788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8181247-B357-0546-BD6F-A985AF66B5B9}"/>
              </a:ext>
            </a:extLst>
          </p:cNvPr>
          <p:cNvSpPr/>
          <p:nvPr/>
        </p:nvSpPr>
        <p:spPr>
          <a:xfrm>
            <a:off x="7721600" y="1690688"/>
            <a:ext cx="1041400" cy="498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Memory</a:t>
            </a:r>
            <a:br>
              <a:rPr kumimoji="1" lang="en-US" altLang="zh-TW">
                <a:ea typeface="Microsoft YaHei Light" panose="020B0502040204020203" pitchFamily="34" charset="-122"/>
              </a:rPr>
            </a:br>
            <a:r>
              <a:rPr kumimoji="1" lang="en-US" altLang="zh-TW">
                <a:ea typeface="Microsoft YaHei Light" panose="020B0502040204020203" pitchFamily="34" charset="-122"/>
              </a:rPr>
              <a:t>P2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27C19F7-8F66-3648-A576-54A26B9458E4}"/>
              </a:ext>
            </a:extLst>
          </p:cNvPr>
          <p:cNvCxnSpPr/>
          <p:nvPr/>
        </p:nvCxnSpPr>
        <p:spPr>
          <a:xfrm>
            <a:off x="7721600" y="41179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向左箭號圖說文字 8">
            <a:extLst>
              <a:ext uri="{FF2B5EF4-FFF2-40B4-BE49-F238E27FC236}">
                <a16:creationId xmlns:a16="http://schemas.microsoft.com/office/drawing/2014/main" id="{DDCEE877-3459-D441-BFEA-5F50557BAA33}"/>
              </a:ext>
            </a:extLst>
          </p:cNvPr>
          <p:cNvSpPr/>
          <p:nvPr/>
        </p:nvSpPr>
        <p:spPr>
          <a:xfrm>
            <a:off x="8763000" y="3786078"/>
            <a:ext cx="2768600" cy="66061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81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unlock(A)</a:t>
            </a:r>
          </a:p>
          <a:p>
            <a:pPr algn="ctr"/>
            <a:r>
              <a:rPr kumimoji="1" lang="en-US" altLang="zh-TW" err="1">
                <a:ea typeface="Microsoft YaHei Light" panose="020B0502040204020203" pitchFamily="34" charset="-122"/>
              </a:rPr>
              <a:t>acq_rel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36F8A8-C4C1-464E-A8AD-2B745E7E5EB9}"/>
              </a:ext>
            </a:extLst>
          </p:cNvPr>
          <p:cNvSpPr txBox="1"/>
          <p:nvPr/>
        </p:nvSpPr>
        <p:spPr>
          <a:xfrm>
            <a:off x="5270500" y="3165476"/>
            <a:ext cx="158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>
                <a:ea typeface="Microsoft YaHei Light" panose="020B0502040204020203" pitchFamily="34" charset="-122"/>
              </a:rPr>
              <a:t>unlock A</a:t>
            </a:r>
            <a:r>
              <a:rPr kumimoji="1" lang="zh-CN" altLang="en-US">
                <a:ea typeface="Microsoft YaHei Light" panose="020B0502040204020203" pitchFamily="34" charset="-122"/>
              </a:rPr>
              <a:t>的結果會傳遞出去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6703625-B591-854A-AC6A-CC2531EAFE90}"/>
              </a:ext>
            </a:extLst>
          </p:cNvPr>
          <p:cNvCxnSpPr/>
          <p:nvPr/>
        </p:nvCxnSpPr>
        <p:spPr>
          <a:xfrm>
            <a:off x="3263900" y="4600576"/>
            <a:ext cx="1041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向右箭號圖說文字 12">
            <a:extLst>
              <a:ext uri="{FF2B5EF4-FFF2-40B4-BE49-F238E27FC236}">
                <a16:creationId xmlns:a16="http://schemas.microsoft.com/office/drawing/2014/main" id="{496D5930-81D6-D64B-B010-CED3027621F0}"/>
              </a:ext>
            </a:extLst>
          </p:cNvPr>
          <p:cNvSpPr/>
          <p:nvPr/>
        </p:nvSpPr>
        <p:spPr>
          <a:xfrm>
            <a:off x="685800" y="4268678"/>
            <a:ext cx="2578100" cy="66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3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>
                <a:ea typeface="Microsoft YaHei Light" panose="020B0502040204020203" pitchFamily="34" charset="-122"/>
              </a:rPr>
              <a:t>lock</a:t>
            </a:r>
            <a:r>
              <a:rPr kumimoji="1" lang="zh-CN" altLang="en-US">
                <a:ea typeface="Microsoft YaHei Light" panose="020B0502040204020203" pitchFamily="34" charset="-122"/>
              </a:rPr>
              <a:t>成功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sp>
        <p:nvSpPr>
          <p:cNvPr id="14" name="向上箭號圖說文字 13">
            <a:extLst>
              <a:ext uri="{FF2B5EF4-FFF2-40B4-BE49-F238E27FC236}">
                <a16:creationId xmlns:a16="http://schemas.microsoft.com/office/drawing/2014/main" id="{2117CD11-6013-F04B-845B-59BE65946A15}"/>
              </a:ext>
            </a:extLst>
          </p:cNvPr>
          <p:cNvSpPr/>
          <p:nvPr/>
        </p:nvSpPr>
        <p:spPr>
          <a:xfrm>
            <a:off x="812800" y="4782397"/>
            <a:ext cx="1549400" cy="1750903"/>
          </a:xfrm>
          <a:prstGeom prst="upArrow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ea typeface="Microsoft YaHei Light" panose="020B0502040204020203" pitchFamily="34" charset="-122"/>
              </a:rPr>
              <a:t>這時候</a:t>
            </a:r>
            <a:r>
              <a:rPr kumimoji="1" lang="en-US" altLang="zh-CN">
                <a:ea typeface="Microsoft YaHei Light" panose="020B0502040204020203" pitchFamily="34" charset="-122"/>
              </a:rPr>
              <a:t>P1</a:t>
            </a:r>
            <a:r>
              <a:rPr kumimoji="1" lang="zh-CN" altLang="en-US">
                <a:ea typeface="Microsoft YaHei Light" panose="020B0502040204020203" pitchFamily="34" charset="-122"/>
              </a:rPr>
              <a:t>看到</a:t>
            </a:r>
            <a:r>
              <a:rPr kumimoji="1" lang="en-US" altLang="zh-CN">
                <a:ea typeface="Microsoft YaHei Light" panose="020B0502040204020203" pitchFamily="34" charset="-122"/>
              </a:rPr>
              <a:t>A</a:t>
            </a:r>
            <a:r>
              <a:rPr kumimoji="1" lang="zh-CN" altLang="en-US">
                <a:ea typeface="Microsoft YaHei Light" panose="020B0502040204020203" pitchFamily="34" charset="-122"/>
              </a:rPr>
              <a:t>在</a:t>
            </a:r>
            <a:r>
              <a:rPr kumimoji="1" lang="en-US" altLang="zh-CN">
                <a:ea typeface="Microsoft YaHei Light" panose="020B0502040204020203" pitchFamily="34" charset="-122"/>
              </a:rPr>
              <a:t>unlock</a:t>
            </a:r>
            <a:r>
              <a:rPr kumimoji="1" lang="zh-CN" altLang="en-US">
                <a:ea typeface="Microsoft YaHei Light" panose="020B0502040204020203" pitchFamily="34" charset="-122"/>
              </a:rPr>
              <a:t>前的所有更動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DF125333-DA64-4F4E-9DC3-B56751BF8985}"/>
              </a:ext>
            </a:extLst>
          </p:cNvPr>
          <p:cNvCxnSpPr>
            <a:cxnSpLocks/>
          </p:cNvCxnSpPr>
          <p:nvPr/>
        </p:nvCxnSpPr>
        <p:spPr>
          <a:xfrm flipH="1">
            <a:off x="4305300" y="4116388"/>
            <a:ext cx="3416300" cy="482600"/>
          </a:xfrm>
          <a:prstGeom prst="straightConnector1">
            <a:avLst/>
          </a:prstGeom>
          <a:ln w="762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E187165-A856-0948-AB33-D6891EA8BF19}"/>
              </a:ext>
            </a:extLst>
          </p:cNvPr>
          <p:cNvSpPr/>
          <p:nvPr/>
        </p:nvSpPr>
        <p:spPr>
          <a:xfrm>
            <a:off x="3263900" y="3786078"/>
            <a:ext cx="1041400" cy="6606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ea typeface="Microsoft YaHei Light" panose="020B0502040204020203" pitchFamily="34" charset="-122"/>
              </a:rPr>
              <a:t>在這段期間完全不做事</a:t>
            </a:r>
            <a:endParaRPr kumimoji="1" lang="zh-TW" altLang="en-US" sz="1600">
              <a:ea typeface="Microsoft YaHei Light" panose="020B0502040204020203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5FFC5C-0680-2B40-9FF8-56F77E6392E8}"/>
              </a:ext>
            </a:extLst>
          </p:cNvPr>
          <p:cNvSpPr/>
          <p:nvPr/>
        </p:nvSpPr>
        <p:spPr>
          <a:xfrm>
            <a:off x="3263900" y="4649786"/>
            <a:ext cx="1041400" cy="1460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solidFill>
                  <a:srgbClr val="FFFF00"/>
                </a:solidFill>
                <a:ea typeface="Microsoft YaHei Light" panose="020B0502040204020203" pitchFamily="34" charset="-122"/>
              </a:rPr>
              <a:t>保證寫在</a:t>
            </a:r>
            <a:r>
              <a:rPr kumimoji="1" lang="en-US" altLang="zh-CN" sz="1600">
                <a:solidFill>
                  <a:srgbClr val="FFFF00"/>
                </a:solidFill>
                <a:ea typeface="Microsoft YaHei Light" panose="020B0502040204020203" pitchFamily="34" charset="-122"/>
              </a:rPr>
              <a:t>A</a:t>
            </a:r>
            <a:r>
              <a:rPr kumimoji="1" lang="zh-CN" altLang="en-US" sz="1600">
                <a:solidFill>
                  <a:srgbClr val="FFFF00"/>
                </a:solidFill>
                <a:ea typeface="Microsoft YaHei Light" panose="020B0502040204020203" pitchFamily="34" charset="-122"/>
              </a:rPr>
              <a:t>之後的指令一定在</a:t>
            </a:r>
            <a:r>
              <a:rPr kumimoji="1" lang="en-US" altLang="zh-CN" sz="1600">
                <a:solidFill>
                  <a:srgbClr val="FFFF00"/>
                </a:solidFill>
                <a:ea typeface="Microsoft YaHei Light" panose="020B0502040204020203" pitchFamily="34" charset="-122"/>
              </a:rPr>
              <a:t>P2 unlock</a:t>
            </a:r>
            <a:r>
              <a:rPr kumimoji="1" lang="zh-CN" altLang="en-US" sz="1600">
                <a:solidFill>
                  <a:srgbClr val="FFFF00"/>
                </a:solidFill>
                <a:ea typeface="Microsoft YaHei Light" panose="020B0502040204020203" pitchFamily="34" charset="-122"/>
              </a:rPr>
              <a:t>後才執行</a:t>
            </a:r>
            <a:endParaRPr kumimoji="1" lang="zh-TW" altLang="en-US" sz="1600">
              <a:solidFill>
                <a:srgbClr val="FFFF00"/>
              </a:solidFill>
              <a:ea typeface="Microsoft YaHei Light" panose="020B0502040204020203" pitchFamily="34" charset="-122"/>
            </a:endParaRPr>
          </a:p>
        </p:txBody>
      </p:sp>
      <p:sp>
        <p:nvSpPr>
          <p:cNvPr id="19" name="左-右雙向箭號 18">
            <a:extLst>
              <a:ext uri="{FF2B5EF4-FFF2-40B4-BE49-F238E27FC236}">
                <a16:creationId xmlns:a16="http://schemas.microsoft.com/office/drawing/2014/main" id="{40DFB6EF-6E97-C043-A2AB-74DF02867A6A}"/>
              </a:ext>
            </a:extLst>
          </p:cNvPr>
          <p:cNvSpPr/>
          <p:nvPr/>
        </p:nvSpPr>
        <p:spPr>
          <a:xfrm rot="16200000">
            <a:off x="5479258" y="3772693"/>
            <a:ext cx="3582987" cy="82550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ea typeface="Microsoft YaHei Light" panose="020B0502040204020203" pitchFamily="34" charset="-122"/>
              </a:rPr>
              <a:t>指令</a:t>
            </a:r>
            <a:r>
              <a:rPr kumimoji="1" lang="zh-CN" altLang="en-US">
                <a:solidFill>
                  <a:schemeClr val="bg1"/>
                </a:solidFill>
                <a:highlight>
                  <a:srgbClr val="000000"/>
                </a:highlight>
                <a:ea typeface="Microsoft YaHei Light" panose="020B0502040204020203" pitchFamily="34" charset="-122"/>
              </a:rPr>
              <a:t>不能</a:t>
            </a:r>
            <a:r>
              <a:rPr kumimoji="1" lang="zh-CN" altLang="en-US">
                <a:ea typeface="Microsoft YaHei Light" panose="020B0502040204020203" pitchFamily="34" charset="-122"/>
              </a:rPr>
              <a:t>做任何的對調</a:t>
            </a:r>
            <a:endParaRPr kumimoji="1" lang="zh-TW" altLang="en-US"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50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1254</Words>
  <Application>Microsoft Office PowerPoint</Application>
  <PresentationFormat>寬螢幕</PresentationFormat>
  <Paragraphs>183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0" baseType="lpstr">
      <vt:lpstr>等线</vt:lpstr>
      <vt:lpstr>等线 Light</vt:lpstr>
      <vt:lpstr>Microsoft YaHei Light</vt:lpstr>
      <vt:lpstr>Source Han Sans TW Light</vt:lpstr>
      <vt:lpstr>Source Han Sans TW Normal</vt:lpstr>
      <vt:lpstr>新細明體</vt:lpstr>
      <vt:lpstr>Arial</vt:lpstr>
      <vt:lpstr>Calibri</vt:lpstr>
      <vt:lpstr>Calibri Light</vt:lpstr>
      <vt:lpstr>Consolas</vt:lpstr>
      <vt:lpstr>Office 佈景主題</vt:lpstr>
      <vt:lpstr>C11、C++11中memory_order的定義</vt:lpstr>
      <vt:lpstr>relaxed</vt:lpstr>
      <vt:lpstr>relaxed</vt:lpstr>
      <vt:lpstr>consume &amp; release</vt:lpstr>
      <vt:lpstr>consume &amp; release</vt:lpstr>
      <vt:lpstr>consume &amp; release，應用</vt:lpstr>
      <vt:lpstr>acquire &amp; release</vt:lpstr>
      <vt:lpstr>acquire &amp; release，應用</vt:lpstr>
      <vt:lpstr>acq_rel （不是acquire &amp; release）</vt:lpstr>
      <vt:lpstr>seq_cst：最strong的memory ordering</vt:lpstr>
      <vt:lpstr>舉例：seq_cst</vt:lpstr>
      <vt:lpstr>舉例：seq_cst</vt:lpstr>
      <vt:lpstr>seq_cst：在CPU架構上的舉例  不符合seq_cst的多核心架構</vt:lpstr>
      <vt:lpstr>seq_cst：在CPU架構上的舉例  不符合seq_cst的多核心架構</vt:lpstr>
      <vt:lpstr>回顧Peterson’s solution</vt:lpstr>
      <vt:lpstr>x86 memory ordering</vt:lpstr>
      <vt:lpstr>在x86下考慮  C11 &amp; C++11的記憶體模型</vt:lpstr>
      <vt:lpstr>PowerPoint 簡報</vt:lpstr>
      <vt:lpstr>參考網址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C11、C++11中memory_order的定義</dc:title>
  <dc:creator>User</dc:creator>
  <cp:lastModifiedBy>User</cp:lastModifiedBy>
  <cp:revision>5</cp:revision>
  <dcterms:created xsi:type="dcterms:W3CDTF">2019-11-24T15:24:12Z</dcterms:created>
  <dcterms:modified xsi:type="dcterms:W3CDTF">2019-11-24T16:08:17Z</dcterms:modified>
</cp:coreProperties>
</file>