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700"/>
    <a:srgbClr val="DBA1FF"/>
    <a:srgbClr val="B852FF"/>
    <a:srgbClr val="574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745945-FA74-364A-8AB4-15910EC9A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6D0C66-0ABC-A04B-AC2D-1AA7EA314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pic>
        <p:nvPicPr>
          <p:cNvPr id="7" name="Picture 2" descr="https://mirrors.creativecommons.org/presskit/buttons/88x31/png/by-nc-sa.png">
            <a:extLst>
              <a:ext uri="{FF2B5EF4-FFF2-40B4-BE49-F238E27FC236}">
                <a16:creationId xmlns:a16="http://schemas.microsoft.com/office/drawing/2014/main" id="{B390ECD2-9C60-DE40-9CB7-2B5851586C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41" y="5743181"/>
            <a:ext cx="2796117" cy="9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 descr="一張含有 個人, 握住, 男人 的圖片&#10;&#10;&#10;&#10;自動產生的描述">
            <a:extLst>
              <a:ext uri="{FF2B5EF4-FFF2-40B4-BE49-F238E27FC236}">
                <a16:creationId xmlns:a16="http://schemas.microsoft.com/office/drawing/2014/main" id="{BD4669C2-DA35-9C49-B793-CB9631ABBC54}"/>
              </a:ext>
            </a:extLst>
          </p:cNvPr>
          <p:cNvPicPr/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7" y="2168684"/>
            <a:ext cx="3802380" cy="452247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80EC080-4184-4A4C-B7AE-788D1636043B}"/>
              </a:ext>
            </a:extLst>
          </p:cNvPr>
          <p:cNvSpPr/>
          <p:nvPr userDrawn="1"/>
        </p:nvSpPr>
        <p:spPr>
          <a:xfrm>
            <a:off x="10297" y="5934670"/>
            <a:ext cx="3027406" cy="92333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圖片來源</a:t>
            </a:r>
            <a:endParaRPr lang="en-US" altLang="zh-CN" b="0" i="0" dirty="0">
              <a:solidFill>
                <a:schemeClr val="bg2">
                  <a:lumMod val="50000"/>
                </a:schemeClr>
              </a:solidFill>
              <a:latin typeface="Source Han Sans TW ExtraLight" panose="020B0200000000000000" pitchFamily="34" charset="-128"/>
              <a:ea typeface="Source Han Sans TW ExtraLight" panose="020B0200000000000000" pitchFamily="34" charset="-128"/>
            </a:endParaRPr>
          </a:p>
          <a:p>
            <a:r>
              <a:rPr lang="zh-TW" altLang="en-US" b="0" i="0" dirty="0">
                <a:solidFill>
                  <a:schemeClr val="bg2">
                    <a:lumMod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http://wap.yesky.com/gameonline/405/11790405.shtml</a:t>
            </a:r>
          </a:p>
        </p:txBody>
      </p:sp>
    </p:spTree>
    <p:extLst>
      <p:ext uri="{BB962C8B-B14F-4D97-AF65-F5344CB8AC3E}">
        <p14:creationId xmlns:p14="http://schemas.microsoft.com/office/powerpoint/2010/main" val="73029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76102-989A-6B4A-A2D3-CEBAC329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FC543-887E-2748-A6CD-D06E52715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091747-E563-4646-80CB-99B8E2EB4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5346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CE927E-ED35-BE4C-B1FE-4E947564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5BC8F6-1F5C-3B4B-9E57-642DA3252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F18BD8-C3EC-074A-A4A4-F43E1562D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39412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F4CD02-01CF-C740-8265-A9E5D8A0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F83FCB-D28E-1F4E-8935-BA82AD7BD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6004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EFCD5C-666F-E042-86D7-1BDC05F3B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6AD6E1-4FAB-4C4A-B7EE-8D528B71E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1946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87D60-DA4A-BC4A-999C-D226B432237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C00000"/>
              </a:gs>
              <a:gs pos="71000">
                <a:srgbClr val="C00000"/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TW" altLang="en-US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AA1FC-C704-4343-A7D8-AB4303C4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5076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87D60-DA4A-BC4A-999C-D226B432237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bg1"/>
              </a:gs>
              <a:gs pos="20000">
                <a:schemeClr val="accent1">
                  <a:lumMod val="75000"/>
                </a:schemeClr>
              </a:gs>
              <a:gs pos="99000">
                <a:schemeClr val="accent1">
                  <a:lumMod val="5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r">
              <a:defRPr kumimoji="1" lang="zh-TW" altLang="en-US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AA1FC-C704-4343-A7D8-AB4303C4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5231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87D60-DA4A-BC4A-999C-D226B432237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C00000"/>
              </a:gs>
              <a:gs pos="71000">
                <a:srgbClr val="C00000"/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AA1FC-C704-4343-A7D8-AB4303C42C0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rgbClr val="DBA1FF"/>
                </a:solidFill>
              </a:defRPr>
            </a:lvl4pPr>
            <a:lvl5pPr>
              <a:defRPr>
                <a:solidFill>
                  <a:srgbClr val="FFC700"/>
                </a:solidFill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5483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00441-F82C-D840-8FE0-5CF8ADDF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D4F65E-1303-0045-B98C-DFE966EB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54ADA49-B3DC-5F4C-88E7-C81A597CE4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55100" y="0"/>
            <a:ext cx="3136900" cy="29972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86C7210-2B5E-4042-B8F8-60BA65E347E8}"/>
              </a:ext>
            </a:extLst>
          </p:cNvPr>
          <p:cNvSpPr/>
          <p:nvPr userDrawn="1"/>
        </p:nvSpPr>
        <p:spPr>
          <a:xfrm>
            <a:off x="72288" y="6211669"/>
            <a:ext cx="3020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chemeClr val="bg1">
                    <a:lumMod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圖片來源：</a:t>
            </a:r>
            <a:endParaRPr lang="en" altLang="zh-TW" b="0" i="0" dirty="0">
              <a:solidFill>
                <a:schemeClr val="bg1">
                  <a:lumMod val="50000"/>
                </a:schemeClr>
              </a:solidFill>
              <a:latin typeface="Source Han Sans TW ExtraLight" panose="020B0200000000000000" pitchFamily="34" charset="-128"/>
              <a:ea typeface="Source Han Sans TW ExtraLight" panose="020B0200000000000000" pitchFamily="34" charset="-128"/>
            </a:endParaRPr>
          </a:p>
          <a:p>
            <a:r>
              <a:rPr lang="en" altLang="zh-TW" b="0" i="0" dirty="0">
                <a:solidFill>
                  <a:schemeClr val="bg1">
                    <a:lumMod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https://</a:t>
            </a:r>
            <a:r>
              <a:rPr lang="en" altLang="zh-TW" b="0" i="0" dirty="0" err="1">
                <a:solidFill>
                  <a:schemeClr val="bg1">
                    <a:lumMod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www.ikonpass.com</a:t>
            </a:r>
            <a:r>
              <a:rPr lang="en" altLang="zh-TW" b="0" i="0" dirty="0">
                <a:solidFill>
                  <a:schemeClr val="bg1">
                    <a:lumMod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/</a:t>
            </a:r>
            <a:endParaRPr lang="zh-TW" altLang="en-US" b="0" i="0" dirty="0">
              <a:solidFill>
                <a:schemeClr val="bg1">
                  <a:lumMod val="50000"/>
                </a:schemeClr>
              </a:solidFill>
              <a:latin typeface="Source Han Sans TW ExtraLight" panose="020B0200000000000000" pitchFamily="34" charset="-128"/>
              <a:ea typeface="Source Han Sans TW ExtraLight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334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22A33-234C-EA4A-90F4-C2DF3C7F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5DBD15-5AA5-7540-BCEB-17241E269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24B554-CE38-C64F-AA22-128DC0198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3167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C619B-ABE6-5E4E-A9A6-62E8EDC9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B2DC47-F7E6-4843-9171-DDF8BF149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D0D7EF-29E9-EC4E-9D63-12B6A6AD1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669FCD-71E8-5F4A-8FA1-504278557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148DE5-57B8-2143-AF4E-30D4DA075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9353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0B61D-1799-F049-AACE-329BD4A1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89763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04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5093532-54FE-4A4E-89E2-FA578374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907814-9C92-7E4F-A496-8B759961D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67023B-07A7-3944-A965-DBD592D44348}"/>
              </a:ext>
            </a:extLst>
          </p:cNvPr>
          <p:cNvSpPr txBox="1"/>
          <p:nvPr userDrawn="1"/>
        </p:nvSpPr>
        <p:spPr>
          <a:xfrm>
            <a:off x="3846576" y="6308079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創作共用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姓名   標示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非商業性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相同方式分享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Source Han Sans TW ExtraLight" panose="020B0200000000000000" pitchFamily="34" charset="-128"/>
              <a:ea typeface="Source Han Sans TW ExtraLight" panose="020B0200000000000000" pitchFamily="34" charset="-128"/>
            </a:endParaRPr>
          </a:p>
          <a:p>
            <a:pPr algn="ctr"/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CC-BY-NC-SA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Source Han Sans TW ExtraLight" panose="020B0200000000000000" pitchFamily="34" charset="-128"/>
              <a:ea typeface="Source Han Sans TW ExtraLight" panose="020B0200000000000000" pitchFamily="34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9259A2-E6C4-F642-9070-0E582883698E}"/>
              </a:ext>
            </a:extLst>
          </p:cNvPr>
          <p:cNvSpPr txBox="1"/>
          <p:nvPr userDrawn="1"/>
        </p:nvSpPr>
        <p:spPr>
          <a:xfrm>
            <a:off x="762000" y="6332077"/>
            <a:ext cx="22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中正大學</a:t>
            </a:r>
            <a:r>
              <a:rPr kumimoji="1"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 </a:t>
            </a:r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– </a:t>
            </a: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t>羅習五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Source Han Sans TW ExtraLight" panose="020B0200000000000000" pitchFamily="34" charset="-128"/>
              <a:ea typeface="Source Han Sans TW ExtraLight" panose="020B0200000000000000" pitchFamily="34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03D6DB-A891-9942-B77D-397A790DC62E}"/>
              </a:ext>
            </a:extLst>
          </p:cNvPr>
          <p:cNvSpPr txBox="1"/>
          <p:nvPr userDrawn="1"/>
        </p:nvSpPr>
        <p:spPr>
          <a:xfrm>
            <a:off x="9414933" y="6332077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B40D6CC-2364-B040-8A6D-DAD4315EF4E3}" type="slidenum">
              <a:rPr kumimoji="1" lang="zh-TW" altLang="en-US" b="0" i="0" smtClean="0">
                <a:solidFill>
                  <a:schemeClr val="bg2">
                    <a:lumMod val="50000"/>
                  </a:schemeClr>
                </a:solidFill>
                <a:latin typeface="Source Han Sans TW ExtraLight" panose="020B0200000000000000" pitchFamily="34" charset="-128"/>
                <a:ea typeface="Source Han Sans TW ExtraLight" panose="020B0200000000000000" pitchFamily="34" charset="-128"/>
              </a:rPr>
              <a:pPr algn="r"/>
              <a:t>‹#›</a:t>
            </a:fld>
            <a:endParaRPr kumimoji="1" lang="zh-TW" altLang="en-US" b="0" i="0" dirty="0">
              <a:solidFill>
                <a:schemeClr val="bg2">
                  <a:lumMod val="50000"/>
                </a:schemeClr>
              </a:solidFill>
              <a:latin typeface="Source Han Sans TW ExtraLight" panose="020B0200000000000000" pitchFamily="34" charset="-128"/>
              <a:ea typeface="Source Han Sans TW ExtraLight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483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Source Han Sans TW Light" panose="020B0300000000000000" pitchFamily="34" charset="-128"/>
          <a:ea typeface="Source Han Sans TW Light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3200" b="0" i="0" kern="1200">
          <a:solidFill>
            <a:schemeClr val="accent2">
              <a:lumMod val="50000"/>
            </a:schemeClr>
          </a:solidFill>
          <a:latin typeface="Source Han Sans TW Light" panose="020B0300000000000000" pitchFamily="34" charset="-128"/>
          <a:ea typeface="Source Han Sans TW Light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800" b="0" i="0" kern="1200">
          <a:solidFill>
            <a:schemeClr val="accent5">
              <a:lumMod val="50000"/>
            </a:schemeClr>
          </a:solidFill>
          <a:latin typeface="Source Han Sans TW Light" panose="020B0300000000000000" pitchFamily="34" charset="-128"/>
          <a:ea typeface="Source Han Sans TW Light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2400" b="0" i="0" kern="1200">
          <a:solidFill>
            <a:schemeClr val="accent6">
              <a:lumMod val="50000"/>
            </a:schemeClr>
          </a:solidFill>
          <a:latin typeface="Source Han Sans TW Light" panose="020B0300000000000000" pitchFamily="34" charset="-128"/>
          <a:ea typeface="Source Han Sans TW Light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8"/>
        </a:buBlip>
        <a:defRPr sz="2000" b="0" i="0" kern="1200">
          <a:solidFill>
            <a:srgbClr val="7030A0"/>
          </a:solidFill>
          <a:latin typeface="Source Han Sans TW Light" panose="020B0300000000000000" pitchFamily="34" charset="-128"/>
          <a:ea typeface="Source Han Sans TW Light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2000" b="0" i="0" kern="1200">
          <a:solidFill>
            <a:srgbClr val="574105"/>
          </a:solidFill>
          <a:latin typeface="Source Han Sans TW Light" panose="020B0300000000000000" pitchFamily="34" charset="-128"/>
          <a:ea typeface="Source Han Sans TW Light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dfs.semanticscholar.org/27ba/c3fc2242a0eaf6d3293fd99ba4288cc0c6cd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chip.org/wiki/intel/microarchitectures/skylake_(server)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8ED8E1-F717-A54F-9E43-398617B88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Homework 0D</a:t>
            </a:r>
            <a:br>
              <a:rPr kumimoji="1" lang="en-US" altLang="zh-TW" dirty="0"/>
            </a:br>
            <a:r>
              <a:rPr kumimoji="1" lang="en-US" altLang="zh-TW" dirty="0"/>
              <a:t>kernel config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AEB43D-4BC0-614F-8CDC-525CAE3E9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中正大學 作業系統實驗室</a:t>
            </a:r>
            <a:endParaRPr kumimoji="1" lang="en-US" altLang="zh-TW" dirty="0"/>
          </a:p>
          <a:p>
            <a:r>
              <a:rPr kumimoji="1" lang="zh-TW" altLang="en-US" dirty="0"/>
              <a:t>指導教授：羅習五</a:t>
            </a:r>
          </a:p>
        </p:txBody>
      </p:sp>
    </p:spTree>
    <p:extLst>
      <p:ext uri="{BB962C8B-B14F-4D97-AF65-F5344CB8AC3E}">
        <p14:creationId xmlns:p14="http://schemas.microsoft.com/office/powerpoint/2010/main" val="39058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79BAD18-9945-494B-8317-63AA0C4EB877}"/>
              </a:ext>
            </a:extLst>
          </p:cNvPr>
          <p:cNvCxnSpPr/>
          <p:nvPr/>
        </p:nvCxnSpPr>
        <p:spPr>
          <a:xfrm>
            <a:off x="-39585" y="3429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3CF45C5-5ED0-644B-9479-16C36D198A1C}"/>
              </a:ext>
            </a:extLst>
          </p:cNvPr>
          <p:cNvCxnSpPr/>
          <p:nvPr/>
        </p:nvCxnSpPr>
        <p:spPr>
          <a:xfrm>
            <a:off x="1597230" y="4797631"/>
            <a:ext cx="4215741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形箭號 7">
            <a:extLst>
              <a:ext uri="{FF2B5EF4-FFF2-40B4-BE49-F238E27FC236}">
                <a16:creationId xmlns:a16="http://schemas.microsoft.com/office/drawing/2014/main" id="{9D7AEF7D-05BF-9D41-B42C-2BC601CE4CF5}"/>
              </a:ext>
            </a:extLst>
          </p:cNvPr>
          <p:cNvSpPr/>
          <p:nvPr/>
        </p:nvSpPr>
        <p:spPr>
          <a:xfrm>
            <a:off x="5260769" y="4999512"/>
            <a:ext cx="1104405" cy="205443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627BD03-46F2-2143-8EF3-18B171D5D464}"/>
              </a:ext>
            </a:extLst>
          </p:cNvPr>
          <p:cNvCxnSpPr>
            <a:cxnSpLocks/>
          </p:cNvCxnSpPr>
          <p:nvPr/>
        </p:nvCxnSpPr>
        <p:spPr>
          <a:xfrm>
            <a:off x="5812971" y="4797631"/>
            <a:ext cx="2618510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92921850-927B-3B44-B500-1E621B4D5884}"/>
              </a:ext>
            </a:extLst>
          </p:cNvPr>
          <p:cNvCxnSpPr>
            <a:cxnSpLocks/>
          </p:cNvCxnSpPr>
          <p:nvPr/>
        </p:nvCxnSpPr>
        <p:spPr>
          <a:xfrm flipV="1">
            <a:off x="8342416" y="3776352"/>
            <a:ext cx="0" cy="10212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1E48845D-4926-9F46-A88C-105B2CB20FA5}"/>
              </a:ext>
            </a:extLst>
          </p:cNvPr>
          <p:cNvCxnSpPr>
            <a:cxnSpLocks/>
          </p:cNvCxnSpPr>
          <p:nvPr/>
        </p:nvCxnSpPr>
        <p:spPr>
          <a:xfrm flipV="1">
            <a:off x="8342416" y="3811976"/>
            <a:ext cx="267986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DEBBD8B-B62D-E64F-BC26-5878202510E6}"/>
              </a:ext>
            </a:extLst>
          </p:cNvPr>
          <p:cNvCxnSpPr>
            <a:cxnSpLocks/>
          </p:cNvCxnSpPr>
          <p:nvPr/>
        </p:nvCxnSpPr>
        <p:spPr>
          <a:xfrm flipV="1">
            <a:off x="1597229" y="2060369"/>
            <a:ext cx="0" cy="2737262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FEACA43-B669-8048-96ED-E1ABAE2FB36B}"/>
              </a:ext>
            </a:extLst>
          </p:cNvPr>
          <p:cNvCxnSpPr>
            <a:cxnSpLocks/>
          </p:cNvCxnSpPr>
          <p:nvPr/>
        </p:nvCxnSpPr>
        <p:spPr>
          <a:xfrm>
            <a:off x="-39585" y="2034639"/>
            <a:ext cx="1636814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3133839-2373-B54A-BC45-02699ACFB110}"/>
              </a:ext>
            </a:extLst>
          </p:cNvPr>
          <p:cNvSpPr/>
          <p:nvPr/>
        </p:nvSpPr>
        <p:spPr>
          <a:xfrm>
            <a:off x="8175172" y="4630387"/>
            <a:ext cx="334488" cy="3344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6DF1FA2F-4127-004A-BD2A-CC3AC7488B1E}"/>
              </a:ext>
            </a:extLst>
          </p:cNvPr>
          <p:cNvCxnSpPr>
            <a:cxnSpLocks/>
          </p:cNvCxnSpPr>
          <p:nvPr/>
        </p:nvCxnSpPr>
        <p:spPr>
          <a:xfrm flipV="1">
            <a:off x="5812971" y="3811976"/>
            <a:ext cx="0" cy="1021279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C04F785F-0683-A241-8154-B4829DC77D34}"/>
              </a:ext>
            </a:extLst>
          </p:cNvPr>
          <p:cNvSpPr/>
          <p:nvPr/>
        </p:nvSpPr>
        <p:spPr>
          <a:xfrm>
            <a:off x="5569526" y="4512623"/>
            <a:ext cx="486889" cy="4868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284F4E6-0C48-8B4E-8FEC-6B6888D5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Throughput </a:t>
            </a:r>
            <a:r>
              <a:rPr kumimoji="1" lang="zh-CN" altLang="en-US" dirty="0"/>
              <a:t>取向，核心內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en-US" altLang="zh-CN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『</a:t>
            </a:r>
            <a:r>
              <a:rPr kumimoji="1" lang="zh-CN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不</a:t>
            </a:r>
            <a:r>
              <a:rPr kumimoji="1" lang="zh-CN" altLang="en-US" dirty="0"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</a:effectLst>
              </a:rPr>
              <a:t>可以</a:t>
            </a:r>
            <a:r>
              <a:rPr kumimoji="1" lang="en-US" altLang="zh-CN" dirty="0"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</a:effectLst>
              </a:rPr>
              <a:t>』</a:t>
            </a:r>
            <a:r>
              <a:rPr kumimoji="1" lang="en-US" altLang="zh-CN" dirty="0"/>
              <a:t>preempt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B0FCEC6-0A5C-9647-B9A2-2F5A0C174CF8}"/>
              </a:ext>
            </a:extLst>
          </p:cNvPr>
          <p:cNvSpPr txBox="1"/>
          <p:nvPr/>
        </p:nvSpPr>
        <p:spPr>
          <a:xfrm>
            <a:off x="166221" y="204783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write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4696B9C-7E71-4554-A1FE-6DCBB0B3BF25}"/>
              </a:ext>
            </a:extLst>
          </p:cNvPr>
          <p:cNvSpPr txBox="1"/>
          <p:nvPr/>
        </p:nvSpPr>
        <p:spPr>
          <a:xfrm>
            <a:off x="0" y="3052653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User space</a:t>
            </a:r>
            <a:endParaRPr kumimoji="1" lang="zh-TW" altLang="en-US" sz="20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9DEFC94-46F0-4B01-B5F5-9689E2FF6A49}"/>
              </a:ext>
            </a:extLst>
          </p:cNvPr>
          <p:cNvSpPr txBox="1"/>
          <p:nvPr/>
        </p:nvSpPr>
        <p:spPr>
          <a:xfrm>
            <a:off x="0" y="3407020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kernel space</a:t>
            </a:r>
            <a:endParaRPr kumimoji="1" lang="zh-TW" altLang="en-US" sz="2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3418DF0-42E5-4214-84A7-B133263EDA9A}"/>
              </a:ext>
            </a:extLst>
          </p:cNvPr>
          <p:cNvSpPr txBox="1"/>
          <p:nvPr/>
        </p:nvSpPr>
        <p:spPr>
          <a:xfrm>
            <a:off x="4251937" y="3439278"/>
            <a:ext cx="325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Read ready </a:t>
            </a:r>
            <a:r>
              <a:rPr kumimoji="1" lang="zh-TW" altLang="en-US" dirty="0"/>
              <a:t>但是要等</a:t>
            </a:r>
            <a:r>
              <a:rPr kumimoji="1" lang="en-US" altLang="zh-TW" dirty="0"/>
              <a:t>Write</a:t>
            </a:r>
            <a:r>
              <a:rPr kumimoji="1" lang="zh-TW" altLang="en-US" dirty="0"/>
              <a:t>做完</a:t>
            </a:r>
          </a:p>
        </p:txBody>
      </p:sp>
    </p:spTree>
    <p:extLst>
      <p:ext uri="{BB962C8B-B14F-4D97-AF65-F5344CB8AC3E}">
        <p14:creationId xmlns:p14="http://schemas.microsoft.com/office/powerpoint/2010/main" val="201249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79BAD18-9945-494B-8317-63AA0C4EB877}"/>
              </a:ext>
            </a:extLst>
          </p:cNvPr>
          <p:cNvCxnSpPr/>
          <p:nvPr/>
        </p:nvCxnSpPr>
        <p:spPr>
          <a:xfrm>
            <a:off x="-39585" y="3429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3CF45C5-5ED0-644B-9479-16C36D198A1C}"/>
              </a:ext>
            </a:extLst>
          </p:cNvPr>
          <p:cNvCxnSpPr/>
          <p:nvPr/>
        </p:nvCxnSpPr>
        <p:spPr>
          <a:xfrm>
            <a:off x="1597230" y="4797631"/>
            <a:ext cx="4215741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形箭號 7">
            <a:extLst>
              <a:ext uri="{FF2B5EF4-FFF2-40B4-BE49-F238E27FC236}">
                <a16:creationId xmlns:a16="http://schemas.microsoft.com/office/drawing/2014/main" id="{9D7AEF7D-05BF-9D41-B42C-2BC601CE4CF5}"/>
              </a:ext>
            </a:extLst>
          </p:cNvPr>
          <p:cNvSpPr/>
          <p:nvPr/>
        </p:nvSpPr>
        <p:spPr>
          <a:xfrm>
            <a:off x="5260769" y="4999512"/>
            <a:ext cx="1104405" cy="205443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92921850-927B-3B44-B500-1E621B4D5884}"/>
              </a:ext>
            </a:extLst>
          </p:cNvPr>
          <p:cNvCxnSpPr>
            <a:cxnSpLocks/>
          </p:cNvCxnSpPr>
          <p:nvPr/>
        </p:nvCxnSpPr>
        <p:spPr>
          <a:xfrm flipV="1">
            <a:off x="5812971" y="3792683"/>
            <a:ext cx="0" cy="10212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1E48845D-4926-9F46-A88C-105B2CB20FA5}"/>
              </a:ext>
            </a:extLst>
          </p:cNvPr>
          <p:cNvCxnSpPr>
            <a:cxnSpLocks/>
          </p:cNvCxnSpPr>
          <p:nvPr/>
        </p:nvCxnSpPr>
        <p:spPr>
          <a:xfrm flipV="1">
            <a:off x="5812971" y="3828307"/>
            <a:ext cx="267986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DEBBD8B-B62D-E64F-BC26-5878202510E6}"/>
              </a:ext>
            </a:extLst>
          </p:cNvPr>
          <p:cNvCxnSpPr>
            <a:cxnSpLocks/>
          </p:cNvCxnSpPr>
          <p:nvPr/>
        </p:nvCxnSpPr>
        <p:spPr>
          <a:xfrm flipV="1">
            <a:off x="1597229" y="2060369"/>
            <a:ext cx="0" cy="2737262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FEACA43-B669-8048-96ED-E1ABAE2FB36B}"/>
              </a:ext>
            </a:extLst>
          </p:cNvPr>
          <p:cNvCxnSpPr>
            <a:cxnSpLocks/>
          </p:cNvCxnSpPr>
          <p:nvPr/>
        </p:nvCxnSpPr>
        <p:spPr>
          <a:xfrm>
            <a:off x="-39585" y="2034639"/>
            <a:ext cx="1636814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C04F785F-0683-A241-8154-B4829DC77D34}"/>
              </a:ext>
            </a:extLst>
          </p:cNvPr>
          <p:cNvSpPr/>
          <p:nvPr/>
        </p:nvSpPr>
        <p:spPr>
          <a:xfrm>
            <a:off x="5569526" y="4512623"/>
            <a:ext cx="486889" cy="4868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623B28D-67DA-8642-BEF8-7773F1771BCB}"/>
              </a:ext>
            </a:extLst>
          </p:cNvPr>
          <p:cNvCxnSpPr>
            <a:cxnSpLocks/>
          </p:cNvCxnSpPr>
          <p:nvPr/>
        </p:nvCxnSpPr>
        <p:spPr>
          <a:xfrm>
            <a:off x="-39585" y="2034639"/>
            <a:ext cx="1636814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CBE71DC-8794-CD44-9741-751B6054E1C9}"/>
              </a:ext>
            </a:extLst>
          </p:cNvPr>
          <p:cNvSpPr txBox="1"/>
          <p:nvPr/>
        </p:nvSpPr>
        <p:spPr>
          <a:xfrm>
            <a:off x="166221" y="204783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write</a:t>
            </a:r>
            <a:endParaRPr kumimoji="1" lang="zh-TW" altLang="en-US" dirty="0"/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E975DBE3-440D-6642-AE68-C7575C4B0BD4}"/>
              </a:ext>
            </a:extLst>
          </p:cNvPr>
          <p:cNvCxnSpPr>
            <a:cxnSpLocks/>
          </p:cNvCxnSpPr>
          <p:nvPr/>
        </p:nvCxnSpPr>
        <p:spPr>
          <a:xfrm flipV="1">
            <a:off x="8461168" y="2807028"/>
            <a:ext cx="0" cy="10212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D58709B4-9D74-2049-837C-BD6DB16E7BED}"/>
              </a:ext>
            </a:extLst>
          </p:cNvPr>
          <p:cNvCxnSpPr>
            <a:cxnSpLocks/>
          </p:cNvCxnSpPr>
          <p:nvPr/>
        </p:nvCxnSpPr>
        <p:spPr>
          <a:xfrm flipV="1">
            <a:off x="8461168" y="2807027"/>
            <a:ext cx="267986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5D66B55C-AA19-0040-8517-E6D5753D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latency</a:t>
            </a:r>
            <a:r>
              <a:rPr lang="zh-CN" altLang="en-US" dirty="0"/>
              <a:t>取向，核心內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</a:effectLst>
              </a:rPr>
              <a:t>『</a:t>
            </a:r>
            <a:r>
              <a:rPr lang="zh-CN" altLang="en-US" dirty="0"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</a:effectLst>
              </a:rPr>
              <a:t>可以</a:t>
            </a:r>
            <a:r>
              <a:rPr lang="en-US" altLang="zh-CN" dirty="0"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</a:effectLst>
              </a:rPr>
              <a:t>』</a:t>
            </a:r>
            <a:r>
              <a:rPr lang="en-US" altLang="zh-CN" dirty="0"/>
              <a:t>preempt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856FABE-0708-4B06-84F9-85BCF7EA5310}"/>
              </a:ext>
            </a:extLst>
          </p:cNvPr>
          <p:cNvSpPr txBox="1"/>
          <p:nvPr/>
        </p:nvSpPr>
        <p:spPr>
          <a:xfrm>
            <a:off x="0" y="3052653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User space</a:t>
            </a:r>
            <a:endParaRPr kumimoji="1" lang="zh-TW" altLang="en-US" sz="2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46870AB-AB6E-4290-BDFB-ECC230E65678}"/>
              </a:ext>
            </a:extLst>
          </p:cNvPr>
          <p:cNvSpPr txBox="1"/>
          <p:nvPr/>
        </p:nvSpPr>
        <p:spPr>
          <a:xfrm>
            <a:off x="0" y="3407020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kernel space</a:t>
            </a:r>
            <a:endParaRPr kumimoji="1" lang="zh-TW" altLang="en-US" sz="20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5662D33-DDA6-4CFD-9715-126E9046BEF0}"/>
              </a:ext>
            </a:extLst>
          </p:cNvPr>
          <p:cNvSpPr txBox="1"/>
          <p:nvPr/>
        </p:nvSpPr>
        <p:spPr>
          <a:xfrm>
            <a:off x="4251937" y="3439278"/>
            <a:ext cx="279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Read ready </a:t>
            </a:r>
            <a:r>
              <a:rPr kumimoji="1" lang="zh-TW" altLang="en-US" dirty="0"/>
              <a:t>不</a:t>
            </a:r>
            <a:r>
              <a:rPr kumimoji="1" lang="en-US" altLang="zh-TW" dirty="0"/>
              <a:t>Write</a:t>
            </a:r>
            <a:r>
              <a:rPr kumimoji="1" lang="zh-TW" altLang="en-US" dirty="0"/>
              <a:t>直接做</a:t>
            </a:r>
          </a:p>
        </p:txBody>
      </p:sp>
    </p:spTree>
    <p:extLst>
      <p:ext uri="{BB962C8B-B14F-4D97-AF65-F5344CB8AC3E}">
        <p14:creationId xmlns:p14="http://schemas.microsoft.com/office/powerpoint/2010/main" val="24792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6A5C30-87F7-214B-86E9-E89448C2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kexec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C6AECD-A796-8E42-9D75-A4C69C1C7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Kernel dump</a:t>
            </a:r>
          </a:p>
          <a:p>
            <a:pPr lvl="1"/>
            <a:r>
              <a:rPr kumimoji="1" lang="zh-CN" altLang="en-US" dirty="0"/>
              <a:t>當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當掉時，把整個系統的記憶體寫到磁碟系統</a:t>
            </a:r>
            <a:endParaRPr kumimoji="1" lang="en-US" altLang="zh-CN" dirty="0"/>
          </a:p>
          <a:p>
            <a:pPr lvl="1"/>
            <a:r>
              <a:rPr kumimoji="1" lang="en-US" altLang="zh-TW" dirty="0"/>
              <a:t>Kernel</a:t>
            </a:r>
            <a:r>
              <a:rPr kumimoji="1" lang="zh-CN" altLang="en-US" dirty="0"/>
              <a:t>都死了，那麼由誰寫出？</a:t>
            </a:r>
            <a:endParaRPr kumimoji="1" lang="en-US" altLang="zh-TW" dirty="0"/>
          </a:p>
          <a:p>
            <a:r>
              <a:rPr kumimoji="1" lang="en-US" altLang="zh-TW" dirty="0"/>
              <a:t>Core dump</a:t>
            </a:r>
          </a:p>
          <a:p>
            <a:pPr lvl="1"/>
            <a:r>
              <a:rPr kumimoji="1" lang="zh-CN" altLang="en-US" dirty="0"/>
              <a:t>當應用程式當掉時，把應用程式寫到磁碟系統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由</a:t>
            </a:r>
            <a:r>
              <a:rPr kumimoji="1" lang="en-US" altLang="zh-CN" dirty="0"/>
              <a:t>OS kernel</a:t>
            </a:r>
            <a:r>
              <a:rPr kumimoji="1" lang="zh-CN" altLang="en-US" dirty="0"/>
              <a:t>負責來寫出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可以用</a:t>
            </a:r>
            <a:r>
              <a:rPr kumimoji="1" lang="en-US" altLang="zh-CN" dirty="0" err="1"/>
              <a:t>ulimit</a:t>
            </a:r>
            <a:r>
              <a:rPr kumimoji="1" lang="en-US" altLang="zh-CN" dirty="0"/>
              <a:t> -a ####</a:t>
            </a:r>
            <a:r>
              <a:rPr kumimoji="1" lang="zh-CN" altLang="en-US" dirty="0"/>
              <a:t>，</a:t>
            </a:r>
            <a:r>
              <a:rPr kumimoji="1" lang="en-US" altLang="zh-CN" dirty="0"/>
              <a:t>####</a:t>
            </a:r>
            <a:r>
              <a:rPr kumimoji="1" lang="zh-CN" altLang="en-US" dirty="0"/>
              <a:t>是數字，代表可以寫出的大小，避免應用程式太大，造成寫出消耗掉太多資源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13FCDE-441B-5942-9D3E-F03213ACD0ED}"/>
              </a:ext>
            </a:extLst>
          </p:cNvPr>
          <p:cNvSpPr/>
          <p:nvPr/>
        </p:nvSpPr>
        <p:spPr>
          <a:xfrm>
            <a:off x="5813503" y="58537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dirty="0">
                <a:hlinkClick r:id="rId2"/>
              </a:rPr>
              <a:t>https://pdfs.semanticscholar.org/27ba/c3fc2242a0eaf6d3293fd99ba4288cc0c6cd.pdf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976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64166-0344-E346-83B0-87EAF305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Linux</a:t>
            </a:r>
            <a:r>
              <a:rPr kumimoji="1" lang="zh-CN" altLang="en-US" dirty="0"/>
              <a:t>可以當</a:t>
            </a:r>
            <a:r>
              <a:rPr kumimoji="1" lang="en-US" altLang="zh-CN" dirty="0"/>
              <a:t>VM</a:t>
            </a:r>
            <a:r>
              <a:rPr kumimoji="1" lang="zh-CN" altLang="en-US" dirty="0"/>
              <a:t>的</a:t>
            </a:r>
            <a:r>
              <a:rPr kumimoji="1" lang="en-US" altLang="zh-CN" dirty="0"/>
              <a:t>host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guest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149BE5-DF91-C442-818E-726EC56AC019}"/>
              </a:ext>
            </a:extLst>
          </p:cNvPr>
          <p:cNvSpPr/>
          <p:nvPr/>
        </p:nvSpPr>
        <p:spPr>
          <a:xfrm>
            <a:off x="4120738" y="2576945"/>
            <a:ext cx="1816924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Guest</a:t>
            </a:r>
          </a:p>
          <a:p>
            <a:pPr algn="ctr"/>
            <a:r>
              <a:rPr kumimoji="1" lang="en-US" altLang="zh-TW" dirty="0"/>
              <a:t>(Linux)</a:t>
            </a:r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9DEB46-0D1C-C54E-90DF-B5BDA350ADDA}"/>
              </a:ext>
            </a:extLst>
          </p:cNvPr>
          <p:cNvSpPr/>
          <p:nvPr/>
        </p:nvSpPr>
        <p:spPr>
          <a:xfrm>
            <a:off x="4120738" y="4154384"/>
            <a:ext cx="1816924" cy="125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Host</a:t>
            </a:r>
          </a:p>
          <a:p>
            <a:pPr algn="ctr"/>
            <a:r>
              <a:rPr kumimoji="1" lang="en-US" altLang="zh-TW" dirty="0"/>
              <a:t>(Mac OS)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526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55E36-3A43-0041-B43A-ED84D714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分支（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）的軟硬體處理方式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67BA35-647B-D043-8154-5B2276C40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if (</a:t>
            </a:r>
            <a:r>
              <a:rPr kumimoji="1" lang="en-US" altLang="zh-TW" dirty="0" err="1"/>
              <a:t>ulikely</a:t>
            </a:r>
            <a:r>
              <a:rPr kumimoji="1" lang="en-US" altLang="zh-TW" dirty="0"/>
              <a:t>(…..)) {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} else {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}</a:t>
            </a:r>
          </a:p>
          <a:p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34B1AA-18D7-7141-887E-8E915EB98F79}"/>
              </a:ext>
            </a:extLst>
          </p:cNvPr>
          <p:cNvSpPr/>
          <p:nvPr/>
        </p:nvSpPr>
        <p:spPr>
          <a:xfrm>
            <a:off x="1151906" y="2386940"/>
            <a:ext cx="2790702" cy="87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D8758D-64C0-7C48-85A8-ABF32D452E1B}"/>
              </a:ext>
            </a:extLst>
          </p:cNvPr>
          <p:cNvSpPr/>
          <p:nvPr/>
        </p:nvSpPr>
        <p:spPr>
          <a:xfrm>
            <a:off x="1151906" y="4001294"/>
            <a:ext cx="2790702" cy="878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CD1227-318F-6148-BDC7-F9941C5EA583}"/>
              </a:ext>
            </a:extLst>
          </p:cNvPr>
          <p:cNvSpPr/>
          <p:nvPr/>
        </p:nvSpPr>
        <p:spPr>
          <a:xfrm>
            <a:off x="6913755" y="2731325"/>
            <a:ext cx="3370275" cy="228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Branch prediction buffer</a:t>
            </a:r>
          </a:p>
          <a:p>
            <a:pPr algn="ctr"/>
            <a:r>
              <a:rPr kumimoji="1" lang="zh-TW" altLang="en-US" dirty="0"/>
              <a:t>（這是硬體）</a:t>
            </a:r>
          </a:p>
        </p:txBody>
      </p:sp>
      <p:sp>
        <p:nvSpPr>
          <p:cNvPr id="7" name="向左箭號 6">
            <a:extLst>
              <a:ext uri="{FF2B5EF4-FFF2-40B4-BE49-F238E27FC236}">
                <a16:creationId xmlns:a16="http://schemas.microsoft.com/office/drawing/2014/main" id="{46BEAF80-E6B8-4348-8F6D-5697054E0CB1}"/>
              </a:ext>
            </a:extLst>
          </p:cNvPr>
          <p:cNvSpPr/>
          <p:nvPr/>
        </p:nvSpPr>
        <p:spPr>
          <a:xfrm>
            <a:off x="3858322" y="1498832"/>
            <a:ext cx="1940312" cy="1040637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軟體方法</a:t>
            </a:r>
          </a:p>
        </p:txBody>
      </p:sp>
    </p:spTree>
    <p:extLst>
      <p:ext uri="{BB962C8B-B14F-4D97-AF65-F5344CB8AC3E}">
        <p14:creationId xmlns:p14="http://schemas.microsoft.com/office/powerpoint/2010/main" val="125311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8E622-94F5-F34E-9B0B-79CEF330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Intel </a:t>
            </a:r>
            <a:r>
              <a:rPr kumimoji="1" lang="en-US" altLang="zh-TW" dirty="0" err="1"/>
              <a:t>skylake</a:t>
            </a:r>
            <a:r>
              <a:rPr kumimoji="1" lang="zh-CN" altLang="en-US" dirty="0"/>
              <a:t>的</a:t>
            </a:r>
            <a:r>
              <a:rPr lang="en-US" altLang="zh-CN" dirty="0"/>
              <a:t>branch prediction buffer</a:t>
            </a:r>
            <a:endParaRPr kumimoji="1" lang="zh-TW" altLang="en-US" dirty="0"/>
          </a:p>
        </p:txBody>
      </p:sp>
      <p:pic>
        <p:nvPicPr>
          <p:cNvPr id="6" name="內容版面配置區 5" descr="一張含有 螢幕擷取畫面 的圖片&#10;&#10;自動產生的描述">
            <a:extLst>
              <a:ext uri="{FF2B5EF4-FFF2-40B4-BE49-F238E27FC236}">
                <a16:creationId xmlns:a16="http://schemas.microsoft.com/office/drawing/2014/main" id="{E367551D-145C-9549-B0A5-D5AB735FF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150" y="1918494"/>
            <a:ext cx="6997700" cy="41656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1FF425D-454F-6D4B-B939-81D1DF3EEB67}"/>
              </a:ext>
            </a:extLst>
          </p:cNvPr>
          <p:cNvSpPr/>
          <p:nvPr/>
        </p:nvSpPr>
        <p:spPr>
          <a:xfrm>
            <a:off x="5713142" y="59887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dirty="0">
                <a:hlinkClick r:id="rId3"/>
              </a:rPr>
              <a:t>https://en.wikichip.org/wiki/intel/microarchitectures/skylake_(server)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0DBDC1-1AB8-314B-BD9C-9BD40713F359}"/>
              </a:ext>
            </a:extLst>
          </p:cNvPr>
          <p:cNvSpPr/>
          <p:nvPr/>
        </p:nvSpPr>
        <p:spPr>
          <a:xfrm>
            <a:off x="2755557" y="2817341"/>
            <a:ext cx="1235675" cy="790832"/>
          </a:xfrm>
          <a:custGeom>
            <a:avLst/>
            <a:gdLst>
              <a:gd name="connsiteX0" fmla="*/ 0 w 1235675"/>
              <a:gd name="connsiteY0" fmla="*/ 0 h 790832"/>
              <a:gd name="connsiteX1" fmla="*/ 399535 w 1235675"/>
              <a:gd name="connsiteY1" fmla="*/ 0 h 790832"/>
              <a:gd name="connsiteX2" fmla="*/ 774356 w 1235675"/>
              <a:gd name="connsiteY2" fmla="*/ 0 h 790832"/>
              <a:gd name="connsiteX3" fmla="*/ 1235675 w 1235675"/>
              <a:gd name="connsiteY3" fmla="*/ 0 h 790832"/>
              <a:gd name="connsiteX4" fmla="*/ 1235675 w 1235675"/>
              <a:gd name="connsiteY4" fmla="*/ 387508 h 790832"/>
              <a:gd name="connsiteX5" fmla="*/ 1235675 w 1235675"/>
              <a:gd name="connsiteY5" fmla="*/ 790832 h 790832"/>
              <a:gd name="connsiteX6" fmla="*/ 848497 w 1235675"/>
              <a:gd name="connsiteY6" fmla="*/ 790832 h 790832"/>
              <a:gd name="connsiteX7" fmla="*/ 461319 w 1235675"/>
              <a:gd name="connsiteY7" fmla="*/ 790832 h 790832"/>
              <a:gd name="connsiteX8" fmla="*/ 0 w 1235675"/>
              <a:gd name="connsiteY8" fmla="*/ 790832 h 790832"/>
              <a:gd name="connsiteX9" fmla="*/ 0 w 1235675"/>
              <a:gd name="connsiteY9" fmla="*/ 419141 h 790832"/>
              <a:gd name="connsiteX10" fmla="*/ 0 w 1235675"/>
              <a:gd name="connsiteY10" fmla="*/ 0 h 79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5675" h="790832" extrusionOk="0">
                <a:moveTo>
                  <a:pt x="0" y="0"/>
                </a:moveTo>
                <a:cubicBezTo>
                  <a:pt x="190199" y="-17606"/>
                  <a:pt x="295668" y="25326"/>
                  <a:pt x="399535" y="0"/>
                </a:cubicBezTo>
                <a:cubicBezTo>
                  <a:pt x="503402" y="-25326"/>
                  <a:pt x="638094" y="2872"/>
                  <a:pt x="774356" y="0"/>
                </a:cubicBezTo>
                <a:cubicBezTo>
                  <a:pt x="910618" y="-2872"/>
                  <a:pt x="1052913" y="3183"/>
                  <a:pt x="1235675" y="0"/>
                </a:cubicBezTo>
                <a:cubicBezTo>
                  <a:pt x="1241083" y="147266"/>
                  <a:pt x="1205240" y="195423"/>
                  <a:pt x="1235675" y="387508"/>
                </a:cubicBezTo>
                <a:cubicBezTo>
                  <a:pt x="1266110" y="579593"/>
                  <a:pt x="1217771" y="602950"/>
                  <a:pt x="1235675" y="790832"/>
                </a:cubicBezTo>
                <a:cubicBezTo>
                  <a:pt x="1076752" y="805751"/>
                  <a:pt x="940315" y="749115"/>
                  <a:pt x="848497" y="790832"/>
                </a:cubicBezTo>
                <a:cubicBezTo>
                  <a:pt x="756679" y="832549"/>
                  <a:pt x="546085" y="776683"/>
                  <a:pt x="461319" y="790832"/>
                </a:cubicBezTo>
                <a:cubicBezTo>
                  <a:pt x="376553" y="804981"/>
                  <a:pt x="96018" y="758484"/>
                  <a:pt x="0" y="790832"/>
                </a:cubicBezTo>
                <a:cubicBezTo>
                  <a:pt x="-33768" y="665413"/>
                  <a:pt x="2139" y="496349"/>
                  <a:pt x="0" y="419141"/>
                </a:cubicBezTo>
                <a:cubicBezTo>
                  <a:pt x="-2139" y="341933"/>
                  <a:pt x="3372" y="194938"/>
                  <a:pt x="0" y="0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向右箭號圖說文字 7">
            <a:extLst>
              <a:ext uri="{FF2B5EF4-FFF2-40B4-BE49-F238E27FC236}">
                <a16:creationId xmlns:a16="http://schemas.microsoft.com/office/drawing/2014/main" id="{125DF4EC-C084-284D-9D07-6326D323CFF4}"/>
              </a:ext>
            </a:extLst>
          </p:cNvPr>
          <p:cNvSpPr/>
          <p:nvPr/>
        </p:nvSpPr>
        <p:spPr>
          <a:xfrm>
            <a:off x="646771" y="2817341"/>
            <a:ext cx="2219092" cy="79083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此處無銀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847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DEE86-BAD3-654A-8202-980A94C7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AABC6F-A591-A444-89BC-7186AF85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err="1"/>
              <a:t>Lsmod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列出</a:t>
            </a:r>
            <a:r>
              <a:rPr kumimoji="1" lang="en-US" altLang="zh-CN" dirty="0"/>
              <a:t>Linux kernel</a:t>
            </a:r>
            <a:r>
              <a:rPr kumimoji="1" lang="zh-CN" altLang="en-US" dirty="0"/>
              <a:t>中所有的</a:t>
            </a:r>
            <a:r>
              <a:rPr kumimoji="1" lang="en-US" altLang="zh-CN" dirty="0"/>
              <a:t>module</a:t>
            </a:r>
            <a:endParaRPr kumimoji="1" lang="en-US" altLang="zh-TW" dirty="0"/>
          </a:p>
          <a:p>
            <a:r>
              <a:rPr kumimoji="1" lang="en-US" altLang="zh-TW" dirty="0" err="1"/>
              <a:t>exFAT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常用於快閃記憶體的檔案系統，微軟的專利</a:t>
            </a:r>
            <a:endParaRPr kumimoji="1" lang="en-US" altLang="zh-TW" dirty="0"/>
          </a:p>
          <a:p>
            <a:r>
              <a:rPr kumimoji="1" lang="en-US" altLang="zh-TW" dirty="0" err="1"/>
              <a:t>Ftrace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是一種靜態追蹤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的方法</a:t>
            </a:r>
            <a:endParaRPr kumimoji="1" lang="en-US" altLang="zh-TW" dirty="0"/>
          </a:p>
          <a:p>
            <a:r>
              <a:rPr kumimoji="1" lang="en-US" altLang="zh-TW" dirty="0" err="1"/>
              <a:t>Bpf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ebpf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原本是用來過濾封包，現在用來「動態」觀察核心</a:t>
            </a:r>
            <a:endParaRPr kumimoji="1" lang="en-US" altLang="zh-TW" dirty="0"/>
          </a:p>
          <a:p>
            <a:r>
              <a:rPr kumimoji="1" lang="en-US" altLang="zh-TW" dirty="0" err="1"/>
              <a:t>dpkg</a:t>
            </a:r>
            <a:r>
              <a:rPr kumimoji="1" lang="zh-TW" altLang="en-US" dirty="0"/>
              <a:t>，</a:t>
            </a:r>
            <a:r>
              <a:rPr kumimoji="1" lang="en-US" altLang="zh-TW" dirty="0"/>
              <a:t>Debian</a:t>
            </a:r>
            <a:r>
              <a:rPr kumimoji="1" lang="zh-CN" altLang="en-US" dirty="0"/>
              <a:t>系列的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管理套件的工具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387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C4ABB-B577-844C-9C5D-C5C624A1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繳交方式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45D97-02BE-2E40-9C71-EE6636D61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希望大家進入</a:t>
            </a:r>
            <a:r>
              <a:rPr kumimoji="1" lang="en-US" altLang="zh-TW" dirty="0"/>
              <a:t>make </a:t>
            </a:r>
            <a:r>
              <a:rPr kumimoji="1" lang="en-US" altLang="zh-TW" dirty="0" err="1"/>
              <a:t>menuconfig</a:t>
            </a:r>
            <a:r>
              <a:rPr kumimoji="1" lang="zh-TW" altLang="en-US" dirty="0"/>
              <a:t>，可以略為了解裡面的東西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繳交期限</a:t>
            </a:r>
            <a:r>
              <a:rPr kumimoji="1" lang="en-US" altLang="zh-CN" dirty="0">
                <a:solidFill>
                  <a:srgbClr val="FF0000"/>
                </a:solidFill>
              </a:rPr>
              <a:t> 12/</a:t>
            </a:r>
            <a:r>
              <a:rPr kumimoji="1" lang="en-US" altLang="zh-TW" dirty="0">
                <a:solidFill>
                  <a:srgbClr val="FF0000"/>
                </a:solidFill>
              </a:rPr>
              <a:t>21</a:t>
            </a:r>
            <a:r>
              <a:rPr kumimoji="1" lang="zh-CN" altLang="en-US" dirty="0">
                <a:solidFill>
                  <a:srgbClr val="FF0000"/>
                </a:solidFill>
              </a:rPr>
              <a:t>，晚上</a:t>
            </a:r>
            <a:r>
              <a:rPr kumimoji="1" lang="en-US" altLang="zh-CN" dirty="0">
                <a:solidFill>
                  <a:srgbClr val="FF0000"/>
                </a:solidFill>
              </a:rPr>
              <a:t>11:59</a:t>
            </a:r>
            <a:r>
              <a:rPr kumimoji="1" lang="zh-CN" altLang="en-US" dirty="0">
                <a:solidFill>
                  <a:srgbClr val="FF0000"/>
                </a:solidFill>
              </a:rPr>
              <a:t>分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繳交一份</a:t>
            </a:r>
            <a:r>
              <a:rPr kumimoji="1" lang="en-US" altLang="zh-CN" dirty="0">
                <a:solidFill>
                  <a:srgbClr val="FF0000"/>
                </a:solidFill>
              </a:rPr>
              <a:t>pdf</a:t>
            </a:r>
            <a:r>
              <a:rPr kumimoji="1" lang="zh-CN" altLang="en-US" dirty="0">
                <a:solidFill>
                  <a:srgbClr val="FF0000"/>
                </a:solidFill>
              </a:rPr>
              <a:t>檔案即可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繳交報告</a:t>
            </a:r>
            <a:r>
              <a:rPr kumimoji="1" lang="zh-TW" altLang="en-US" dirty="0"/>
              <a:t> （從</a:t>
            </a:r>
            <a:r>
              <a:rPr kumimoji="1" lang="en-US" altLang="zh-TW" dirty="0"/>
              <a:t>make </a:t>
            </a:r>
            <a:r>
              <a:rPr kumimoji="1" lang="en-US" altLang="zh-TW" dirty="0" err="1"/>
              <a:t>menuconfig</a:t>
            </a:r>
            <a:r>
              <a:rPr kumimoji="1" lang="zh-TW" altLang="en-US" dirty="0"/>
              <a:t>，隨便挑一個主題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字數：</a:t>
            </a:r>
            <a:r>
              <a:rPr kumimoji="1" lang="en-US" altLang="zh-TW" dirty="0"/>
              <a:t>250~300</a:t>
            </a:r>
            <a:r>
              <a:rPr kumimoji="1" lang="zh-TW" altLang="en-US" dirty="0"/>
              <a:t>（可以複製，但不可以超過一半，詳列引用來源）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複製的部分用紅色字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自己寫的部分，用黑色字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365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334</Words>
  <Application>Microsoft Office PowerPoint</Application>
  <PresentationFormat>寬螢幕</PresentationFormat>
  <Paragraphs>58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Source Han Sans TW ExtraLight</vt:lpstr>
      <vt:lpstr>Source Han Sans TW Light</vt:lpstr>
      <vt:lpstr>微軟正黑體</vt:lpstr>
      <vt:lpstr>Arial</vt:lpstr>
      <vt:lpstr>Tw Cen MT</vt:lpstr>
      <vt:lpstr>Office 佈景主題</vt:lpstr>
      <vt:lpstr>Homework 0D kernel config</vt:lpstr>
      <vt:lpstr>Throughput 取向，核心內  『不可以』preempt</vt:lpstr>
      <vt:lpstr>latency取向，核心內  『可以』preempt</vt:lpstr>
      <vt:lpstr>kexec</vt:lpstr>
      <vt:lpstr>Linux可以當VM的host和guest</vt:lpstr>
      <vt:lpstr>分支（branch）的軟硬體處理方式</vt:lpstr>
      <vt:lpstr>Intel skylake的branch prediction buffer</vt:lpstr>
      <vt:lpstr>PowerPoint 簡報</vt:lpstr>
      <vt:lpstr>繳交方式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習五 羅</dc:creator>
  <cp:lastModifiedBy>User</cp:lastModifiedBy>
  <cp:revision>14</cp:revision>
  <dcterms:created xsi:type="dcterms:W3CDTF">2019-08-16T03:59:53Z</dcterms:created>
  <dcterms:modified xsi:type="dcterms:W3CDTF">2019-12-12T14:27:13Z</dcterms:modified>
</cp:coreProperties>
</file>