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8"/>
  </p:notesMasterIdLst>
  <p:sldIdLst>
    <p:sldId id="256" r:id="rId2"/>
    <p:sldId id="257" r:id="rId3"/>
    <p:sldId id="282" r:id="rId4"/>
    <p:sldId id="283" r:id="rId5"/>
    <p:sldId id="308" r:id="rId6"/>
    <p:sldId id="309" r:id="rId7"/>
    <p:sldId id="310" r:id="rId8"/>
    <p:sldId id="311" r:id="rId9"/>
    <p:sldId id="320" r:id="rId10"/>
    <p:sldId id="313" r:id="rId11"/>
    <p:sldId id="315" r:id="rId12"/>
    <p:sldId id="316" r:id="rId13"/>
    <p:sldId id="322" r:id="rId14"/>
    <p:sldId id="321" r:id="rId15"/>
    <p:sldId id="260" r:id="rId16"/>
    <p:sldId id="263" r:id="rId17"/>
    <p:sldId id="318" r:id="rId18"/>
    <p:sldId id="319" r:id="rId19"/>
    <p:sldId id="324" r:id="rId20"/>
    <p:sldId id="280" r:id="rId21"/>
    <p:sldId id="268" r:id="rId22"/>
    <p:sldId id="325" r:id="rId23"/>
    <p:sldId id="279" r:id="rId24"/>
    <p:sldId id="306" r:id="rId25"/>
    <p:sldId id="323" r:id="rId26"/>
    <p:sldId id="307" r:id="rId27"/>
  </p:sldIdLst>
  <p:sldSz cx="9144000" cy="6858000" type="screen4x3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CC00"/>
    <a:srgbClr val="FF0000"/>
    <a:srgbClr val="00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24" autoAdjust="0"/>
    <p:restoredTop sz="93517" autoAdjust="0"/>
  </p:normalViewPr>
  <p:slideViewPr>
    <p:cSldViewPr>
      <p:cViewPr varScale="1">
        <p:scale>
          <a:sx n="165" d="100"/>
          <a:sy n="165" d="100"/>
        </p:scale>
        <p:origin x="157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50D5F531-10A7-4107-B52D-F37862CB6A50}" type="datetimeFigureOut">
              <a:rPr lang="zh-TW" altLang="en-US"/>
              <a:pPr>
                <a:defRPr/>
              </a:pPr>
              <a:t>2020/4/22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E96DC8B-3099-401A-AD46-52B51258218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D28425E-128B-4EE8-9607-D0FED39FC6CE}" type="slidenum">
              <a:rPr lang="zh-TW" altLang="en-US" smtClean="0"/>
              <a:pPr/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EC51615-C194-426F-A3BA-7C77C60310E6}" type="slidenum">
              <a:rPr lang="zh-TW" altLang="en-US" smtClean="0"/>
              <a:pPr/>
              <a:t>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2B58195-D16A-4A57-BB9D-86021A17F3AC}" type="slidenum">
              <a:rPr lang="zh-TW" altLang="en-US" smtClean="0"/>
              <a:pPr/>
              <a:t>15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355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6F06BE6-BDE4-42D5-AA76-2602306404F5}" type="slidenum">
              <a:rPr lang="zh-TW" altLang="en-US" smtClean="0"/>
              <a:pPr/>
              <a:t>16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BBFBB12-CFFB-44EB-9E96-903771E8862B}" type="slidenum">
              <a:rPr lang="zh-TW" altLang="en-US" smtClean="0"/>
              <a:pPr/>
              <a:t>20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8B9F504-9568-4B82-AAFB-71C03DB5DBEF}" type="slidenum">
              <a:rPr lang="zh-TW" altLang="en-US" smtClean="0"/>
              <a:pPr/>
              <a:t>21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8242C0E-B1C4-45A0-9FEF-D8C9ABC84ECE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79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149 h 1000"/>
                <a:gd name="T2" fmla="*/ 0 w 1000"/>
                <a:gd name="T3" fmla="*/ 149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0 w 1000"/>
                <a:gd name="T3" fmla="*/ 0 h 1000"/>
                <a:gd name="T4" fmla="*/ 0 w 1000"/>
                <a:gd name="T5" fmla="*/ 47 h 1000"/>
                <a:gd name="T6" fmla="*/ 0 w 1000"/>
                <a:gd name="T7" fmla="*/ 47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8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8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0D718-83E2-4293-9638-8F4D9911C7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945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F18E4-44FD-41C2-A7FA-E37245BC5A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319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44B3B-4A49-4A33-8601-074180F3ED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317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FD378-9618-43A6-992C-D4C6A7F53F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418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DD1EE-A144-47D9-80D9-F39842CCD3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975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A27A6-E00A-430B-A1DB-8768A184CD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195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860C9-5F1D-4C76-BABD-C2C86A7821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476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1F575-243F-4682-AC3E-7847DF89B6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130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3317D-ED0E-4A2D-8F25-44AA30A9A5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002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4F05B-C53C-46F1-9E38-6EDACCBBA2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259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5B8B4-1BFD-45A4-BA59-CC16F9EFD1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066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/>
            </a:lvl1pPr>
          </a:lstStyle>
          <a:p>
            <a:pPr>
              <a:defRPr/>
            </a:pPr>
            <a:fld id="{9CA51F81-1CCF-4081-8A99-A8F52AF3D6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6 w 1000"/>
              <a:gd name="T1" fmla="*/ 2147483646 h 1000"/>
              <a:gd name="T2" fmla="*/ 0 w 1000"/>
              <a:gd name="T3" fmla="*/ 2147483646 h 1000"/>
              <a:gd name="T4" fmla="*/ 0 w 1000"/>
              <a:gd name="T5" fmla="*/ 0 h 1000"/>
              <a:gd name="T6" fmla="*/ 2147483646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course2.ccu.edu.tw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spta@embedded.cs.ccu.edu.tw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course.ccu.edu.tw/29954/textbook/10/3/Answers.docx" TargetMode="External"/><Relationship Id="rId2" Type="http://schemas.openxmlformats.org/officeDocument/2006/relationships/hyperlink" Target="https://ecourse.ccu.edu.tw/29954/textbook/10/3/Lab3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857250"/>
            <a:ext cx="6310313" cy="2160588"/>
          </a:xfrm>
        </p:spPr>
        <p:txBody>
          <a:bodyPr/>
          <a:lstStyle/>
          <a:p>
            <a:pPr eaLnBrk="1" hangingPunct="1"/>
            <a:r>
              <a:rPr lang="en-US" altLang="zh-TW" dirty="0"/>
              <a:t>System Programming</a:t>
            </a:r>
            <a:br>
              <a:rPr lang="en-US" altLang="zh-TW" dirty="0"/>
            </a:br>
            <a:r>
              <a:rPr lang="en-US" altLang="zh-TW" dirty="0"/>
              <a:t>Lab 4</a:t>
            </a:r>
            <a:br>
              <a:rPr lang="en-US" altLang="zh-TW" dirty="0"/>
            </a:br>
            <a:r>
              <a:rPr lang="en-US" altLang="zh-TW" dirty="0"/>
              <a:t>File Attributes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038" y="4005263"/>
            <a:ext cx="8280400" cy="2736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Lecturer</a:t>
            </a:r>
            <a:r>
              <a:rPr lang="zh-TW" altLang="en-US" sz="2400" dirty="0"/>
              <a:t>：</a:t>
            </a:r>
            <a:r>
              <a:rPr lang="en-US" altLang="zh-TW" sz="2400" dirty="0"/>
              <a:t>Professor </a:t>
            </a:r>
            <a:r>
              <a:rPr lang="en-US" altLang="zh-TW" sz="2400" dirty="0" err="1"/>
              <a:t>Pao</a:t>
            </a:r>
            <a:r>
              <a:rPr lang="en-US" altLang="zh-TW" sz="2400" dirty="0"/>
              <a:t>-Ann </a:t>
            </a:r>
            <a:r>
              <a:rPr lang="en-US" altLang="zh-TW" sz="2400" dirty="0" err="1"/>
              <a:t>Hsiung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Teaching Assistant: Arthur &amp; </a:t>
            </a:r>
            <a:r>
              <a:rPr lang="en-US" altLang="zh-TW" sz="2400" dirty="0" err="1"/>
              <a:t>Koma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Embedded Systems Laboratory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National Chung Cheng University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Chiayi, Taiwan-62102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File Type Macros</a:t>
            </a:r>
            <a:endParaRPr lang="zh-TW" altLang="en-US"/>
          </a:p>
        </p:txBody>
      </p:sp>
      <p:sp>
        <p:nvSpPr>
          <p:cNvPr id="15363" name="內容版面配置區 4"/>
          <p:cNvSpPr>
            <a:spLocks noGrp="1"/>
          </p:cNvSpPr>
          <p:nvPr>
            <p:ph idx="1"/>
          </p:nvPr>
        </p:nvSpPr>
        <p:spPr>
          <a:xfrm>
            <a:off x="949325" y="1981200"/>
            <a:ext cx="8194675" cy="4114800"/>
          </a:xfrm>
        </p:spPr>
        <p:txBody>
          <a:bodyPr/>
          <a:lstStyle/>
          <a:p>
            <a:r>
              <a:rPr lang="en-US" altLang="zh-TW" sz="2000"/>
              <a:t>#define S_ISREG(st_mode) (((st_mode) &amp; S_IFMT) == S_IFREG)</a:t>
            </a:r>
          </a:p>
          <a:p>
            <a:endParaRPr lang="zh-TW" altLang="en-US" sz="2000"/>
          </a:p>
        </p:txBody>
      </p:sp>
      <p:graphicFrame>
        <p:nvGraphicFramePr>
          <p:cNvPr id="4" name="Group 41"/>
          <p:cNvGraphicFramePr>
            <a:graphicFrameLocks/>
          </p:cNvGraphicFramePr>
          <p:nvPr/>
        </p:nvGraphicFramePr>
        <p:xfrm>
          <a:off x="1187450" y="2492375"/>
          <a:ext cx="6624638" cy="3170240"/>
        </p:xfrm>
        <a:graphic>
          <a:graphicData uri="http://schemas.openxmlformats.org/drawingml/2006/table">
            <a:tbl>
              <a:tblPr/>
              <a:tblGrid>
                <a:gridCol w="331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Macro</a:t>
                      </a:r>
                    </a:p>
                  </a:txBody>
                  <a:tcPr marL="91449" marR="9144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Type of file</a:t>
                      </a:r>
                    </a:p>
                  </a:txBody>
                  <a:tcPr marL="91449" marR="9144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S_ISREG()</a:t>
                      </a:r>
                    </a:p>
                  </a:txBody>
                  <a:tcPr marL="91449" marR="9144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Regular file</a:t>
                      </a:r>
                    </a:p>
                  </a:txBody>
                  <a:tcPr marL="91449" marR="9144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S_ISDIR()</a:t>
                      </a:r>
                    </a:p>
                  </a:txBody>
                  <a:tcPr marL="91449" marR="9144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Directory file</a:t>
                      </a:r>
                    </a:p>
                  </a:txBody>
                  <a:tcPr marL="91449" marR="9144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S_ISCHR()</a:t>
                      </a:r>
                    </a:p>
                  </a:txBody>
                  <a:tcPr marL="91449" marR="9144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Character special file</a:t>
                      </a:r>
                    </a:p>
                  </a:txBody>
                  <a:tcPr marL="91449" marR="9144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S_ISBLK()</a:t>
                      </a:r>
                    </a:p>
                  </a:txBody>
                  <a:tcPr marL="91449" marR="9144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Block special file</a:t>
                      </a:r>
                    </a:p>
                  </a:txBody>
                  <a:tcPr marL="91449" marR="9144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S_ISFIFO()</a:t>
                      </a:r>
                    </a:p>
                  </a:txBody>
                  <a:tcPr marL="91449" marR="9144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Pipe or FIFO</a:t>
                      </a:r>
                    </a:p>
                  </a:txBody>
                  <a:tcPr marL="91449" marR="9144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S_ISLNK()</a:t>
                      </a:r>
                    </a:p>
                  </a:txBody>
                  <a:tcPr marL="91449" marR="9144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Symbolic link </a:t>
                      </a:r>
                    </a:p>
                  </a:txBody>
                  <a:tcPr marL="91449" marR="9144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S_ISSOCK()</a:t>
                      </a:r>
                    </a:p>
                  </a:txBody>
                  <a:tcPr marL="91449" marR="9144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Socket</a:t>
                      </a:r>
                    </a:p>
                  </a:txBody>
                  <a:tcPr marL="91449" marR="9144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cs typeface="Tahoma" panose="020B0604030504040204" pitchFamily="34" charset="0"/>
              </a:rPr>
              <a:t>chmod</a:t>
            </a:r>
            <a:endParaRPr lang="zh-TW" altLang="en-US">
              <a:cs typeface="Tahoma" panose="020B0604030504040204" pitchFamily="34" charset="0"/>
            </a:endParaRPr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8194675" cy="4114800"/>
          </a:xfrm>
        </p:spPr>
        <p:txBody>
          <a:bodyPr/>
          <a:lstStyle/>
          <a:p>
            <a:pPr>
              <a:defRPr/>
            </a:pP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#include &lt;sys/</a:t>
            </a:r>
            <a:r>
              <a:rPr lang="en-US" altLang="zh-TW" sz="2400" dirty="0" err="1">
                <a:latin typeface="+mj-lt"/>
                <a:cs typeface="Tahoma" panose="020B0604030504040204" pitchFamily="34" charset="0"/>
              </a:rPr>
              <a:t>stat.h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&gt;</a:t>
            </a:r>
          </a:p>
          <a:p>
            <a:pPr>
              <a:defRPr/>
            </a:pPr>
            <a:r>
              <a:rPr lang="en-US" altLang="zh-TW" sz="2400" dirty="0" err="1">
                <a:latin typeface="+mj-lt"/>
                <a:cs typeface="Tahoma" panose="020B0604030504040204" pitchFamily="34" charset="0"/>
              </a:rPr>
              <a:t>int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 </a:t>
            </a:r>
            <a:r>
              <a:rPr lang="en-US" altLang="zh-TW" sz="2400" dirty="0" err="1">
                <a:latin typeface="+mj-lt"/>
                <a:cs typeface="Tahoma" panose="020B0604030504040204" pitchFamily="34" charset="0"/>
              </a:rPr>
              <a:t>chmod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(</a:t>
            </a:r>
            <a:r>
              <a:rPr lang="en-US" altLang="zh-TW" sz="2400" dirty="0" err="1">
                <a:latin typeface="+mj-lt"/>
                <a:cs typeface="Tahoma" panose="020B0604030504040204" pitchFamily="34" charset="0"/>
              </a:rPr>
              <a:t>const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 char *</a:t>
            </a:r>
            <a:r>
              <a:rPr lang="en-US" altLang="zh-TW" sz="2400" i="1" dirty="0">
                <a:solidFill>
                  <a:srgbClr val="7030A0"/>
                </a:solidFill>
                <a:latin typeface="+mj-lt"/>
                <a:cs typeface="Tahoma" panose="020B0604030504040204" pitchFamily="34" charset="0"/>
              </a:rPr>
              <a:t>filename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, </a:t>
            </a:r>
            <a:r>
              <a:rPr lang="en-US" altLang="zh-TW" sz="2400" dirty="0" err="1">
                <a:latin typeface="+mj-lt"/>
                <a:cs typeface="Tahoma" panose="020B0604030504040204" pitchFamily="34" charset="0"/>
              </a:rPr>
              <a:t>mode_t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 </a:t>
            </a:r>
            <a:r>
              <a:rPr lang="en-US" altLang="zh-TW" sz="24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ahoma" panose="020B0604030504040204" pitchFamily="34" charset="0"/>
              </a:rPr>
              <a:t>mode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);</a:t>
            </a:r>
          </a:p>
          <a:p>
            <a:pPr lvl="1">
              <a:defRPr/>
            </a:pP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change the 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ahoma" panose="020B0604030504040204" pitchFamily="34" charset="0"/>
              </a:rPr>
              <a:t>permission bits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 of a </a:t>
            </a:r>
            <a:r>
              <a:rPr lang="en-US" altLang="zh-TW" sz="2400" dirty="0">
                <a:solidFill>
                  <a:srgbClr val="7030A0"/>
                </a:solidFill>
                <a:latin typeface="+mj-lt"/>
                <a:cs typeface="Tahoma" panose="020B0604030504040204" pitchFamily="34" charset="0"/>
              </a:rPr>
              <a:t>file</a:t>
            </a:r>
          </a:p>
          <a:p>
            <a:pPr lvl="1">
              <a:defRPr/>
            </a:pP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Returns: 0 if OK, -1 on error </a:t>
            </a:r>
          </a:p>
          <a:p>
            <a:pPr lvl="1">
              <a:defRPr/>
            </a:pP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Ex: </a:t>
            </a:r>
            <a:r>
              <a:rPr lang="en-US" altLang="zh-TW" sz="2400" dirty="0" err="1">
                <a:latin typeface="+mj-lt"/>
                <a:cs typeface="Tahoma" panose="020B0604030504040204" pitchFamily="34" charset="0"/>
              </a:rPr>
              <a:t>chmod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(filename, S_IRUSR | S_IWUSR)</a:t>
            </a:r>
          </a:p>
          <a:p>
            <a:pPr lvl="2">
              <a:defRPr/>
            </a:pPr>
            <a:r>
              <a:rPr lang="en-US" altLang="zh-TW" sz="2000" dirty="0">
                <a:latin typeface="+mj-lt"/>
                <a:cs typeface="Tahoma" panose="020B0604030504040204" pitchFamily="34" charset="0"/>
              </a:rPr>
              <a:t>filename permission: </a:t>
            </a:r>
            <a:r>
              <a:rPr lang="en-US" altLang="zh-TW" sz="2000" dirty="0" err="1">
                <a:solidFill>
                  <a:srgbClr val="0070C0"/>
                </a:solidFill>
                <a:latin typeface="+mj-lt"/>
                <a:cs typeface="Tahoma" panose="020B0604030504040204" pitchFamily="34" charset="0"/>
              </a:rPr>
              <a:t>rw</a:t>
            </a:r>
            <a:r>
              <a:rPr lang="en-US" altLang="zh-TW" sz="2000" dirty="0">
                <a:solidFill>
                  <a:srgbClr val="0070C0"/>
                </a:solidFill>
                <a:latin typeface="+mj-lt"/>
                <a:cs typeface="Tahoma" panose="020B0604030504040204" pitchFamily="34" charset="0"/>
              </a:rPr>
              <a:t>-</a:t>
            </a:r>
            <a:r>
              <a:rPr lang="en-US" altLang="zh-TW" sz="2000" dirty="0">
                <a:solidFill>
                  <a:srgbClr val="FF0000"/>
                </a:solidFill>
                <a:latin typeface="+mj-lt"/>
                <a:cs typeface="Tahoma" panose="020B0604030504040204" pitchFamily="34" charset="0"/>
              </a:rPr>
              <a:t>---</a:t>
            </a:r>
            <a:r>
              <a:rPr lang="en-US" altLang="zh-TW" sz="2000" dirty="0">
                <a:solidFill>
                  <a:srgbClr val="00CC00"/>
                </a:solidFill>
                <a:latin typeface="+mj-lt"/>
                <a:cs typeface="Tahoma" panose="020B0604030504040204" pitchFamily="34" charset="0"/>
              </a:rPr>
              <a:t>---</a:t>
            </a:r>
            <a:r>
              <a:rPr lang="en-US" altLang="zh-TW" sz="2000" dirty="0">
                <a:latin typeface="+mj-lt"/>
                <a:cs typeface="Tahoma" panose="020B0604030504040204" pitchFamily="34" charset="0"/>
              </a:rPr>
              <a:t> </a:t>
            </a:r>
          </a:p>
          <a:p>
            <a:pPr marL="890588" lvl="2" indent="0">
              <a:buNone/>
              <a:defRPr/>
            </a:pPr>
            <a:endParaRPr lang="zh-TW" altLang="en-US" sz="2000" dirty="0">
              <a:latin typeface="+mj-lt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File Access Permission</a:t>
            </a:r>
            <a:endParaRPr lang="zh-TW" altLang="en-US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+mj-lt"/>
              </a:rPr>
              <a:t>Permission bits: </a:t>
            </a:r>
            <a:r>
              <a:rPr lang="en-US" altLang="zh-TW" dirty="0" err="1">
                <a:solidFill>
                  <a:srgbClr val="0070C0"/>
                </a:solidFill>
                <a:latin typeface="+mj-lt"/>
              </a:rPr>
              <a:t>rwx</a:t>
            </a:r>
            <a:r>
              <a:rPr lang="en-US" altLang="zh-TW" dirty="0" err="1">
                <a:solidFill>
                  <a:srgbClr val="FF0000"/>
                </a:solidFill>
                <a:latin typeface="+mj-lt"/>
              </a:rPr>
              <a:t>r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--</a:t>
            </a:r>
            <a:r>
              <a:rPr lang="en-US" altLang="zh-TW" dirty="0">
                <a:solidFill>
                  <a:srgbClr val="00CC00"/>
                </a:solidFill>
                <a:latin typeface="+mj-lt"/>
              </a:rPr>
              <a:t>r--</a:t>
            </a:r>
            <a:endParaRPr lang="zh-TW" altLang="en-US" dirty="0">
              <a:solidFill>
                <a:srgbClr val="00CC00"/>
              </a:solidFill>
              <a:latin typeface="+mj-lt"/>
            </a:endParaRPr>
          </a:p>
        </p:txBody>
      </p:sp>
      <p:graphicFrame>
        <p:nvGraphicFramePr>
          <p:cNvPr id="4" name="Group 41"/>
          <p:cNvGraphicFramePr>
            <a:graphicFrameLocks/>
          </p:cNvGraphicFramePr>
          <p:nvPr/>
        </p:nvGraphicFramePr>
        <p:xfrm>
          <a:off x="1258888" y="2708275"/>
          <a:ext cx="6626226" cy="3962400"/>
        </p:xfrm>
        <a:graphic>
          <a:graphicData uri="http://schemas.openxmlformats.org/drawingml/2006/table">
            <a:tbl>
              <a:tblPr/>
              <a:tblGrid>
                <a:gridCol w="331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3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st_mode</a:t>
                      </a: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 mask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Meaning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S_IRUSR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user-read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S_IWUSR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user-write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S_IXUSR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user-execute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S_IRGRP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group-read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S_IWGRP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group-write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S_IXGRP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group-execute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S_IROTH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other-read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S_IWOTH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other-write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S_IXOTH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other-execute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readlink</a:t>
            </a:r>
            <a:endParaRPr lang="zh-TW" altLang="en-US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7654925" cy="4114800"/>
          </a:xfrm>
        </p:spPr>
        <p:txBody>
          <a:bodyPr/>
          <a:lstStyle/>
          <a:p>
            <a:r>
              <a:rPr lang="en-US" altLang="zh-TW" sz="2400" dirty="0"/>
              <a:t>#include &lt;</a:t>
            </a:r>
            <a:r>
              <a:rPr lang="en-US" altLang="zh-TW" sz="2400" dirty="0" err="1"/>
              <a:t>unistd.h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 err="1"/>
              <a:t>ssize_t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readlink</a:t>
            </a:r>
            <a:r>
              <a:rPr lang="en-US" altLang="zh-TW" sz="2400" dirty="0"/>
              <a:t>(</a:t>
            </a:r>
            <a:r>
              <a:rPr lang="en-US" altLang="zh-TW" sz="2400" dirty="0" err="1"/>
              <a:t>const</a:t>
            </a:r>
            <a:r>
              <a:rPr lang="en-US" altLang="zh-TW" sz="2400" dirty="0"/>
              <a:t> char* restrict </a:t>
            </a:r>
            <a:r>
              <a:rPr lang="en-US" altLang="zh-TW" sz="2400" i="1" dirty="0"/>
              <a:t>pathname</a:t>
            </a:r>
            <a:r>
              <a:rPr lang="en-US" altLang="zh-TW" sz="2400" dirty="0"/>
              <a:t>,   char *restrict </a:t>
            </a:r>
            <a:r>
              <a:rPr lang="en-US" altLang="zh-TW" sz="2400" i="1" dirty="0" err="1"/>
              <a:t>buf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size_t</a:t>
            </a:r>
            <a:r>
              <a:rPr lang="en-US" altLang="zh-TW" sz="2400" dirty="0"/>
              <a:t> </a:t>
            </a:r>
            <a:r>
              <a:rPr lang="en-US" altLang="zh-TW" sz="2400" i="1" dirty="0" err="1"/>
              <a:t>bufsize</a:t>
            </a:r>
            <a:r>
              <a:rPr lang="en-US" altLang="zh-TW" sz="2400" dirty="0"/>
              <a:t>);</a:t>
            </a:r>
          </a:p>
          <a:p>
            <a:pPr lvl="1"/>
            <a:r>
              <a:rPr lang="en-US" altLang="zh-TW" sz="2400" dirty="0"/>
              <a:t>Open the link and read the name in the link</a:t>
            </a:r>
          </a:p>
          <a:p>
            <a:pPr lvl="1"/>
            <a:r>
              <a:rPr lang="en-US" altLang="zh-TW" sz="2400" dirty="0"/>
              <a:t>Returns: number of bytes read if OK, -1 on error</a:t>
            </a:r>
            <a:endParaRPr lang="zh-TW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1476375" y="4437063"/>
            <a:ext cx="511175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Symbolic Link -&gt; Target file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access</a:t>
            </a:r>
            <a:endParaRPr lang="zh-TW" altLang="en-US"/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/>
              <a:t>#include &lt;unistd.h&gt;</a:t>
            </a:r>
          </a:p>
          <a:p>
            <a:r>
              <a:rPr lang="en-US" altLang="zh-TW" sz="2400"/>
              <a:t>int access(const char *</a:t>
            </a:r>
            <a:r>
              <a:rPr lang="en-US" altLang="zh-TW" sz="2400" i="1"/>
              <a:t>pathname</a:t>
            </a:r>
            <a:r>
              <a:rPr lang="en-US" altLang="zh-TW" sz="2400"/>
              <a:t>, int </a:t>
            </a:r>
            <a:r>
              <a:rPr lang="en-US" altLang="zh-TW" sz="2400" i="1">
                <a:solidFill>
                  <a:srgbClr val="FF0000"/>
                </a:solidFill>
              </a:rPr>
              <a:t>mode</a:t>
            </a:r>
            <a:r>
              <a:rPr lang="en-US" altLang="zh-TW" sz="2400"/>
              <a:t>);</a:t>
            </a:r>
          </a:p>
          <a:p>
            <a:pPr lvl="1"/>
            <a:r>
              <a:rPr lang="en-US" altLang="zh-TW" sz="2400"/>
              <a:t>Returns: 0 if OK, -1 on error</a:t>
            </a:r>
          </a:p>
          <a:p>
            <a:pPr lvl="1"/>
            <a:r>
              <a:rPr lang="en-US" altLang="zh-TW" sz="2400"/>
              <a:t>Ex: if(access(file, F_OK) == 0)</a:t>
            </a:r>
            <a:r>
              <a:rPr lang="zh-TW" altLang="en-US" sz="2400"/>
              <a:t> </a:t>
            </a:r>
            <a:r>
              <a:rPr lang="en-US" altLang="zh-TW" sz="2400"/>
              <a:t>// file exists</a:t>
            </a:r>
          </a:p>
        </p:txBody>
      </p:sp>
      <p:graphicFrame>
        <p:nvGraphicFramePr>
          <p:cNvPr id="4" name="Group 41"/>
          <p:cNvGraphicFramePr>
            <a:graphicFrameLocks/>
          </p:cNvGraphicFramePr>
          <p:nvPr/>
        </p:nvGraphicFramePr>
        <p:xfrm>
          <a:off x="1403350" y="3933825"/>
          <a:ext cx="6624638" cy="1981200"/>
        </p:xfrm>
        <a:graphic>
          <a:graphicData uri="http://schemas.openxmlformats.org/drawingml/2006/table">
            <a:tbl>
              <a:tblPr/>
              <a:tblGrid>
                <a:gridCol w="331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mode</a:t>
                      </a:r>
                    </a:p>
                  </a:txBody>
                  <a:tcPr marL="91449" marR="914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Description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R_OK</a:t>
                      </a:r>
                    </a:p>
                  </a:txBody>
                  <a:tcPr marL="91449" marR="914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test for read permission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W_OK</a:t>
                      </a:r>
                    </a:p>
                  </a:txBody>
                  <a:tcPr marL="91449" marR="914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test for write permission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X_OK</a:t>
                      </a:r>
                    </a:p>
                  </a:txBody>
                  <a:tcPr marL="91449" marR="914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test for execute permission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F_OK</a:t>
                      </a:r>
                    </a:p>
                  </a:txBody>
                  <a:tcPr marL="91449" marR="914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test for existence of file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cs typeface="Tahoma" panose="020B0604030504040204" pitchFamily="34" charset="0"/>
              </a:rPr>
              <a:t>Requirements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Requirements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343775" cy="46164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/>
              <a:t>Use </a:t>
            </a:r>
            <a:r>
              <a:rPr lang="en-US" altLang="zh-TW" sz="2800" dirty="0" err="1"/>
              <a:t>Makefile</a:t>
            </a:r>
            <a:r>
              <a:rPr lang="en-US" altLang="zh-TW" sz="2800" dirty="0"/>
              <a:t>: </a:t>
            </a:r>
            <a:r>
              <a:rPr lang="en-US" altLang="zh-TW" dirty="0">
                <a:solidFill>
                  <a:srgbClr val="0070C0"/>
                </a:solidFill>
              </a:rPr>
              <a:t>make</a:t>
            </a:r>
          </a:p>
          <a:p>
            <a:pPr lvl="1" eaLnBrk="1" hangingPunct="1">
              <a:defRPr/>
            </a:pPr>
            <a:r>
              <a:rPr lang="en-US" altLang="zh-TW" sz="2000" dirty="0"/>
              <a:t>Create the files in shell script (using createFile.sh)</a:t>
            </a:r>
          </a:p>
          <a:p>
            <a:pPr lvl="1" eaLnBrk="1" hangingPunct="1">
              <a:defRPr/>
            </a:pPr>
            <a:r>
              <a:rPr lang="en-US" altLang="zh-TW" sz="2000" dirty="0"/>
              <a:t>Compile fig4_22.c</a:t>
            </a:r>
          </a:p>
          <a:p>
            <a:pPr lvl="1" eaLnBrk="1" hangingPunct="1">
              <a:defRPr/>
            </a:pPr>
            <a:r>
              <a:rPr lang="en-US" altLang="zh-TW" sz="2000" dirty="0"/>
              <a:t>Run the executable file (fig_4_22)</a:t>
            </a:r>
          </a:p>
          <a:p>
            <a:pPr eaLnBrk="1" hangingPunct="1">
              <a:defRPr/>
            </a:pPr>
            <a:r>
              <a:rPr lang="en-US" altLang="zh-TW" sz="2800" dirty="0"/>
              <a:t>There are some error messages, and you should modify your code. </a:t>
            </a:r>
          </a:p>
          <a:p>
            <a:pPr lvl="1" eaLnBrk="1" hangingPunct="1">
              <a:defRPr/>
            </a:pPr>
            <a:r>
              <a:rPr lang="en-US" altLang="zh-TW" sz="2000" dirty="0"/>
              <a:t>Error message: </a:t>
            </a:r>
          </a:p>
          <a:p>
            <a:pPr marL="449262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solidFill>
                  <a:srgbClr val="C00000"/>
                </a:solidFill>
              </a:rPr>
              <a:t>	can’t read directory pathname: Permission denied</a:t>
            </a:r>
          </a:p>
          <a:p>
            <a:pPr lvl="1" eaLnBrk="1" hangingPunct="1">
              <a:defRPr/>
            </a:pPr>
            <a:r>
              <a:rPr lang="en-US" altLang="zh-TW" sz="2000" dirty="0"/>
              <a:t>Hint: you can use the </a:t>
            </a:r>
            <a:r>
              <a:rPr lang="en-US" altLang="zh-TW" sz="3200" dirty="0" err="1">
                <a:solidFill>
                  <a:srgbClr val="0070C0"/>
                </a:solidFill>
              </a:rPr>
              <a:t>chmod</a:t>
            </a:r>
            <a:r>
              <a:rPr lang="en-US" altLang="zh-TW" sz="3200" dirty="0">
                <a:solidFill>
                  <a:srgbClr val="0070C0"/>
                </a:solidFill>
              </a:rPr>
              <a:t>()</a:t>
            </a:r>
            <a:r>
              <a:rPr lang="en-US" altLang="zh-TW" sz="2000" dirty="0"/>
              <a:t> function to change the permissions of the directory.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(cont’d)</a:t>
            </a:r>
            <a:endParaRPr lang="zh-TW" altLang="en-US" dirty="0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7294563" cy="4114800"/>
          </a:xfrm>
        </p:spPr>
        <p:txBody>
          <a:bodyPr/>
          <a:lstStyle/>
          <a:p>
            <a:r>
              <a:rPr lang="en-US" altLang="zh-TW" sz="2800" dirty="0"/>
              <a:t>Count total size of all files</a:t>
            </a:r>
          </a:p>
          <a:p>
            <a:pPr lvl="1"/>
            <a:r>
              <a:rPr lang="en-US" altLang="zh-TW" sz="2400" dirty="0"/>
              <a:t>Hint: you can use </a:t>
            </a:r>
            <a:r>
              <a:rPr lang="en-US" altLang="zh-TW" sz="3200" dirty="0" err="1">
                <a:solidFill>
                  <a:srgbClr val="0070C0"/>
                </a:solidFill>
              </a:rPr>
              <a:t>st_size</a:t>
            </a:r>
            <a:r>
              <a:rPr lang="en-US" altLang="zh-TW" sz="2400" dirty="0"/>
              <a:t> to get file size</a:t>
            </a:r>
          </a:p>
          <a:p>
            <a:pPr lvl="2"/>
            <a:r>
              <a:rPr lang="en-US" altLang="zh-TW" sz="2000" dirty="0"/>
              <a:t>#include &lt;sys/</a:t>
            </a:r>
            <a:r>
              <a:rPr lang="en-US" altLang="zh-TW" sz="2000" dirty="0" err="1"/>
              <a:t>types.h</a:t>
            </a:r>
            <a:r>
              <a:rPr lang="en-US" altLang="zh-TW" sz="2000" dirty="0"/>
              <a:t>&gt;</a:t>
            </a:r>
          </a:p>
          <a:p>
            <a:pPr lvl="2"/>
            <a:r>
              <a:rPr lang="en-US" altLang="zh-TW" sz="2000" dirty="0" err="1"/>
              <a:t>off_t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total_size</a:t>
            </a:r>
            <a:r>
              <a:rPr lang="en-US" altLang="zh-TW" sz="2000" dirty="0"/>
              <a:t>;</a:t>
            </a:r>
          </a:p>
          <a:p>
            <a:pPr lvl="2"/>
            <a:r>
              <a:rPr lang="en-US" altLang="zh-TW" sz="2000" dirty="0" err="1"/>
              <a:t>printf</a:t>
            </a:r>
            <a:r>
              <a:rPr lang="en-US" altLang="zh-TW" sz="2000" dirty="0"/>
              <a:t>(“Total size = %</a:t>
            </a:r>
            <a:r>
              <a:rPr lang="en-US" altLang="zh-TW" sz="2000" dirty="0" err="1"/>
              <a:t>lld</a:t>
            </a:r>
            <a:r>
              <a:rPr lang="en-US" altLang="zh-TW" sz="2000" dirty="0"/>
              <a:t>\n”, </a:t>
            </a:r>
            <a:r>
              <a:rPr lang="en-US" altLang="zh-TW" sz="2000" dirty="0" err="1"/>
              <a:t>total_size</a:t>
            </a:r>
            <a:r>
              <a:rPr lang="en-US" altLang="zh-TW" sz="2000" dirty="0"/>
              <a:t>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(cont’d)</a:t>
            </a:r>
            <a:endParaRPr lang="zh-TW" altLang="en-US" dirty="0"/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Check if a symbolic link is valid.</a:t>
            </a:r>
          </a:p>
          <a:p>
            <a:pPr lvl="1"/>
            <a:r>
              <a:rPr lang="en-US" altLang="zh-TW" sz="2000" dirty="0"/>
              <a:t>Valid Link: The </a:t>
            </a:r>
            <a:r>
              <a:rPr lang="en-US" altLang="zh-TW" sz="2400" b="1" u="sng" dirty="0"/>
              <a:t>target file </a:t>
            </a:r>
            <a:r>
              <a:rPr lang="en-US" altLang="zh-TW" sz="2000" dirty="0"/>
              <a:t>does exist.</a:t>
            </a:r>
          </a:p>
          <a:p>
            <a:pPr lvl="1"/>
            <a:r>
              <a:rPr lang="en-US" altLang="zh-TW" sz="2000" dirty="0"/>
              <a:t>Invalid Link: The </a:t>
            </a:r>
            <a:r>
              <a:rPr lang="en-US" altLang="zh-TW" sz="2400" b="1" u="sng" dirty="0"/>
              <a:t>target file </a:t>
            </a:r>
            <a:r>
              <a:rPr lang="en-US" altLang="zh-TW" sz="2000" dirty="0"/>
              <a:t>doesn’t exist.</a:t>
            </a:r>
          </a:p>
          <a:p>
            <a:pPr lvl="1"/>
            <a:r>
              <a:rPr lang="en-US" altLang="zh-TW" sz="2000" dirty="0"/>
              <a:t>Hint: you can use the </a:t>
            </a:r>
            <a:r>
              <a:rPr lang="en-US" altLang="zh-TW" sz="3200" dirty="0" err="1">
                <a:solidFill>
                  <a:srgbClr val="0070C0"/>
                </a:solidFill>
              </a:rPr>
              <a:t>readlink</a:t>
            </a:r>
            <a:r>
              <a:rPr lang="en-US" altLang="zh-TW" sz="3200" dirty="0">
                <a:solidFill>
                  <a:srgbClr val="0070C0"/>
                </a:solidFill>
              </a:rPr>
              <a:t>()</a:t>
            </a:r>
            <a:r>
              <a:rPr lang="en-US" altLang="zh-TW" sz="2000" dirty="0"/>
              <a:t> and </a:t>
            </a:r>
            <a:r>
              <a:rPr lang="en-US" altLang="zh-TW" sz="3200" dirty="0">
                <a:solidFill>
                  <a:srgbClr val="0070C0"/>
                </a:solidFill>
              </a:rPr>
              <a:t>access()</a:t>
            </a:r>
            <a:r>
              <a:rPr lang="en-US" altLang="zh-TW" sz="2000" dirty="0"/>
              <a:t> functions to check if a line is valid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(cont’d)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07E116-0BEF-4EAF-B3C2-F61EE8ABB549}"/>
              </a:ext>
            </a:extLst>
          </p:cNvPr>
          <p:cNvSpPr/>
          <p:nvPr/>
        </p:nvSpPr>
        <p:spPr>
          <a:xfrm>
            <a:off x="1187624" y="1464506"/>
            <a:ext cx="142539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br>
              <a:rPr lang="en-US" altLang="zh-TW" dirty="0"/>
            </a:br>
            <a:r>
              <a:rPr lang="en-US" altLang="zh-TW" sz="2800" dirty="0"/>
              <a:t>Original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EDD937-F21C-4C4D-AD79-C92D4891A8C6}"/>
              </a:ext>
            </a:extLst>
          </p:cNvPr>
          <p:cNvSpPr/>
          <p:nvPr/>
        </p:nvSpPr>
        <p:spPr>
          <a:xfrm>
            <a:off x="1187624" y="4273932"/>
            <a:ext cx="2425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Requirements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64725"/>
            <a:ext cx="7416824" cy="197694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488" y="4797152"/>
            <a:ext cx="7359368" cy="1944216"/>
          </a:xfrm>
          <a:prstGeom prst="rect">
            <a:avLst/>
          </a:prstGeom>
        </p:spPr>
      </p:pic>
      <p:sp>
        <p:nvSpPr>
          <p:cNvPr id="14" name="Rounded Rectangle 6"/>
          <p:cNvSpPr/>
          <p:nvPr/>
        </p:nvSpPr>
        <p:spPr>
          <a:xfrm>
            <a:off x="1259632" y="2741653"/>
            <a:ext cx="6552728" cy="32730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Rounded Rectangle 6"/>
          <p:cNvSpPr/>
          <p:nvPr/>
        </p:nvSpPr>
        <p:spPr>
          <a:xfrm>
            <a:off x="1290488" y="6309320"/>
            <a:ext cx="2201392" cy="43204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6421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File Attributes</a:t>
            </a:r>
          </a:p>
          <a:p>
            <a:pPr eaLnBrk="1" hangingPunct="1"/>
            <a:r>
              <a:rPr lang="en-US" altLang="zh-TW" dirty="0"/>
              <a:t>Demo &amp; Requirements</a:t>
            </a:r>
          </a:p>
          <a:p>
            <a:pPr eaLnBrk="1" hangingPunct="1"/>
            <a:r>
              <a:rPr lang="en-US" altLang="zh-TW" dirty="0"/>
              <a:t>Grading Policies</a:t>
            </a:r>
          </a:p>
          <a:p>
            <a:pPr eaLnBrk="1" hangingPunct="1"/>
            <a:r>
              <a:rPr lang="en-US" altLang="zh-TW" dirty="0"/>
              <a:t>Turn In</a:t>
            </a:r>
          </a:p>
          <a:p>
            <a:pPr eaLnBrk="1" hangingPunct="1"/>
            <a:r>
              <a:rPr lang="en-US" altLang="zh-TW" dirty="0"/>
              <a:t>Download</a:t>
            </a:r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Result of Requirements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993062" cy="461645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Answer the following in table (Answers.doc):</a:t>
            </a:r>
          </a:p>
          <a:p>
            <a:pPr lvl="1" eaLnBrk="1" hangingPunct="1"/>
            <a:r>
              <a:rPr lang="en-US" altLang="zh-TW" sz="2400" dirty="0"/>
              <a:t>How did you </a:t>
            </a:r>
            <a:r>
              <a:rPr lang="en-US" altLang="zh-TW" sz="2400" dirty="0">
                <a:solidFill>
                  <a:srgbClr val="FF0000"/>
                </a:solidFill>
              </a:rPr>
              <a:t>modify </a:t>
            </a:r>
            <a:r>
              <a:rPr lang="en-US" altLang="zh-TW" sz="2400" dirty="0"/>
              <a:t>the code fig4_22.c? </a:t>
            </a:r>
          </a:p>
          <a:p>
            <a:pPr lvl="1" eaLnBrk="1" hangingPunct="1"/>
            <a:r>
              <a:rPr lang="en-US" altLang="zh-TW" sz="2400" dirty="0"/>
              <a:t>Give the </a:t>
            </a:r>
            <a:r>
              <a:rPr lang="en-US" altLang="zh-TW" sz="2400" dirty="0">
                <a:solidFill>
                  <a:srgbClr val="FF0000"/>
                </a:solidFill>
              </a:rPr>
              <a:t>count </a:t>
            </a:r>
            <a:r>
              <a:rPr lang="en-US" altLang="zh-TW" sz="2400" dirty="0"/>
              <a:t>of each type of files and the </a:t>
            </a:r>
            <a:r>
              <a:rPr lang="en-US" altLang="zh-TW" sz="2400" dirty="0">
                <a:solidFill>
                  <a:srgbClr val="FF0000"/>
                </a:solidFill>
              </a:rPr>
              <a:t>percentage</a:t>
            </a:r>
            <a:r>
              <a:rPr lang="en-US" altLang="zh-TW" sz="2400" dirty="0"/>
              <a:t>.</a:t>
            </a:r>
          </a:p>
          <a:p>
            <a:pPr lvl="2" eaLnBrk="1" hangingPunct="1"/>
            <a:r>
              <a:rPr lang="en-US" altLang="zh-TW" sz="2000" dirty="0"/>
              <a:t>File type = Count, Percentage</a:t>
            </a:r>
          </a:p>
          <a:p>
            <a:pPr lvl="1" eaLnBrk="1" hangingPunct="1"/>
            <a:r>
              <a:rPr lang="en-US" altLang="zh-TW" sz="2400" dirty="0"/>
              <a:t>Give the </a:t>
            </a:r>
            <a:r>
              <a:rPr lang="en-US" altLang="zh-TW" sz="2400" dirty="0">
                <a:solidFill>
                  <a:srgbClr val="FF0000"/>
                </a:solidFill>
              </a:rPr>
              <a:t>total files size</a:t>
            </a:r>
          </a:p>
          <a:p>
            <a:pPr lvl="2" eaLnBrk="1" hangingPunct="1"/>
            <a:r>
              <a:rPr lang="en-US" altLang="zh-TW" sz="2000" dirty="0"/>
              <a:t>Total size = Size</a:t>
            </a:r>
          </a:p>
          <a:p>
            <a:pPr lvl="1" eaLnBrk="1" hangingPunct="1"/>
            <a:r>
              <a:rPr lang="en-US" altLang="zh-TW" sz="2400" dirty="0"/>
              <a:t>(Bonus) Give the </a:t>
            </a:r>
            <a:r>
              <a:rPr lang="en-US" altLang="zh-TW" sz="2400" dirty="0">
                <a:solidFill>
                  <a:srgbClr val="FF0000"/>
                </a:solidFill>
              </a:rPr>
              <a:t>counts</a:t>
            </a:r>
            <a:r>
              <a:rPr lang="en-US" altLang="zh-TW" sz="2400" dirty="0"/>
              <a:t> of valid and invalid links</a:t>
            </a:r>
          </a:p>
          <a:p>
            <a:pPr lvl="2" eaLnBrk="1" hangingPunct="1"/>
            <a:r>
              <a:rPr lang="en-US" altLang="zh-TW" sz="2000" dirty="0"/>
              <a:t>Valid link = Count</a:t>
            </a:r>
          </a:p>
          <a:p>
            <a:pPr lvl="2" eaLnBrk="1" hangingPunct="1"/>
            <a:r>
              <a:rPr lang="en-US" altLang="zh-TW" sz="2000" dirty="0"/>
              <a:t>Invalid link = Count</a:t>
            </a:r>
            <a:endParaRPr lang="en-US" altLang="zh-TW" dirty="0"/>
          </a:p>
          <a:p>
            <a:pPr marL="890588" lvl="2" indent="0" eaLnBrk="1" hangingPunct="1"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Please see attached screenshots!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208963" cy="4968875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The E-course2</a:t>
            </a:r>
          </a:p>
          <a:p>
            <a:pPr lvl="1" eaLnBrk="1" hangingPunct="1"/>
            <a:r>
              <a:rPr lang="en-US" altLang="zh-TW" sz="2400" dirty="0">
                <a:hlinkClick r:id="rId3"/>
              </a:rPr>
              <a:t>https://ecourse2.ccu.edu.tw/</a:t>
            </a:r>
            <a:r>
              <a:rPr lang="en-US" altLang="zh-TW" sz="2400" dirty="0"/>
              <a:t>/</a:t>
            </a:r>
          </a:p>
          <a:p>
            <a:pPr lvl="1" eaLnBrk="1" hangingPunct="1"/>
            <a:endParaRPr lang="en-US" altLang="zh-TW" sz="2400" dirty="0"/>
          </a:p>
          <a:p>
            <a:pPr eaLnBrk="1" hangingPunct="1"/>
            <a:r>
              <a:rPr lang="en-US" altLang="zh-TW" sz="2800" dirty="0"/>
              <a:t>Upload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zh-TW" altLang="en-US" sz="2800" dirty="0">
                <a:solidFill>
                  <a:srgbClr val="FF0000"/>
                </a:solidFill>
              </a:rPr>
              <a:t>學號</a:t>
            </a:r>
            <a:r>
              <a:rPr lang="en-US" altLang="zh-TW" sz="2800" dirty="0">
                <a:solidFill>
                  <a:srgbClr val="FF0000"/>
                </a:solidFill>
              </a:rPr>
              <a:t>.zip </a:t>
            </a:r>
            <a:r>
              <a:rPr lang="en-US" altLang="zh-TW" sz="2800" dirty="0"/>
              <a:t>into “</a:t>
            </a:r>
            <a:r>
              <a:rPr lang="en-US" altLang="zh-TW" sz="2800" dirty="0">
                <a:solidFill>
                  <a:schemeClr val="accent2"/>
                </a:solidFill>
              </a:rPr>
              <a:t>Lab_4</a:t>
            </a:r>
            <a:r>
              <a:rPr lang="en-US" altLang="zh-TW" sz="2800" dirty="0"/>
              <a:t>”</a:t>
            </a:r>
          </a:p>
          <a:p>
            <a:pPr lvl="1" eaLnBrk="1" hangingPunct="1"/>
            <a:r>
              <a:rPr lang="en-US" altLang="zh-TW" sz="2400" dirty="0"/>
              <a:t>Source files</a:t>
            </a:r>
          </a:p>
          <a:p>
            <a:pPr lvl="1" eaLnBrk="1" hangingPunct="1"/>
            <a:r>
              <a:rPr lang="en-US" altLang="zh-TW" sz="2400" dirty="0" err="1"/>
              <a:t>Makefile</a:t>
            </a:r>
            <a:endParaRPr lang="en-US" altLang="zh-TW" sz="2400" dirty="0"/>
          </a:p>
          <a:p>
            <a:pPr lvl="1" eaLnBrk="1" hangingPunct="1"/>
            <a:endParaRPr lang="en-US" altLang="zh-TW" sz="2400" dirty="0"/>
          </a:p>
          <a:p>
            <a:pPr eaLnBrk="1" hangingPunct="1"/>
            <a:r>
              <a:rPr lang="en-US" altLang="zh-TW" sz="2800" dirty="0"/>
              <a:t>Due date</a:t>
            </a:r>
          </a:p>
          <a:p>
            <a:pPr lvl="1" eaLnBrk="1" hangingPunct="1"/>
            <a:r>
              <a:rPr lang="en-US" altLang="zh-TW" sz="2400" dirty="0"/>
              <a:t>2020/05/05 23:59:59</a:t>
            </a:r>
          </a:p>
          <a:p>
            <a:pPr lvl="1" eaLnBrk="1" hangingPunct="1"/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330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Turn In (cont’d)</a:t>
            </a:r>
            <a:endParaRPr lang="zh-TW" altLang="en-US"/>
          </a:p>
        </p:txBody>
      </p:sp>
      <p:sp>
        <p:nvSpPr>
          <p:cNvPr id="368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262" lvl="1" indent="0">
              <a:buNone/>
            </a:pPr>
            <a:endParaRPr lang="en-US" altLang="zh-TW" dirty="0"/>
          </a:p>
          <a:p>
            <a:r>
              <a:rPr lang="en-US" altLang="zh-TW" sz="2800" dirty="0"/>
              <a:t>TA’s email:</a:t>
            </a:r>
          </a:p>
          <a:p>
            <a:pPr lvl="1"/>
            <a:r>
              <a:rPr lang="en-US" altLang="zh-TW" sz="2400" dirty="0">
                <a:hlinkClick r:id="rId2"/>
              </a:rPr>
              <a:t>spta@embedded.cs.ccu.edu.tw</a:t>
            </a:r>
            <a:endParaRPr lang="en-US" altLang="zh-TW" sz="2400" dirty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7891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Download</a:t>
            </a:r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Code:</a:t>
            </a:r>
            <a:br>
              <a:rPr lang="en-US" altLang="zh-TW" dirty="0"/>
            </a:br>
            <a:r>
              <a:rPr lang="en-US" altLang="zh-TW" dirty="0"/>
              <a:t>$</a:t>
            </a:r>
            <a:r>
              <a:rPr lang="en-US" altLang="zh-TW" dirty="0" err="1"/>
              <a:t>wget</a:t>
            </a:r>
            <a:r>
              <a:rPr lang="en-US" altLang="zh-TW" dirty="0"/>
              <a:t> --no-check-certificate https://ecourse.ccu.edu.tw/29954/textbook/10/3/Lab3.zip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2EAAFB-DA5C-4ACA-904D-485EB3978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36" y="4437112"/>
            <a:ext cx="6529539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0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Download</a:t>
            </a:r>
            <a:endParaRPr lang="zh-TW" altLang="en-US"/>
          </a:p>
        </p:txBody>
      </p:sp>
      <p:sp>
        <p:nvSpPr>
          <p:cNvPr id="38915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7943850" cy="4114800"/>
          </a:xfrm>
        </p:spPr>
        <p:txBody>
          <a:bodyPr/>
          <a:lstStyle/>
          <a:p>
            <a:r>
              <a:rPr lang="en-US" altLang="zh-TW" dirty="0"/>
              <a:t>Code: </a:t>
            </a:r>
            <a:r>
              <a:rPr lang="en-US" altLang="zh-TW" dirty="0">
                <a:hlinkClick r:id="rId2"/>
              </a:rPr>
              <a:t>https://ecourse.ccu.edu.tw/29954/textbook/10/3/Lab3.zip</a:t>
            </a:r>
            <a:endParaRPr lang="en-US" altLang="zh-TW" dirty="0"/>
          </a:p>
          <a:p>
            <a:r>
              <a:rPr lang="en-US" altLang="zh-TW" dirty="0"/>
              <a:t>Answers.doc:</a:t>
            </a:r>
          </a:p>
          <a:p>
            <a:pPr marL="449262" lvl="1" indent="0">
              <a:buNone/>
            </a:pPr>
            <a:r>
              <a:rPr lang="en-US" altLang="zh-TW" dirty="0">
                <a:hlinkClick r:id="rId3"/>
              </a:rPr>
              <a:t>https://ecourse.ccu.edu.tw/29954/textbook/10/3/Answers.docx</a:t>
            </a:r>
            <a:br>
              <a:rPr lang="en-US" altLang="zh-TW" dirty="0"/>
            </a:br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195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File Attributes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4.22 counting file types</a:t>
            </a:r>
            <a:endParaRPr lang="zh-TW" altLang="en-US"/>
          </a:p>
        </p:txBody>
      </p:sp>
      <p:pic>
        <p:nvPicPr>
          <p:cNvPr id="9219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1536700"/>
            <a:ext cx="4875213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線接點 2"/>
          <p:cNvCxnSpPr/>
          <p:nvPr/>
        </p:nvCxnSpPr>
        <p:spPr>
          <a:xfrm>
            <a:off x="2339975" y="4187825"/>
            <a:ext cx="20161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4.22 counting file types</a:t>
            </a:r>
            <a:endParaRPr lang="zh-TW" altLang="en-US"/>
          </a:p>
        </p:txBody>
      </p:sp>
      <p:pic>
        <p:nvPicPr>
          <p:cNvPr id="1024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989138"/>
            <a:ext cx="6827837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4.22 counting file types</a:t>
            </a:r>
            <a:endParaRPr lang="zh-TW" altLang="en-US"/>
          </a:p>
        </p:txBody>
      </p:sp>
      <p:pic>
        <p:nvPicPr>
          <p:cNvPr id="11267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232025"/>
            <a:ext cx="7026275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接點 3"/>
          <p:cNvCxnSpPr/>
          <p:nvPr/>
        </p:nvCxnSpPr>
        <p:spPr>
          <a:xfrm>
            <a:off x="1908175" y="5373688"/>
            <a:ext cx="25193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4.22 counting file types</a:t>
            </a:r>
            <a:endParaRPr lang="zh-TW" altLang="en-US"/>
          </a:p>
        </p:txBody>
      </p:sp>
      <p:pic>
        <p:nvPicPr>
          <p:cNvPr id="12291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63" y="1677988"/>
            <a:ext cx="6599237" cy="518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4.22 counting file types</a:t>
            </a:r>
            <a:endParaRPr lang="zh-TW" altLang="en-US"/>
          </a:p>
        </p:txBody>
      </p:sp>
      <p:pic>
        <p:nvPicPr>
          <p:cNvPr id="1331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528763"/>
            <a:ext cx="6046787" cy="529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接點 3"/>
          <p:cNvCxnSpPr/>
          <p:nvPr/>
        </p:nvCxnSpPr>
        <p:spPr>
          <a:xfrm>
            <a:off x="2771775" y="2565400"/>
            <a:ext cx="25209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Structure Information of File</a:t>
            </a:r>
            <a:endParaRPr lang="zh-TW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949325" y="1981200"/>
            <a:ext cx="7870825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st_mode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/* file type &amp; mode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ino_t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st_ino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	/* 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-node #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dev_t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st_dev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	/* device #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dev_t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st_rdev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	/* device # of special files*/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nlink_t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st_nlink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/* # of links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uid_t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st_uid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	/* owner UID (user ID)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gid_t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st_gid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	/* owner GID (group ID)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st_size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	/* size in bytes of regular files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timespec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st_atim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/* time of last access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timespec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st_mtim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/* time of last modification*/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timespec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st_ctim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/*time of last file status change*/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blksize_t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st_blksize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	/* best I/O block size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blkcnt_t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st_blocks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	/* # disk blocks allocated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7935</TotalTime>
  <Words>980</Words>
  <Application>Microsoft Office PowerPoint</Application>
  <PresentationFormat>如螢幕大小 (4:3)</PresentationFormat>
  <Paragraphs>168</Paragraphs>
  <Slides>26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新細明體</vt:lpstr>
      <vt:lpstr>Arial</vt:lpstr>
      <vt:lpstr>Calibri</vt:lpstr>
      <vt:lpstr>Courier New</vt:lpstr>
      <vt:lpstr>Tahoma</vt:lpstr>
      <vt:lpstr>Times New Roman</vt:lpstr>
      <vt:lpstr>Wingdings</vt:lpstr>
      <vt:lpstr>Axis</vt:lpstr>
      <vt:lpstr>System Programming Lab 4 File Attributes</vt:lpstr>
      <vt:lpstr>Outline</vt:lpstr>
      <vt:lpstr>File Attributes</vt:lpstr>
      <vt:lpstr>Figure 4.22 counting file types</vt:lpstr>
      <vt:lpstr>Figure 4.22 counting file types</vt:lpstr>
      <vt:lpstr>Figure 4.22 counting file types</vt:lpstr>
      <vt:lpstr>Figure 4.22 counting file types</vt:lpstr>
      <vt:lpstr>Figure 4.22 counting file types</vt:lpstr>
      <vt:lpstr>Structure Information of File</vt:lpstr>
      <vt:lpstr>File Type Macros</vt:lpstr>
      <vt:lpstr>chmod</vt:lpstr>
      <vt:lpstr>File Access Permission</vt:lpstr>
      <vt:lpstr>readlink</vt:lpstr>
      <vt:lpstr>access</vt:lpstr>
      <vt:lpstr>Requirements</vt:lpstr>
      <vt:lpstr>Requirements</vt:lpstr>
      <vt:lpstr>Requirements (cont’d)</vt:lpstr>
      <vt:lpstr>Requirements (cont’d)</vt:lpstr>
      <vt:lpstr>Requirements (cont’d)</vt:lpstr>
      <vt:lpstr>Result of Requirements </vt:lpstr>
      <vt:lpstr>Turn In</vt:lpstr>
      <vt:lpstr>Turn In</vt:lpstr>
      <vt:lpstr>Turn In (cont’d)</vt:lpstr>
      <vt:lpstr>Download</vt:lpstr>
      <vt:lpstr>Download command</vt:lpstr>
      <vt:lpstr>Download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Assignment 1</dc:title>
  <dc:creator>ShangWei</dc:creator>
  <cp:lastModifiedBy>熊博安</cp:lastModifiedBy>
  <cp:revision>300</cp:revision>
  <dcterms:created xsi:type="dcterms:W3CDTF">2007-03-12T12:51:48Z</dcterms:created>
  <dcterms:modified xsi:type="dcterms:W3CDTF">2020-04-22T04:10:20Z</dcterms:modified>
</cp:coreProperties>
</file>