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22"/>
  </p:notesMasterIdLst>
  <p:sldIdLst>
    <p:sldId id="256" r:id="rId2"/>
    <p:sldId id="257" r:id="rId3"/>
    <p:sldId id="282" r:id="rId4"/>
    <p:sldId id="322" r:id="rId5"/>
    <p:sldId id="323" r:id="rId6"/>
    <p:sldId id="321" r:id="rId7"/>
    <p:sldId id="315" r:id="rId8"/>
    <p:sldId id="260" r:id="rId9"/>
    <p:sldId id="263" r:id="rId10"/>
    <p:sldId id="331" r:id="rId11"/>
    <p:sldId id="324" r:id="rId12"/>
    <p:sldId id="327" r:id="rId13"/>
    <p:sldId id="328" r:id="rId14"/>
    <p:sldId id="280" r:id="rId15"/>
    <p:sldId id="268" r:id="rId16"/>
    <p:sldId id="269" r:id="rId17"/>
    <p:sldId id="332" r:id="rId18"/>
    <p:sldId id="306" r:id="rId19"/>
    <p:sldId id="329" r:id="rId20"/>
    <p:sldId id="330" r:id="rId21"/>
  </p:sldIdLst>
  <p:sldSz cx="9144000" cy="6858000" type="screen4x3"/>
  <p:notesSz cx="6797675" cy="992822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008000"/>
    <a:srgbClr val="00CC00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7" autoAdjust="0"/>
    <p:restoredTop sz="93517" autoAdjust="0"/>
  </p:normalViewPr>
  <p:slideViewPr>
    <p:cSldViewPr>
      <p:cViewPr varScale="1">
        <p:scale>
          <a:sx n="79" d="100"/>
          <a:sy n="79" d="100"/>
        </p:scale>
        <p:origin x="1086" y="7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02868FA4-3786-479C-83BF-E026EB5810B0}" type="datetimeFigureOut">
              <a:rPr lang="zh-TW" altLang="en-US"/>
              <a:pPr>
                <a:defRPr/>
              </a:pPr>
              <a:t>2020/6/8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FA90F0B-AE1D-4532-9521-B608E374508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19B55876-EED0-4678-8BCD-628557C01E0B}" type="slidenum">
              <a:rPr lang="zh-TW" altLang="en-US" smtClean="0"/>
              <a:pPr/>
              <a:t>1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717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70F64842-583A-4EFB-A67F-DE94F919B470}" type="slidenum">
              <a:rPr lang="zh-TW" altLang="en-US" smtClean="0"/>
              <a:pPr/>
              <a:t>2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1434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6E38788A-7802-4FA7-A257-7D5D692717D9}" type="slidenum">
              <a:rPr lang="zh-TW" altLang="en-US" smtClean="0"/>
              <a:pPr/>
              <a:t>8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1638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FC5A029E-D903-42BE-9885-473280A678C2}" type="slidenum">
              <a:rPr lang="zh-TW" altLang="en-US" smtClean="0"/>
              <a:pPr/>
              <a:t>9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1638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FC5A029E-D903-42BE-9885-473280A678C2}" type="slidenum">
              <a:rPr lang="zh-TW" altLang="en-US" smtClean="0"/>
              <a:pPr/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09334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2150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A590FEAF-349E-4D6A-BA39-9CF92DCA7845}" type="slidenum">
              <a:rPr lang="zh-TW" altLang="en-US" smtClean="0"/>
              <a:pPr/>
              <a:t>14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2765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C887E4A4-5601-485A-AD68-9BA5F91BB6F7}" type="slidenum">
              <a:rPr lang="zh-TW" altLang="en-US" smtClean="0"/>
              <a:pPr/>
              <a:t>15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2970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61A0ADD3-8759-4606-9541-273EF368F47E}" type="slidenum">
              <a:rPr lang="zh-TW" altLang="en-US" smtClean="0"/>
              <a:pPr/>
              <a:t>16</a:t>
            </a:fld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zh-TW" altLang="zh-TW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>
                <a:gd name="T0" fmla="*/ 0 w 1000"/>
                <a:gd name="T1" fmla="*/ 55 h 1000"/>
                <a:gd name="T2" fmla="*/ 0 w 1000"/>
                <a:gd name="T3" fmla="*/ 55 h 1000"/>
                <a:gd name="T4" fmla="*/ 0 w 1000"/>
                <a:gd name="T5" fmla="*/ 0 h 1000"/>
                <a:gd name="T6" fmla="*/ 0 w 1000"/>
                <a:gd name="T7" fmla="*/ 0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>
                <a:gd name="T0" fmla="*/ 0 w 1000"/>
                <a:gd name="T1" fmla="*/ 0 h 1000"/>
                <a:gd name="T2" fmla="*/ 0 w 1000"/>
                <a:gd name="T3" fmla="*/ 0 h 1000"/>
                <a:gd name="T4" fmla="*/ 0 w 1000"/>
                <a:gd name="T5" fmla="*/ 9 h 1000"/>
                <a:gd name="T6" fmla="*/ 0 w 1000"/>
                <a:gd name="T7" fmla="*/ 9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484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849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9B8DF2-EE05-4A35-BD4F-041A3A43E2B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71652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7DFA6-E09F-4D88-84D7-2F45C946FDA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4581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4F47A1-A356-427E-A4CD-1D53630D8C2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657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D70143-A636-4596-B181-338C98A25A1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332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92AB1-7CA0-4259-965A-51EE60BD6F7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2166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33B4B-F312-41A3-B888-ADD684DC35B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4239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FA055B-A99C-4203-B246-AA2FAF722AF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9004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BBF8D2-0342-4C0A-BE54-8A11B5C0482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81205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C2B088-CEAF-4838-AA1D-92C69167E94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7637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126C2-C069-492B-8C5B-DC88B8A88B5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25755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8E8A9-B4B2-41A3-831D-9ED4E39937B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5342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zh-TW" sz="2400">
              <a:latin typeface="Times New Roman" panose="02020603050405020304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zh-TW" sz="2400">
              <a:latin typeface="Times New Roman" panose="02020603050405020304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4746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0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746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0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746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000"/>
            </a:lvl1pPr>
          </a:lstStyle>
          <a:p>
            <a:pPr>
              <a:defRPr/>
            </a:pPr>
            <a:fld id="{E9A07FE3-F729-45F7-9639-E0A687A9C5B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3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>
              <a:gd name="T0" fmla="*/ 2147483646 w 1000"/>
              <a:gd name="T1" fmla="*/ 2147483646 h 1000"/>
              <a:gd name="T2" fmla="*/ 0 w 1000"/>
              <a:gd name="T3" fmla="*/ 2147483646 h 1000"/>
              <a:gd name="T4" fmla="*/ 0 w 1000"/>
              <a:gd name="T5" fmla="*/ 0 h 1000"/>
              <a:gd name="T6" fmla="*/ 2147483646 w 1000"/>
              <a:gd name="T7" fmla="*/ 0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4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0" r:id="rId1"/>
    <p:sldLayoutId id="2147484340" r:id="rId2"/>
    <p:sldLayoutId id="2147484341" r:id="rId3"/>
    <p:sldLayoutId id="2147484342" r:id="rId4"/>
    <p:sldLayoutId id="2147484343" r:id="rId5"/>
    <p:sldLayoutId id="2147484344" r:id="rId6"/>
    <p:sldLayoutId id="2147484345" r:id="rId7"/>
    <p:sldLayoutId id="2147484346" r:id="rId8"/>
    <p:sldLayoutId id="2147484347" r:id="rId9"/>
    <p:sldLayoutId id="2147484348" r:id="rId10"/>
    <p:sldLayoutId id="214748434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kumimoji="1" sz="28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kumimoji="1"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course2.ccu.edu.tw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spta@embedded.cs.ccu.edu.tw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course.ccu.edu.tw/29954/textbook/10/6/Answers.docx" TargetMode="External"/><Relationship Id="rId2" Type="http://schemas.openxmlformats.org/officeDocument/2006/relationships/hyperlink" Target="https://ecourse.ccu.edu.tw/29954/textbook/10/6/Lab6.zi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85875" y="857250"/>
            <a:ext cx="6310313" cy="2160588"/>
          </a:xfrm>
        </p:spPr>
        <p:txBody>
          <a:bodyPr/>
          <a:lstStyle/>
          <a:p>
            <a:pPr eaLnBrk="1" hangingPunct="1"/>
            <a:r>
              <a:rPr lang="en-US" altLang="zh-TW" dirty="0"/>
              <a:t>System Programming</a:t>
            </a:r>
            <a:br>
              <a:rPr lang="en-US" altLang="zh-TW" dirty="0"/>
            </a:br>
            <a:r>
              <a:rPr lang="en-US" altLang="zh-TW" dirty="0"/>
              <a:t>Lab </a:t>
            </a:r>
            <a:r>
              <a:rPr lang="en-US" altLang="zh-TW" dirty="0" smtClean="0"/>
              <a:t>8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Race condition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0038" y="4005263"/>
            <a:ext cx="8280400" cy="27368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Lecturer</a:t>
            </a:r>
            <a:r>
              <a:rPr lang="zh-TW" altLang="en-US" sz="2400" dirty="0"/>
              <a:t>：</a:t>
            </a:r>
            <a:r>
              <a:rPr lang="en-US" altLang="zh-TW" sz="2400" dirty="0"/>
              <a:t>Professor </a:t>
            </a:r>
            <a:r>
              <a:rPr lang="en-US" altLang="zh-TW" sz="2400" dirty="0" err="1"/>
              <a:t>Pao</a:t>
            </a:r>
            <a:r>
              <a:rPr lang="en-US" altLang="zh-TW" sz="2400" dirty="0"/>
              <a:t>-Ann </a:t>
            </a:r>
            <a:r>
              <a:rPr lang="en-US" altLang="zh-TW" sz="2400" dirty="0" err="1"/>
              <a:t>Hsiung</a:t>
            </a:r>
            <a:endParaRPr lang="en-US" altLang="zh-TW" sz="2400" dirty="0"/>
          </a:p>
          <a:p>
            <a:pPr eaLnBrk="1" hangingPunct="1">
              <a:lnSpc>
                <a:spcPct val="80000"/>
              </a:lnSpc>
            </a:pPr>
            <a:endParaRPr lang="en-US" altLang="zh-TW" sz="24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Teaching Assistant: Arthur &amp; </a:t>
            </a:r>
            <a:r>
              <a:rPr lang="en-US" altLang="zh-TW" sz="2400" dirty="0" err="1"/>
              <a:t>Koma</a:t>
            </a:r>
            <a:endParaRPr lang="en-US" altLang="zh-TW" sz="2400" dirty="0"/>
          </a:p>
          <a:p>
            <a:pPr eaLnBrk="1" hangingPunct="1">
              <a:lnSpc>
                <a:spcPct val="80000"/>
              </a:lnSpc>
            </a:pPr>
            <a:endParaRPr lang="en-US" altLang="zh-TW" sz="24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Embedded Systems Laboratory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National Chung Cheng University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Chiayi, Taiwan-62102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Input data (cont.)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1200"/>
            <a:ext cx="7343775" cy="4616450"/>
          </a:xfrm>
        </p:spPr>
        <p:txBody>
          <a:bodyPr/>
          <a:lstStyle/>
          <a:p>
            <a:pPr eaLnBrk="1" hangingPunct="1">
              <a:defRPr/>
            </a:pPr>
            <a:endParaRPr lang="en-US" altLang="zh-TW" dirty="0"/>
          </a:p>
          <a:p>
            <a:pPr eaLnBrk="1" hangingPunct="1">
              <a:defRPr/>
            </a:pP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35ECB71-4B81-4C71-A597-95079AF67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095" y="1805267"/>
            <a:ext cx="6007571" cy="475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247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 data 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188" y="1916113"/>
            <a:ext cx="7661275" cy="411480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l"/>
              <a:defRPr/>
            </a:pPr>
            <a:r>
              <a:rPr lang="en-US" altLang="zh-TW" dirty="0"/>
              <a:t>1-01.txt</a:t>
            </a:r>
          </a:p>
          <a:p>
            <a:pPr marL="449262" lvl="1" indent="0">
              <a:buFont typeface="Wingdings" panose="05000000000000000000" pitchFamily="2" charset="2"/>
              <a:buNone/>
              <a:defRPr/>
            </a:pPr>
            <a:endParaRPr lang="zh-TW" altLang="en-US" dirty="0"/>
          </a:p>
        </p:txBody>
      </p:sp>
      <p:pic>
        <p:nvPicPr>
          <p:cNvPr id="17412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863" y="2547938"/>
            <a:ext cx="695325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349375" y="2794000"/>
            <a:ext cx="7159625" cy="431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547813" y="2682875"/>
            <a:ext cx="215900" cy="31623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7415" name="文字方塊 4"/>
          <p:cNvSpPr txBox="1">
            <a:spLocks noChangeArrowheads="1"/>
          </p:cNvSpPr>
          <p:nvPr/>
        </p:nvSpPr>
        <p:spPr bwMode="auto">
          <a:xfrm>
            <a:off x="1306513" y="5907088"/>
            <a:ext cx="1152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>
                <a:solidFill>
                  <a:srgbClr val="0000FF"/>
                </a:solidFill>
              </a:rPr>
              <a:t>7 days</a:t>
            </a:r>
            <a:endParaRPr lang="zh-TW" altLang="en-US">
              <a:solidFill>
                <a:srgbClr val="0000FF"/>
              </a:solidFill>
            </a:endParaRPr>
          </a:p>
        </p:txBody>
      </p:sp>
      <p:sp>
        <p:nvSpPr>
          <p:cNvPr id="17416" name="文字方塊 7"/>
          <p:cNvSpPr txBox="1">
            <a:spLocks noChangeArrowheads="1"/>
          </p:cNvSpPr>
          <p:nvPr/>
        </p:nvSpPr>
        <p:spPr bwMode="auto">
          <a:xfrm>
            <a:off x="174625" y="2814638"/>
            <a:ext cx="12557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>
                <a:solidFill>
                  <a:srgbClr val="FF0000"/>
                </a:solidFill>
              </a:rPr>
              <a:t>96 values</a:t>
            </a:r>
            <a:endParaRPr lang="zh-TW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cs typeface="Tahoma" panose="020B0604030504040204" pitchFamily="34" charset="0"/>
              </a:rPr>
              <a:t>Requirements</a:t>
            </a:r>
            <a:endParaRPr lang="zh-TW" altLang="en-US"/>
          </a:p>
        </p:txBody>
      </p:sp>
      <p:sp>
        <p:nvSpPr>
          <p:cNvPr id="1843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Fork 5 processes to compute data of each year separately.</a:t>
            </a:r>
          </a:p>
          <a:p>
            <a:r>
              <a:rPr lang="en-US" altLang="zh-TW" dirty="0"/>
              <a:t>Each process should calculate the sum of data in a row and add the resulting sum to a file named “sum.txt”, </a:t>
            </a:r>
            <a:r>
              <a:rPr lang="en-US" altLang="zh-TW" dirty="0">
                <a:solidFill>
                  <a:srgbClr val="FF0000"/>
                </a:solidFill>
              </a:rPr>
              <a:t>before</a:t>
            </a:r>
            <a:r>
              <a:rPr lang="en-US" altLang="zh-TW" dirty="0"/>
              <a:t> proceeding to the next row.</a:t>
            </a:r>
          </a:p>
          <a:p>
            <a:r>
              <a:rPr lang="en-US" altLang="zh-TW" dirty="0"/>
              <a:t>Solve</a:t>
            </a:r>
            <a:r>
              <a:rPr lang="zh-TW" altLang="en-US" dirty="0"/>
              <a:t> </a:t>
            </a:r>
            <a:r>
              <a:rPr lang="en-US" altLang="zh-TW" dirty="0"/>
              <a:t>the problem of “race condition” with TELL and WAIT functions.</a:t>
            </a:r>
            <a:endParaRPr lang="zh-TW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31863" y="1916113"/>
            <a:ext cx="7993062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293813" indent="-4032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81163" indent="-3857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7010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273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en-US" altLang="zh-TW" kern="0" dirty="0"/>
              <a:t>Execution results with race condition.</a:t>
            </a:r>
          </a:p>
          <a:p>
            <a:pPr eaLnBrk="1" hangingPunct="1">
              <a:buFont typeface="Wingdings" panose="05000000000000000000" pitchFamily="2" charset="2"/>
              <a:buChar char="l"/>
              <a:defRPr/>
            </a:pPr>
            <a:endParaRPr lang="en-US" altLang="zh-TW" kern="0" dirty="0"/>
          </a:p>
          <a:p>
            <a:pPr eaLnBrk="1" hangingPunct="1">
              <a:buFont typeface="Wingdings" panose="05000000000000000000" pitchFamily="2" charset="2"/>
              <a:buChar char="l"/>
              <a:defRPr/>
            </a:pPr>
            <a:endParaRPr lang="en-US" altLang="zh-TW" kern="0" dirty="0"/>
          </a:p>
          <a:p>
            <a:pPr eaLnBrk="1" hangingPunct="1">
              <a:buFont typeface="Wingdings" panose="05000000000000000000" pitchFamily="2" charset="2"/>
              <a:buChar char="l"/>
              <a:defRPr/>
            </a:pPr>
            <a:endParaRPr lang="en-US" altLang="zh-TW" kern="0" dirty="0"/>
          </a:p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en-US" altLang="zh-TW" kern="0" dirty="0"/>
              <a:t>Execution results without race condition.</a:t>
            </a:r>
          </a:p>
          <a:p>
            <a:pPr eaLnBrk="1" hangingPunct="1">
              <a:buFont typeface="Wingdings" panose="05000000000000000000" pitchFamily="2" charset="2"/>
              <a:buChar char="l"/>
              <a:defRPr/>
            </a:pPr>
            <a:endParaRPr lang="en-US" altLang="zh-TW" kern="0" dirty="0"/>
          </a:p>
        </p:txBody>
      </p:sp>
      <p:sp>
        <p:nvSpPr>
          <p:cNvPr id="1945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cs typeface="Tahoma" panose="020B0604030504040204" pitchFamily="34" charset="0"/>
              </a:rPr>
              <a:t>Requirements (cont.)</a:t>
            </a:r>
            <a:endParaRPr lang="zh-TW" altLang="en-US"/>
          </a:p>
        </p:txBody>
      </p:sp>
      <p:pic>
        <p:nvPicPr>
          <p:cNvPr id="19460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03350" y="4868863"/>
            <a:ext cx="2857500" cy="590550"/>
          </a:xfrm>
        </p:spPr>
      </p:pic>
      <p:pic>
        <p:nvPicPr>
          <p:cNvPr id="19461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620963"/>
            <a:ext cx="279082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Result of Requirements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1200"/>
            <a:ext cx="7993062" cy="46164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dirty="0"/>
              <a:t>Submit the following in table (Answers.doc):</a:t>
            </a:r>
          </a:p>
          <a:p>
            <a:pPr lvl="1" eaLnBrk="1" hangingPunct="1">
              <a:defRPr/>
            </a:pPr>
            <a:r>
              <a:rPr lang="en-US" altLang="zh-TW" dirty="0"/>
              <a:t>How did you implement the processes?</a:t>
            </a:r>
          </a:p>
          <a:p>
            <a:pPr lvl="1" eaLnBrk="1" hangingPunct="1">
              <a:defRPr/>
            </a:pPr>
            <a:r>
              <a:rPr lang="en-US" altLang="zh-TW" dirty="0"/>
              <a:t>How did you update the file “sum.txt”?</a:t>
            </a:r>
          </a:p>
          <a:p>
            <a:pPr lvl="1" eaLnBrk="1" hangingPunct="1">
              <a:defRPr/>
            </a:pPr>
            <a:r>
              <a:rPr lang="en-US" altLang="zh-TW" dirty="0"/>
              <a:t>How did you solve the race condition?</a:t>
            </a:r>
          </a:p>
          <a:p>
            <a:pPr lvl="1" eaLnBrk="1" hangingPunct="1">
              <a:defRPr/>
            </a:pPr>
            <a:r>
              <a:rPr lang="en-US" altLang="zh-TW" dirty="0"/>
              <a:t>What is the average </a:t>
            </a:r>
            <a:r>
              <a:rPr lang="en-US" altLang="zh-TW" dirty="0">
                <a:solidFill>
                  <a:srgbClr val="FF0000"/>
                </a:solidFill>
              </a:rPr>
              <a:t>daily</a:t>
            </a:r>
            <a:r>
              <a:rPr lang="en-US" altLang="zh-TW" dirty="0"/>
              <a:t> power consumption over the 5 years? 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daily</a:t>
            </a:r>
            <a:r>
              <a:rPr lang="en-US" altLang="zh-TW" dirty="0"/>
              <a:t> means for </a:t>
            </a:r>
            <a:r>
              <a:rPr lang="en-US" altLang="zh-TW" dirty="0">
                <a:solidFill>
                  <a:srgbClr val="FF0000"/>
                </a:solidFill>
              </a:rPr>
              <a:t>one day</a:t>
            </a:r>
            <a:r>
              <a:rPr lang="en-US" altLang="zh-TW" dirty="0"/>
              <a:t>)</a:t>
            </a:r>
          </a:p>
          <a:p>
            <a:pPr lvl="2" eaLnBrk="1" hangingPunct="1">
              <a:defRPr/>
            </a:pPr>
            <a:r>
              <a:rPr lang="en-US" altLang="zh-TW" dirty="0"/>
              <a:t>Please attach screen shot.</a:t>
            </a:r>
          </a:p>
          <a:p>
            <a:pPr marL="449262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TW" dirty="0"/>
              <a:t>	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Turn In</a:t>
            </a:r>
          </a:p>
        </p:txBody>
      </p:sp>
      <p:sp>
        <p:nvSpPr>
          <p:cNvPr id="2662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Turn In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989138"/>
            <a:ext cx="8208963" cy="4968875"/>
          </a:xfrm>
        </p:spPr>
        <p:txBody>
          <a:bodyPr/>
          <a:lstStyle/>
          <a:p>
            <a:pPr eaLnBrk="1" hangingPunct="1"/>
            <a:r>
              <a:rPr lang="en-US" altLang="zh-TW" sz="2800" dirty="0"/>
              <a:t>The E-course2</a:t>
            </a:r>
          </a:p>
          <a:p>
            <a:pPr lvl="1" eaLnBrk="1" hangingPunct="1"/>
            <a:r>
              <a:rPr lang="en-US" altLang="zh-TW" sz="2400" dirty="0">
                <a:hlinkClick r:id="rId3"/>
              </a:rPr>
              <a:t>https://ecourse2.ccu.edu.tw/</a:t>
            </a:r>
            <a:endParaRPr lang="en-US" altLang="zh-TW" sz="2400" dirty="0"/>
          </a:p>
          <a:p>
            <a:pPr lvl="1" eaLnBrk="1" hangingPunct="1">
              <a:defRPr/>
            </a:pPr>
            <a:endParaRPr lang="en-US" altLang="zh-TW" sz="2400" dirty="0"/>
          </a:p>
          <a:p>
            <a:pPr eaLnBrk="1" hangingPunct="1">
              <a:defRPr/>
            </a:pPr>
            <a:r>
              <a:rPr lang="en-US" altLang="zh-TW" sz="2800" dirty="0"/>
              <a:t>Upload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zh-TW" altLang="en-US" sz="2800" dirty="0">
                <a:solidFill>
                  <a:srgbClr val="FF0000"/>
                </a:solidFill>
              </a:rPr>
              <a:t>學號</a:t>
            </a:r>
            <a:r>
              <a:rPr lang="en-US" altLang="zh-TW" sz="2800" dirty="0">
                <a:solidFill>
                  <a:srgbClr val="FF0000"/>
                </a:solidFill>
              </a:rPr>
              <a:t>.zip </a:t>
            </a:r>
            <a:r>
              <a:rPr lang="en-US" altLang="zh-TW" sz="2800" dirty="0"/>
              <a:t>into “</a:t>
            </a:r>
            <a:r>
              <a:rPr lang="en-US" altLang="zh-TW" sz="2800" dirty="0" smtClean="0">
                <a:solidFill>
                  <a:schemeClr val="accent2"/>
                </a:solidFill>
              </a:rPr>
              <a:t>Lab_8</a:t>
            </a:r>
            <a:r>
              <a:rPr lang="en-US" altLang="zh-TW" sz="2800" dirty="0" smtClean="0"/>
              <a:t>”</a:t>
            </a:r>
            <a:endParaRPr lang="en-US" altLang="zh-TW" sz="2800" dirty="0"/>
          </a:p>
          <a:p>
            <a:pPr lvl="1" eaLnBrk="1" hangingPunct="1">
              <a:defRPr/>
            </a:pPr>
            <a:r>
              <a:rPr lang="en-US" altLang="zh-TW" sz="2400" dirty="0"/>
              <a:t>Source files</a:t>
            </a:r>
          </a:p>
          <a:p>
            <a:pPr lvl="1" eaLnBrk="1" hangingPunct="1">
              <a:defRPr/>
            </a:pPr>
            <a:r>
              <a:rPr lang="en-US" altLang="zh-TW" sz="2400" dirty="0" smtClean="0"/>
              <a:t>Answers.pdf</a:t>
            </a:r>
          </a:p>
          <a:p>
            <a:pPr marL="449262" lvl="1" indent="0" eaLnBrk="1" hangingPunct="1">
              <a:buNone/>
              <a:defRPr/>
            </a:pPr>
            <a:endParaRPr lang="en-US" altLang="zh-TW" sz="2400" dirty="0"/>
          </a:p>
          <a:p>
            <a:pPr eaLnBrk="1" hangingPunct="1">
              <a:defRPr/>
            </a:pPr>
            <a:r>
              <a:rPr lang="en-US" altLang="zh-TW" sz="2800" dirty="0"/>
              <a:t>Due date</a:t>
            </a:r>
          </a:p>
          <a:p>
            <a:pPr lvl="1" eaLnBrk="1" hangingPunct="1">
              <a:defRPr/>
            </a:pPr>
            <a:r>
              <a:rPr lang="en-US" altLang="zh-TW" sz="2400" dirty="0" smtClean="0"/>
              <a:t>2020/06/23 </a:t>
            </a:r>
            <a:r>
              <a:rPr lang="en-US" altLang="zh-TW" sz="2400" dirty="0"/>
              <a:t>23:59:59</a:t>
            </a:r>
          </a:p>
          <a:p>
            <a:pPr marL="449262" lvl="1" indent="0" eaLnBrk="1" hangingPunct="1">
              <a:buNone/>
              <a:defRPr/>
            </a:pPr>
            <a:endParaRPr lang="en-US" altLang="zh-TW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Turn In (cont’d)</a:t>
            </a:r>
            <a:endParaRPr lang="zh-TW" altLang="en-US"/>
          </a:p>
        </p:txBody>
      </p:sp>
      <p:sp>
        <p:nvSpPr>
          <p:cNvPr id="3174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9262" lvl="1" indent="0">
              <a:buNone/>
            </a:pPr>
            <a:endParaRPr lang="en-US" altLang="zh-TW" dirty="0"/>
          </a:p>
          <a:p>
            <a:r>
              <a:rPr lang="en-US" altLang="zh-TW" sz="2800" dirty="0"/>
              <a:t>TA’s email:</a:t>
            </a:r>
          </a:p>
          <a:p>
            <a:pPr lvl="1"/>
            <a:r>
              <a:rPr lang="en-US" altLang="zh-TW" sz="2400" dirty="0">
                <a:hlinkClick r:id="rId2"/>
              </a:rPr>
              <a:t>spta@embedded.cs.ccu.edu.tw</a:t>
            </a:r>
            <a:endParaRPr lang="en-US" altLang="zh-TW" sz="2400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4629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1747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Download</a:t>
            </a:r>
            <a:endParaRPr lang="zh-TW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Download command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Code:</a:t>
            </a:r>
            <a:br>
              <a:rPr lang="en-US" altLang="zh-TW" dirty="0"/>
            </a:br>
            <a:r>
              <a:rPr lang="en-US" altLang="zh-TW" dirty="0"/>
              <a:t>$</a:t>
            </a:r>
            <a:r>
              <a:rPr lang="en-US" altLang="zh-TW" dirty="0" err="1"/>
              <a:t>wget</a:t>
            </a:r>
            <a:r>
              <a:rPr lang="en-US" altLang="zh-TW" dirty="0"/>
              <a:t> --no-check-certificate</a:t>
            </a:r>
            <a:r>
              <a:rPr lang="zh-TW" altLang="en-US" dirty="0"/>
              <a:t> </a:t>
            </a:r>
            <a:r>
              <a:rPr lang="en-US" altLang="zh-TW" dirty="0"/>
              <a:t>https://ecourse.ccu.edu.tw/29954/textbook/10/6/Lab6.zip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3166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Fork &amp; Race condition</a:t>
            </a:r>
          </a:p>
          <a:p>
            <a:pPr eaLnBrk="1" hangingPunct="1"/>
            <a:r>
              <a:rPr lang="en-US" altLang="zh-TW" dirty="0"/>
              <a:t>Requirements</a:t>
            </a:r>
          </a:p>
          <a:p>
            <a:pPr eaLnBrk="1" hangingPunct="1"/>
            <a:r>
              <a:rPr lang="en-US" altLang="zh-TW" dirty="0"/>
              <a:t>Turn In</a:t>
            </a:r>
          </a:p>
          <a:p>
            <a:pPr eaLnBrk="1" hangingPunct="1"/>
            <a:r>
              <a:rPr lang="en-US" altLang="zh-TW" dirty="0"/>
              <a:t>Download</a:t>
            </a:r>
          </a:p>
          <a:p>
            <a:pPr eaLnBrk="1" hangingPunct="1"/>
            <a:endParaRPr lang="en-US" altLang="zh-TW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Download</a:t>
            </a:r>
            <a:endParaRPr lang="zh-TW" altLang="en-US"/>
          </a:p>
        </p:txBody>
      </p:sp>
      <p:sp>
        <p:nvSpPr>
          <p:cNvPr id="38915" name="內容版面配置區 2"/>
          <p:cNvSpPr>
            <a:spLocks noGrp="1"/>
          </p:cNvSpPr>
          <p:nvPr>
            <p:ph idx="1"/>
          </p:nvPr>
        </p:nvSpPr>
        <p:spPr>
          <a:xfrm>
            <a:off x="949325" y="1981200"/>
            <a:ext cx="7943850" cy="4114800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Code:</a:t>
            </a:r>
            <a:br>
              <a:rPr lang="en-US" altLang="zh-TW" dirty="0"/>
            </a:b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ecourse.ccu.edu.tw/29954/textbook/10/6/Lab6.zip</a:t>
            </a:r>
            <a:endParaRPr lang="en-US" altLang="zh-TW" dirty="0" smtClean="0"/>
          </a:p>
          <a:p>
            <a:pPr marL="0" indent="0">
              <a:buNone/>
              <a:defRPr/>
            </a:pPr>
            <a:endParaRPr lang="en-US" altLang="zh-TW" dirty="0"/>
          </a:p>
          <a:p>
            <a:pPr>
              <a:defRPr/>
            </a:pPr>
            <a:r>
              <a:rPr lang="en-US" altLang="zh-TW" dirty="0"/>
              <a:t>Answers.doc:</a:t>
            </a:r>
            <a:br>
              <a:rPr lang="en-US" altLang="zh-TW" dirty="0"/>
            </a:br>
            <a:r>
              <a:rPr lang="en-US" altLang="zh-TW" dirty="0">
                <a:hlinkClick r:id="rId3"/>
              </a:rPr>
              <a:t>https://ecourse.ccu.edu.tw/29954/textbook/10/6/Answers.docx</a:t>
            </a: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56498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Fork &amp; Race condition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Figure 8.12</a:t>
            </a:r>
            <a:endParaRPr lang="zh-TW" altLang="en-US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931863" y="1700213"/>
            <a:ext cx="7661275" cy="4114800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800" b="1" dirty="0">
                <a:latin typeface="Courier New" panose="02070309020205020404" pitchFamily="49" charset="0"/>
              </a:rPr>
              <a:t>#include	“</a:t>
            </a:r>
            <a:r>
              <a:rPr lang="en-US" altLang="zh-TW" sz="1800" b="1" dirty="0" err="1">
                <a:latin typeface="Courier New" panose="02070309020205020404" pitchFamily="49" charset="0"/>
              </a:rPr>
              <a:t>apue.h</a:t>
            </a:r>
            <a:r>
              <a:rPr lang="en-US" altLang="zh-TW" sz="1800" b="1" dirty="0">
                <a:latin typeface="Courier New" panose="02070309020205020404" pitchFamily="49" charset="0"/>
              </a:rPr>
              <a:t>"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TW" sz="18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800" b="1" dirty="0">
                <a:latin typeface="Courier New" panose="02070309020205020404" pitchFamily="49" charset="0"/>
              </a:rPr>
              <a:t>static void </a:t>
            </a:r>
            <a:r>
              <a:rPr lang="en-US" altLang="zh-TW" sz="1800" b="1" dirty="0" err="1">
                <a:latin typeface="Courier New" panose="02070309020205020404" pitchFamily="49" charset="0"/>
              </a:rPr>
              <a:t>charatatime</a:t>
            </a:r>
            <a:r>
              <a:rPr lang="en-US" altLang="zh-TW" sz="1800" b="1" dirty="0">
                <a:latin typeface="Courier New" panose="02070309020205020404" pitchFamily="49" charset="0"/>
              </a:rPr>
              <a:t>(char *);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TW" sz="18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800" b="1" dirty="0" err="1">
                <a:latin typeface="Courier New" panose="02070309020205020404" pitchFamily="49" charset="0"/>
              </a:rPr>
              <a:t>int</a:t>
            </a:r>
            <a:endParaRPr lang="en-US" altLang="zh-TW" sz="18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800" b="1" dirty="0">
                <a:latin typeface="Courier New" panose="02070309020205020404" pitchFamily="49" charset="0"/>
              </a:rPr>
              <a:t>main(void)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800" b="1" dirty="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800" b="1" dirty="0">
                <a:latin typeface="Courier New" panose="02070309020205020404" pitchFamily="49" charset="0"/>
              </a:rPr>
              <a:t>	</a:t>
            </a:r>
            <a:r>
              <a:rPr lang="en-US" altLang="zh-TW" sz="1800" b="1" dirty="0" err="1">
                <a:latin typeface="Courier New" panose="02070309020205020404" pitchFamily="49" charset="0"/>
              </a:rPr>
              <a:t>pid_t</a:t>
            </a:r>
            <a:r>
              <a:rPr lang="en-US" altLang="zh-TW" sz="1800" b="1" dirty="0">
                <a:latin typeface="Courier New" panose="02070309020205020404" pitchFamily="49" charset="0"/>
              </a:rPr>
              <a:t>	</a:t>
            </a:r>
            <a:r>
              <a:rPr lang="en-US" altLang="zh-TW" sz="1800" b="1" dirty="0" err="1">
                <a:latin typeface="Courier New" panose="02070309020205020404" pitchFamily="49" charset="0"/>
              </a:rPr>
              <a:t>pid</a:t>
            </a:r>
            <a:r>
              <a:rPr lang="en-US" altLang="zh-TW" sz="1800" b="1" dirty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TW" sz="18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800" b="1" dirty="0">
                <a:latin typeface="Courier New" panose="02070309020205020404" pitchFamily="49" charset="0"/>
              </a:rPr>
              <a:t>	if ( (</a:t>
            </a:r>
            <a:r>
              <a:rPr lang="en-US" altLang="zh-TW" sz="1800" b="1" dirty="0" err="1">
                <a:latin typeface="Courier New" panose="02070309020205020404" pitchFamily="49" charset="0"/>
              </a:rPr>
              <a:t>pid</a:t>
            </a:r>
            <a:r>
              <a:rPr lang="en-US" altLang="zh-TW" sz="1800" b="1" dirty="0">
                <a:latin typeface="Courier New" panose="02070309020205020404" pitchFamily="49" charset="0"/>
              </a:rPr>
              <a:t> = fork()) &lt; 0)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800" b="1" dirty="0">
                <a:latin typeface="Courier New" panose="02070309020205020404" pitchFamily="49" charset="0"/>
              </a:rPr>
              <a:t>		</a:t>
            </a:r>
            <a:r>
              <a:rPr lang="en-US" altLang="zh-TW" sz="1800" b="1" dirty="0" err="1">
                <a:latin typeface="Courier New" panose="02070309020205020404" pitchFamily="49" charset="0"/>
              </a:rPr>
              <a:t>err_sys</a:t>
            </a:r>
            <a:r>
              <a:rPr lang="en-US" altLang="zh-TW" sz="1800" b="1" dirty="0">
                <a:latin typeface="Courier New" panose="02070309020205020404" pitchFamily="49" charset="0"/>
              </a:rPr>
              <a:t>("fork error");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800" b="1" dirty="0">
                <a:latin typeface="Courier New" panose="02070309020205020404" pitchFamily="49" charset="0"/>
              </a:rPr>
              <a:t>	else if (</a:t>
            </a:r>
            <a:r>
              <a:rPr lang="en-US" altLang="zh-TW" sz="1800" b="1" dirty="0" err="1">
                <a:latin typeface="Courier New" panose="02070309020205020404" pitchFamily="49" charset="0"/>
              </a:rPr>
              <a:t>pid</a:t>
            </a:r>
            <a:r>
              <a:rPr lang="en-US" altLang="zh-TW" sz="1800" b="1" dirty="0">
                <a:latin typeface="Courier New" panose="02070309020205020404" pitchFamily="49" charset="0"/>
              </a:rPr>
              <a:t> == 0) {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800" b="1" dirty="0">
                <a:latin typeface="Courier New" panose="02070309020205020404" pitchFamily="49" charset="0"/>
              </a:rPr>
              <a:t>		</a:t>
            </a:r>
            <a:r>
              <a:rPr lang="en-US" altLang="zh-TW" sz="1800" b="1" dirty="0" err="1">
                <a:latin typeface="Courier New" panose="02070309020205020404" pitchFamily="49" charset="0"/>
              </a:rPr>
              <a:t>charatatime</a:t>
            </a:r>
            <a:r>
              <a:rPr lang="en-US" altLang="zh-TW" sz="1800" b="1" dirty="0">
                <a:latin typeface="Courier New" panose="02070309020205020404" pitchFamily="49" charset="0"/>
              </a:rPr>
              <a:t>("output from child\n");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800" b="1" dirty="0">
                <a:latin typeface="Courier New" panose="02070309020205020404" pitchFamily="49" charset="0"/>
              </a:rPr>
              <a:t>	} else {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800" b="1" dirty="0">
                <a:latin typeface="Courier New" panose="02070309020205020404" pitchFamily="49" charset="0"/>
              </a:rPr>
              <a:t>		</a:t>
            </a:r>
            <a:r>
              <a:rPr lang="en-US" altLang="zh-TW" sz="1800" b="1" dirty="0" err="1">
                <a:latin typeface="Courier New" panose="02070309020205020404" pitchFamily="49" charset="0"/>
              </a:rPr>
              <a:t>charatatime</a:t>
            </a:r>
            <a:r>
              <a:rPr lang="en-US" altLang="zh-TW" sz="1800" b="1" dirty="0">
                <a:latin typeface="Courier New" panose="02070309020205020404" pitchFamily="49" charset="0"/>
              </a:rPr>
              <a:t>("output from parent\n");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800" b="1" dirty="0">
                <a:latin typeface="Courier New" panose="02070309020205020404" pitchFamily="49" charset="0"/>
              </a:rPr>
              <a:t>	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800" b="1" dirty="0">
                <a:latin typeface="Courier New" panose="02070309020205020404" pitchFamily="49" charset="0"/>
              </a:rPr>
              <a:t>	exit(0);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800" b="1" dirty="0">
                <a:latin typeface="Courier New" panose="02070309020205020404" pitchFamily="49" charset="0"/>
              </a:rPr>
              <a:t>}</a:t>
            </a:r>
          </a:p>
          <a:p>
            <a:endParaRPr lang="zh-TW" alt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Figure 8.12(cont’d )</a:t>
            </a:r>
            <a:endParaRPr lang="zh-TW" altLang="en-US"/>
          </a:p>
        </p:txBody>
      </p:sp>
      <p:sp>
        <p:nvSpPr>
          <p:cNvPr id="1024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 sz="1800" b="1" dirty="0">
                <a:latin typeface="Courier New" panose="02070309020205020404" pitchFamily="49" charset="0"/>
              </a:rPr>
              <a:t>static void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800" b="1" dirty="0" err="1">
                <a:latin typeface="Courier New" panose="02070309020205020404" pitchFamily="49" charset="0"/>
              </a:rPr>
              <a:t>charatatime</a:t>
            </a:r>
            <a:r>
              <a:rPr lang="en-US" altLang="zh-TW" sz="1800" b="1" dirty="0">
                <a:latin typeface="Courier New" panose="02070309020205020404" pitchFamily="49" charset="0"/>
              </a:rPr>
              <a:t>(char *str)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800" b="1" dirty="0">
                <a:latin typeface="Courier New" panose="02070309020205020404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800" b="1" dirty="0">
                <a:latin typeface="Courier New" panose="02070309020205020404" pitchFamily="49" charset="0"/>
              </a:rPr>
              <a:t>	char	*</a:t>
            </a:r>
            <a:r>
              <a:rPr lang="en-US" altLang="zh-TW" sz="1800" b="1" dirty="0" err="1">
                <a:latin typeface="Courier New" panose="02070309020205020404" pitchFamily="49" charset="0"/>
              </a:rPr>
              <a:t>ptr</a:t>
            </a:r>
            <a:r>
              <a:rPr lang="en-US" altLang="zh-TW" sz="1800" b="1" dirty="0"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800" b="1" dirty="0">
                <a:latin typeface="Courier New" panose="02070309020205020404" pitchFamily="49" charset="0"/>
              </a:rPr>
              <a:t>	int		c;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 sz="1800" b="1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800" b="1" dirty="0">
                <a:latin typeface="Courier New" panose="02070309020205020404" pitchFamily="49" charset="0"/>
              </a:rPr>
              <a:t>	</a:t>
            </a:r>
            <a:r>
              <a:rPr lang="en-US" altLang="zh-TW" sz="1800" b="1" dirty="0" err="1">
                <a:latin typeface="Courier New" panose="02070309020205020404" pitchFamily="49" charset="0"/>
              </a:rPr>
              <a:t>setbuf</a:t>
            </a:r>
            <a:r>
              <a:rPr lang="en-US" altLang="zh-TW" sz="1800" b="1" dirty="0">
                <a:latin typeface="Courier New" panose="02070309020205020404" pitchFamily="49" charset="0"/>
              </a:rPr>
              <a:t>(</a:t>
            </a:r>
            <a:r>
              <a:rPr lang="en-US" altLang="zh-TW" sz="1800" b="1" dirty="0" err="1">
                <a:latin typeface="Courier New" panose="02070309020205020404" pitchFamily="49" charset="0"/>
              </a:rPr>
              <a:t>stdout</a:t>
            </a:r>
            <a:r>
              <a:rPr lang="en-US" altLang="zh-TW" sz="1800" b="1" dirty="0">
                <a:latin typeface="Courier New" panose="02070309020205020404" pitchFamily="49" charset="0"/>
              </a:rPr>
              <a:t>, NULL); </a:t>
            </a:r>
            <a:r>
              <a:rPr lang="en-US" altLang="zh-TW" sz="1600" b="1" dirty="0">
                <a:latin typeface="Courier New" panose="02070309020205020404" pitchFamily="49" charset="0"/>
              </a:rPr>
              <a:t>/* set unbuffered */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800" b="1" dirty="0">
                <a:latin typeface="Courier New" panose="02070309020205020404" pitchFamily="49" charset="0"/>
              </a:rPr>
              <a:t>	for (</a:t>
            </a:r>
            <a:r>
              <a:rPr lang="en-US" altLang="zh-TW" sz="1800" b="1" dirty="0" err="1">
                <a:latin typeface="Courier New" panose="02070309020205020404" pitchFamily="49" charset="0"/>
              </a:rPr>
              <a:t>ptr</a:t>
            </a:r>
            <a:r>
              <a:rPr lang="en-US" altLang="zh-TW" sz="1800" b="1" dirty="0">
                <a:latin typeface="Courier New" panose="02070309020205020404" pitchFamily="49" charset="0"/>
              </a:rPr>
              <a:t> = str; c = *</a:t>
            </a:r>
            <a:r>
              <a:rPr lang="en-US" altLang="zh-TW" sz="1800" b="1" dirty="0" err="1">
                <a:latin typeface="Courier New" panose="02070309020205020404" pitchFamily="49" charset="0"/>
              </a:rPr>
              <a:t>ptr</a:t>
            </a:r>
            <a:r>
              <a:rPr lang="en-US" altLang="zh-TW" sz="1800" b="1" dirty="0">
                <a:latin typeface="Courier New" panose="02070309020205020404" pitchFamily="49" charset="0"/>
              </a:rPr>
              <a:t>++; 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800" b="1" dirty="0">
                <a:latin typeface="Courier New" panose="02070309020205020404" pitchFamily="49" charset="0"/>
              </a:rPr>
              <a:t>		</a:t>
            </a:r>
            <a:r>
              <a:rPr lang="en-US" altLang="zh-TW" sz="1800" b="1" dirty="0" err="1">
                <a:latin typeface="Courier New" panose="02070309020205020404" pitchFamily="49" charset="0"/>
              </a:rPr>
              <a:t>putc</a:t>
            </a:r>
            <a:r>
              <a:rPr lang="en-US" altLang="zh-TW" sz="1800" b="1" dirty="0">
                <a:latin typeface="Courier New" panose="02070309020205020404" pitchFamily="49" charset="0"/>
              </a:rPr>
              <a:t>(c, </a:t>
            </a:r>
            <a:r>
              <a:rPr lang="en-US" altLang="zh-TW" sz="1800" b="1" dirty="0" err="1">
                <a:latin typeface="Courier New" panose="02070309020205020404" pitchFamily="49" charset="0"/>
              </a:rPr>
              <a:t>stdout</a:t>
            </a:r>
            <a:r>
              <a:rPr lang="en-US" altLang="zh-TW" sz="1800" b="1" dirty="0"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1800" b="1" dirty="0">
                <a:latin typeface="Courier New" panose="02070309020205020404" pitchFamily="49" charset="0"/>
              </a:rPr>
              <a:t>}</a:t>
            </a:r>
            <a:endParaRPr lang="en-US" altLang="zh-TW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800" b="1" dirty="0"/>
          </a:p>
          <a:p>
            <a:endParaRPr lang="zh-TW" alt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TELL and WAIT</a:t>
            </a:r>
            <a:endParaRPr lang="zh-TW" altLang="en-US"/>
          </a:p>
        </p:txBody>
      </p:sp>
      <p:sp>
        <p:nvSpPr>
          <p:cNvPr id="11267" name="內容版面配置區 2"/>
          <p:cNvSpPr>
            <a:spLocks noGrp="1"/>
          </p:cNvSpPr>
          <p:nvPr>
            <p:ph idx="1"/>
          </p:nvPr>
        </p:nvSpPr>
        <p:spPr>
          <a:xfrm>
            <a:off x="1241425" y="1916113"/>
            <a:ext cx="7661275" cy="4114800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600" b="1" dirty="0">
                <a:latin typeface="Courier New" panose="02070309020205020404" pitchFamily="49" charset="0"/>
              </a:rPr>
              <a:t>#include “</a:t>
            </a:r>
            <a:r>
              <a:rPr lang="en-US" altLang="zh-TW" sz="1600" b="1" dirty="0" err="1">
                <a:latin typeface="Courier New" panose="02070309020205020404" pitchFamily="49" charset="0"/>
              </a:rPr>
              <a:t>apue.h</a:t>
            </a:r>
            <a:r>
              <a:rPr lang="en-US" altLang="zh-TW" sz="1600" b="1" dirty="0">
                <a:latin typeface="Courier New" panose="02070309020205020404" pitchFamily="49" charset="0"/>
              </a:rPr>
              <a:t>”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600" b="1" dirty="0">
                <a:solidFill>
                  <a:srgbClr val="FFC000"/>
                </a:solidFill>
                <a:latin typeface="Courier New" panose="02070309020205020404" pitchFamily="49" charset="0"/>
              </a:rPr>
              <a:t>TELL_WAIT(); </a:t>
            </a:r>
            <a:r>
              <a:rPr lang="en-US" altLang="zh-TW" sz="1600" b="1" dirty="0">
                <a:latin typeface="Courier New" panose="02070309020205020404" pitchFamily="49" charset="0"/>
              </a:rPr>
              <a:t>/* setup for TELL_XXX and WAIT_XXX */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600" b="1" dirty="0">
                <a:latin typeface="Courier New" panose="02070309020205020404" pitchFamily="49" charset="0"/>
              </a:rPr>
              <a:t>if ( (</a:t>
            </a:r>
            <a:r>
              <a:rPr lang="en-US" altLang="zh-TW" sz="1600" b="1" dirty="0" err="1">
                <a:latin typeface="Courier New" panose="02070309020205020404" pitchFamily="49" charset="0"/>
              </a:rPr>
              <a:t>pid</a:t>
            </a:r>
            <a:r>
              <a:rPr lang="en-US" altLang="zh-TW" sz="1600" b="1" dirty="0">
                <a:latin typeface="Courier New" panose="02070309020205020404" pitchFamily="49" charset="0"/>
              </a:rPr>
              <a:t> = fork()) &lt; 0 )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600" b="1" dirty="0">
                <a:latin typeface="Courier New" panose="02070309020205020404" pitchFamily="49" charset="0"/>
              </a:rPr>
              <a:t>	</a:t>
            </a:r>
            <a:r>
              <a:rPr lang="en-US" altLang="zh-TW" sz="1600" b="1" dirty="0" err="1">
                <a:latin typeface="Courier New" panose="02070309020205020404" pitchFamily="49" charset="0"/>
              </a:rPr>
              <a:t>err_sys</a:t>
            </a:r>
            <a:r>
              <a:rPr lang="en-US" altLang="zh-TW" sz="1600" b="1" dirty="0">
                <a:latin typeface="Courier New" panose="02070309020205020404" pitchFamily="49" charset="0"/>
              </a:rPr>
              <a:t>(“fork error”);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600" b="1" dirty="0">
                <a:latin typeface="Courier New" panose="02070309020205020404" pitchFamily="49" charset="0"/>
              </a:rPr>
              <a:t>else if (</a:t>
            </a:r>
            <a:r>
              <a:rPr lang="en-US" altLang="zh-TW" sz="1600" b="1" dirty="0" err="1">
                <a:latin typeface="Courier New" panose="02070309020205020404" pitchFamily="49" charset="0"/>
              </a:rPr>
              <a:t>pid</a:t>
            </a:r>
            <a:r>
              <a:rPr lang="en-US" altLang="zh-TW" sz="1600" b="1" dirty="0">
                <a:latin typeface="Courier New" panose="02070309020205020404" pitchFamily="49" charset="0"/>
              </a:rPr>
              <a:t>==0) {   /* child */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600" b="1" dirty="0">
                <a:latin typeface="Courier New" panose="02070309020205020404" pitchFamily="49" charset="0"/>
              </a:rPr>
              <a:t>	/* child does whatever is necessary */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600" b="1" dirty="0">
                <a:latin typeface="Courier New" panose="02070309020205020404" pitchFamily="49" charset="0"/>
              </a:rPr>
              <a:t>	</a:t>
            </a:r>
            <a:r>
              <a:rPr lang="en-US" altLang="zh-TW" sz="1600" b="1" dirty="0">
                <a:solidFill>
                  <a:srgbClr val="33CC33"/>
                </a:solidFill>
                <a:latin typeface="Courier New" panose="02070309020205020404" pitchFamily="49" charset="0"/>
              </a:rPr>
              <a:t>TELL_PARENT(</a:t>
            </a:r>
            <a:r>
              <a:rPr lang="en-US" altLang="zh-TW" sz="1600" b="1" dirty="0" err="1">
                <a:solidFill>
                  <a:srgbClr val="33CC33"/>
                </a:solidFill>
                <a:latin typeface="Courier New" panose="02070309020205020404" pitchFamily="49" charset="0"/>
              </a:rPr>
              <a:t>getppid</a:t>
            </a:r>
            <a:r>
              <a:rPr lang="en-US" altLang="zh-TW" sz="1600" b="1" dirty="0">
                <a:solidFill>
                  <a:srgbClr val="33CC33"/>
                </a:solidFill>
                <a:latin typeface="Courier New" panose="02070309020205020404" pitchFamily="49" charset="0"/>
              </a:rPr>
              <a:t>()); /* tell parent we’re done */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600" b="1" dirty="0">
                <a:latin typeface="Courier New" panose="02070309020205020404" pitchFamily="49" charset="0"/>
              </a:rPr>
              <a:t>	</a:t>
            </a:r>
            <a:r>
              <a:rPr lang="en-US" altLang="zh-TW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WAIT_PARENT(); /* &amp; wait for parent */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600" b="1" dirty="0">
                <a:latin typeface="Courier New" panose="02070309020205020404" pitchFamily="49" charset="0"/>
              </a:rPr>
              <a:t>	/* and child continues on its way */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600" b="1" dirty="0">
                <a:latin typeface="Courier New" panose="02070309020205020404" pitchFamily="49" charset="0"/>
              </a:rPr>
              <a:t>	exit(0);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600" b="1" dirty="0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600" b="1" dirty="0">
                <a:latin typeface="Courier New" panose="02070309020205020404" pitchFamily="49" charset="0"/>
              </a:rPr>
              <a:t>/* parent does whatever is necessary */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600" b="1" dirty="0">
                <a:solidFill>
                  <a:srgbClr val="33CC33"/>
                </a:solidFill>
                <a:latin typeface="Courier New" panose="02070309020205020404" pitchFamily="49" charset="0"/>
              </a:rPr>
              <a:t>TELL_CHILD(</a:t>
            </a:r>
            <a:r>
              <a:rPr lang="en-US" altLang="zh-TW" sz="1600" b="1" dirty="0" err="1">
                <a:solidFill>
                  <a:srgbClr val="33CC33"/>
                </a:solidFill>
                <a:latin typeface="Courier New" panose="02070309020205020404" pitchFamily="49" charset="0"/>
              </a:rPr>
              <a:t>pid</a:t>
            </a:r>
            <a:r>
              <a:rPr lang="en-US" altLang="zh-TW" sz="1600" b="1" dirty="0">
                <a:solidFill>
                  <a:srgbClr val="33CC33"/>
                </a:solidFill>
                <a:latin typeface="Courier New" panose="02070309020205020404" pitchFamily="49" charset="0"/>
              </a:rPr>
              <a:t>); /*tell child we’re done */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WAIT_CHILD(); /* wait for child */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600" b="1" dirty="0">
                <a:latin typeface="Courier New" panose="02070309020205020404" pitchFamily="49" charset="0"/>
              </a:rPr>
              <a:t>/* and parent continues on its way */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600" b="1" dirty="0">
                <a:latin typeface="Courier New" panose="02070309020205020404" pitchFamily="49" charset="0"/>
              </a:rPr>
              <a:t>exit(0);</a:t>
            </a:r>
          </a:p>
          <a:p>
            <a:pPr marL="447675" lvl="1" indent="0">
              <a:buFont typeface="Wingdings" panose="05000000000000000000" pitchFamily="2" charset="2"/>
              <a:buNone/>
            </a:pPr>
            <a:endParaRPr lang="zh-TW" altLang="en-US" sz="2000" dirty="0"/>
          </a:p>
        </p:txBody>
      </p:sp>
      <p:sp>
        <p:nvSpPr>
          <p:cNvPr id="11268" name="AutoShape 4"/>
          <p:cNvSpPr>
            <a:spLocks/>
          </p:cNvSpPr>
          <p:nvPr/>
        </p:nvSpPr>
        <p:spPr bwMode="auto">
          <a:xfrm>
            <a:off x="901700" y="2971800"/>
            <a:ext cx="309563" cy="1320800"/>
          </a:xfrm>
          <a:prstGeom prst="leftBrace">
            <a:avLst>
              <a:gd name="adj1" fmla="val 27832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11269" name="AutoShape 5"/>
          <p:cNvSpPr>
            <a:spLocks/>
          </p:cNvSpPr>
          <p:nvPr/>
        </p:nvSpPr>
        <p:spPr bwMode="auto">
          <a:xfrm>
            <a:off x="931863" y="4689475"/>
            <a:ext cx="287337" cy="1116013"/>
          </a:xfrm>
          <a:prstGeom prst="leftBrace">
            <a:avLst>
              <a:gd name="adj1" fmla="val 27835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144463" y="3403600"/>
            <a:ext cx="1042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400"/>
              <a:t>child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-71438" y="5018088"/>
            <a:ext cx="118745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400"/>
              <a:t>parent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cs typeface="Tahoma" panose="020B0604030504040204" pitchFamily="34" charset="0"/>
              </a:rPr>
              <a:t>Reference functions</a:t>
            </a:r>
            <a:endParaRPr lang="zh-TW" altLang="en-US" dirty="0">
              <a:cs typeface="Tahoma" panose="020B0604030504040204" pitchFamily="34" charset="0"/>
            </a:endParaRPr>
          </a:p>
        </p:txBody>
      </p:sp>
      <p:sp>
        <p:nvSpPr>
          <p:cNvPr id="13315" name="內容版面配置區 2"/>
          <p:cNvSpPr>
            <a:spLocks noGrp="1"/>
          </p:cNvSpPr>
          <p:nvPr>
            <p:ph idx="1"/>
          </p:nvPr>
        </p:nvSpPr>
        <p:spPr>
          <a:xfrm>
            <a:off x="949325" y="1981200"/>
            <a:ext cx="8194675" cy="4114800"/>
          </a:xfrm>
        </p:spPr>
        <p:txBody>
          <a:bodyPr/>
          <a:lstStyle/>
          <a:p>
            <a:pPr>
              <a:defRPr/>
            </a:pPr>
            <a:r>
              <a:rPr lang="en-US" altLang="zh-TW" sz="2400" dirty="0" err="1"/>
              <a:t>sprintf</a:t>
            </a:r>
            <a:endParaRPr lang="en-US" altLang="zh-TW" sz="2400" dirty="0"/>
          </a:p>
          <a:p>
            <a:pPr lvl="1">
              <a:defRPr/>
            </a:pPr>
            <a:r>
              <a:rPr lang="en-US" altLang="zh-TW" sz="2000" dirty="0"/>
              <a:t>Write formatted data to string</a:t>
            </a:r>
          </a:p>
          <a:p>
            <a:pPr lvl="1">
              <a:defRPr/>
            </a:pPr>
            <a:r>
              <a:rPr lang="en-US" altLang="zh-TW" sz="2000" dirty="0" err="1"/>
              <a:t>int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sprintf</a:t>
            </a:r>
            <a:r>
              <a:rPr lang="en-US" altLang="zh-TW" sz="2000" dirty="0"/>
              <a:t>( char *</a:t>
            </a:r>
            <a:r>
              <a:rPr lang="en-US" altLang="zh-TW" sz="2000" dirty="0" err="1"/>
              <a:t>str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const</a:t>
            </a:r>
            <a:r>
              <a:rPr lang="en-US" altLang="zh-TW" sz="2000" dirty="0"/>
              <a:t> char *format,...);</a:t>
            </a:r>
          </a:p>
          <a:p>
            <a:pPr lvl="1">
              <a:defRPr/>
            </a:pPr>
            <a:r>
              <a:rPr lang="en-US" altLang="zh-TW" sz="2000" dirty="0">
                <a:latin typeface="+mj-lt"/>
                <a:cs typeface="Tahoma" panose="020B0604030504040204" pitchFamily="34" charset="0"/>
              </a:rPr>
              <a:t>Example</a:t>
            </a:r>
          </a:p>
          <a:p>
            <a:pPr lvl="2">
              <a:defRPr/>
            </a:pPr>
            <a:r>
              <a:rPr lang="en-US" altLang="zh-TW" sz="1600" dirty="0" err="1"/>
              <a:t>sprintf</a:t>
            </a:r>
            <a:r>
              <a:rPr lang="en-US" altLang="zh-TW" sz="1600" dirty="0"/>
              <a:t>(filename, </a:t>
            </a:r>
            <a:r>
              <a:rPr lang="en-US" altLang="zh-TW" sz="1600" dirty="0" smtClean="0"/>
              <a:t>“%</a:t>
            </a:r>
            <a:r>
              <a:rPr lang="en-US" altLang="zh-TW" sz="1600" dirty="0"/>
              <a:t>d-%</a:t>
            </a:r>
            <a:r>
              <a:rPr lang="en-US" altLang="zh-TW" sz="1600" dirty="0" smtClean="0"/>
              <a:t>02d.txt”, </a:t>
            </a:r>
            <a:r>
              <a:rPr lang="en-US" altLang="zh-TW" sz="1600" dirty="0" err="1" smtClean="0"/>
              <a:t>pid</a:t>
            </a:r>
            <a:r>
              <a:rPr lang="en-US" altLang="zh-TW" sz="1600" dirty="0" smtClean="0"/>
              <a:t>, week);</a:t>
            </a:r>
            <a:endParaRPr lang="en-US" altLang="zh-TW" sz="1600" dirty="0"/>
          </a:p>
          <a:p>
            <a:pPr marL="890588" lvl="2" indent="0">
              <a:buFont typeface="Wingdings" panose="05000000000000000000" pitchFamily="2" charset="2"/>
              <a:buNone/>
              <a:defRPr/>
            </a:pPr>
            <a:endParaRPr lang="en-US" altLang="zh-TW" sz="1600" dirty="0">
              <a:latin typeface="+mj-lt"/>
              <a:cs typeface="Tahoma" panose="020B0604030504040204" pitchFamily="34" charset="0"/>
            </a:endParaRPr>
          </a:p>
          <a:p>
            <a:pPr marL="387350" indent="-342900">
              <a:defRPr/>
            </a:pPr>
            <a:r>
              <a:rPr lang="en-US" altLang="zh-TW" sz="2400" dirty="0" err="1"/>
              <a:t>fscanf</a:t>
            </a:r>
            <a:endParaRPr lang="en-US" altLang="zh-TW" sz="2400" dirty="0"/>
          </a:p>
          <a:p>
            <a:pPr marL="828675" lvl="1" indent="-342900">
              <a:defRPr/>
            </a:pPr>
            <a:r>
              <a:rPr lang="en-US" altLang="zh-TW" sz="2000" dirty="0"/>
              <a:t>Read formatted data from stream</a:t>
            </a:r>
          </a:p>
          <a:p>
            <a:pPr marL="828675" lvl="1" indent="-342900">
              <a:defRPr/>
            </a:pPr>
            <a:r>
              <a:rPr lang="en-US" altLang="zh-TW" sz="2000" dirty="0" err="1"/>
              <a:t>int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fscanf</a:t>
            </a:r>
            <a:r>
              <a:rPr lang="en-US" altLang="zh-TW" sz="2000" dirty="0"/>
              <a:t>(FILE *stream ,</a:t>
            </a:r>
            <a:r>
              <a:rPr lang="en-US" altLang="zh-TW" sz="2000" dirty="0" err="1"/>
              <a:t>const</a:t>
            </a:r>
            <a:r>
              <a:rPr lang="en-US" altLang="zh-TW" sz="2000" dirty="0"/>
              <a:t> char *format,....);</a:t>
            </a:r>
          </a:p>
          <a:p>
            <a:pPr marL="828675" lvl="1" indent="-342900">
              <a:defRPr/>
            </a:pPr>
            <a:r>
              <a:rPr lang="en-US" altLang="zh-TW" sz="2000" dirty="0">
                <a:cs typeface="Tahoma" panose="020B0604030504040204" pitchFamily="34" charset="0"/>
              </a:rPr>
              <a:t>Example</a:t>
            </a:r>
          </a:p>
          <a:p>
            <a:pPr marL="1233488" lvl="2" indent="-342900">
              <a:defRPr/>
            </a:pPr>
            <a:r>
              <a:rPr lang="en-US" altLang="zh-TW" sz="1600" dirty="0" err="1">
                <a:latin typeface="+mj-lt"/>
                <a:cs typeface="Tahoma" panose="020B0604030504040204" pitchFamily="34" charset="0"/>
              </a:rPr>
              <a:t>fscanf</a:t>
            </a:r>
            <a:r>
              <a:rPr lang="en-US" altLang="zh-TW" sz="1600" dirty="0">
                <a:latin typeface="+mj-lt"/>
                <a:cs typeface="Tahoma" panose="020B0604030504040204" pitchFamily="34" charset="0"/>
              </a:rPr>
              <a:t>(</a:t>
            </a:r>
            <a:r>
              <a:rPr lang="en-US" altLang="zh-TW" sz="1600" dirty="0" err="1">
                <a:latin typeface="+mj-lt"/>
                <a:cs typeface="Tahoma" panose="020B0604030504040204" pitchFamily="34" charset="0"/>
              </a:rPr>
              <a:t>fp</a:t>
            </a:r>
            <a:r>
              <a:rPr lang="en-US" altLang="zh-TW" sz="1600" dirty="0">
                <a:latin typeface="+mj-lt"/>
                <a:cs typeface="Tahoma" panose="020B0604030504040204" pitchFamily="34" charset="0"/>
              </a:rPr>
              <a:t>, "%d", &amp;value);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cs typeface="Tahoma" panose="020B0604030504040204" pitchFamily="34" charset="0"/>
              </a:rPr>
              <a:t>Requirements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Input data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1200"/>
            <a:ext cx="7343775" cy="4616450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Char char="l"/>
              <a:defRPr/>
            </a:pPr>
            <a:r>
              <a:rPr lang="en-US" altLang="zh-TW" dirty="0"/>
              <a:t>For each year, there are 52</a:t>
            </a:r>
            <a:r>
              <a:rPr lang="zh-TW" altLang="en-US" dirty="0"/>
              <a:t> </a:t>
            </a:r>
            <a:r>
              <a:rPr lang="en-US" altLang="zh-TW" dirty="0"/>
              <a:t>power consumption data</a:t>
            </a:r>
            <a:r>
              <a:rPr lang="zh-TW" altLang="en-US" dirty="0"/>
              <a:t> </a:t>
            </a:r>
            <a:r>
              <a:rPr lang="en-US" altLang="zh-TW" dirty="0"/>
              <a:t>files, each file is for one week. Totally, you are given data files for 5 year power consumptions.</a:t>
            </a:r>
          </a:p>
          <a:p>
            <a:pPr marL="449262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TW" dirty="0"/>
              <a:t>	</a:t>
            </a:r>
            <a:r>
              <a:rPr lang="en-US" altLang="zh-TW" sz="2000" dirty="0"/>
              <a:t>ex</a:t>
            </a:r>
            <a:r>
              <a:rPr lang="zh-TW" altLang="en-US" sz="2000" dirty="0"/>
              <a:t>：</a:t>
            </a:r>
            <a:r>
              <a:rPr lang="en-US" altLang="zh-TW" sz="2000" dirty="0"/>
              <a:t>1-01.txt</a:t>
            </a:r>
            <a:r>
              <a:rPr lang="zh-TW" altLang="en-US" sz="2000" dirty="0"/>
              <a:t> </a:t>
            </a:r>
            <a:r>
              <a:rPr lang="en-US" altLang="zh-TW" sz="2000" dirty="0"/>
              <a:t>,…, 1-52.txt</a:t>
            </a:r>
          </a:p>
          <a:p>
            <a:pPr lvl="1" eaLnBrk="1" hangingPunct="1">
              <a:buFont typeface="Wingdings" panose="05000000000000000000" pitchFamily="2" charset="2"/>
              <a:buChar char="l"/>
              <a:defRPr/>
            </a:pPr>
            <a:r>
              <a:rPr lang="en-US" altLang="zh-TW" dirty="0"/>
              <a:t>Each text file contains 7 rows, one row for each day of the week. </a:t>
            </a:r>
          </a:p>
          <a:p>
            <a:pPr lvl="1" eaLnBrk="1" hangingPunct="1">
              <a:buFont typeface="Wingdings" panose="05000000000000000000" pitchFamily="2" charset="2"/>
              <a:buChar char="l"/>
              <a:defRPr/>
            </a:pPr>
            <a:r>
              <a:rPr lang="en-US" altLang="zh-TW" dirty="0"/>
              <a:t>Each row contains 96 power consumption data, one for each time slot of the day (15 minutes time slot).</a:t>
            </a:r>
          </a:p>
          <a:p>
            <a:pPr eaLnBrk="1" hangingPunct="1">
              <a:defRPr/>
            </a:pPr>
            <a:endParaRPr lang="en-US" altLang="zh-TW" dirty="0"/>
          </a:p>
          <a:p>
            <a:pPr eaLnBrk="1" hangingPunct="1">
              <a:defRPr/>
            </a:pPr>
            <a:endParaRPr lang="en-US" altLang="zh-TW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Axis</Template>
  <TotalTime>9006</TotalTime>
  <Words>356</Words>
  <Application>Microsoft Office PowerPoint</Application>
  <PresentationFormat>如螢幕大小 (4:3)</PresentationFormat>
  <Paragraphs>134</Paragraphs>
  <Slides>20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8" baseType="lpstr">
      <vt:lpstr>新細明體</vt:lpstr>
      <vt:lpstr>Arial</vt:lpstr>
      <vt:lpstr>Calibri</vt:lpstr>
      <vt:lpstr>Courier New</vt:lpstr>
      <vt:lpstr>Tahoma</vt:lpstr>
      <vt:lpstr>Times New Roman</vt:lpstr>
      <vt:lpstr>Wingdings</vt:lpstr>
      <vt:lpstr>Axis</vt:lpstr>
      <vt:lpstr>System Programming Lab 8 Race condition</vt:lpstr>
      <vt:lpstr>Outline</vt:lpstr>
      <vt:lpstr>Fork &amp; Race condition</vt:lpstr>
      <vt:lpstr>Figure 8.12</vt:lpstr>
      <vt:lpstr>Figure 8.12(cont’d )</vt:lpstr>
      <vt:lpstr>TELL and WAIT</vt:lpstr>
      <vt:lpstr>Reference functions</vt:lpstr>
      <vt:lpstr>Requirements</vt:lpstr>
      <vt:lpstr>Input data</vt:lpstr>
      <vt:lpstr>Input data (cont.)</vt:lpstr>
      <vt:lpstr>Input data (cont.)</vt:lpstr>
      <vt:lpstr>Requirements</vt:lpstr>
      <vt:lpstr>Requirements (cont.)</vt:lpstr>
      <vt:lpstr>Result of Requirements</vt:lpstr>
      <vt:lpstr>Turn In</vt:lpstr>
      <vt:lpstr>Turn In</vt:lpstr>
      <vt:lpstr>Turn In (cont’d)</vt:lpstr>
      <vt:lpstr>Download</vt:lpstr>
      <vt:lpstr>Download command</vt:lpstr>
      <vt:lpstr>Download</vt:lpstr>
    </vt:vector>
  </TitlesOfParts>
  <Company>CMT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Programming Assignment 1</dc:title>
  <dc:creator>ShangWei</dc:creator>
  <cp:lastModifiedBy>ESL</cp:lastModifiedBy>
  <cp:revision>376</cp:revision>
  <dcterms:created xsi:type="dcterms:W3CDTF">2007-03-12T12:51:48Z</dcterms:created>
  <dcterms:modified xsi:type="dcterms:W3CDTF">2020-06-08T06:49:50Z</dcterms:modified>
</cp:coreProperties>
</file>