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1032" r:id="rId5"/>
    <p:sldId id="1047" r:id="rId6"/>
    <p:sldId id="1049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AEEA-8AEC-4200-8013-C987C9A963A8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9067-499D-4752-8D69-8A134973A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2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59067-499D-4752-8D69-8A134973A7F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40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F21B5-3E2D-47F8-8E2A-61E49CFF7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EB04A8-FFD0-4572-AB42-B1EFFAEB1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EE98F-EF42-4540-BA91-EDB6C9A4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6D9E76-34BC-4DDE-A5BD-514E655C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F0F2F-3A50-42F7-BB03-A2EB6111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8C6D3-3969-4B80-9DC2-280AA2BD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5C2491-8A0C-4BCE-AE17-855A0C54E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B5522-95DE-4B7A-8584-BEBEB7EE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F52542-4D32-4AC4-A6DF-33E9EBC5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F4896-F99A-409D-9AFD-CCAC50C6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7AA61B-7DD3-4293-8818-B6F0366DC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04B48C-72E9-4690-90E0-6AC1F855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E7355-27A7-4BAC-9941-C5663242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96399-6D4F-4102-905B-BF6D2E61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49107-9B3A-452F-9C65-79E589DA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5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17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3" y="-9731"/>
            <a:ext cx="12191999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48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AE8B0-044B-44B4-8D54-9CE6ED5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2CF1C-2F22-4D13-AACE-0BA111A9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52981-B9E3-4194-A890-129CE38D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E5351-664C-4F70-ADDD-5BFAEA2B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579989-B39C-45B0-B24F-EC8082C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49CA0-6607-4AF5-94F1-DFFADB86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ECDED9-39F0-4EBD-BCE3-A757E9D2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907F5-8B17-4582-A82C-1A725D35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CF355-E8B9-4863-B618-641BBA88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A4BD6-35D3-4D13-88D2-7C240A7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CCE63-AF50-424E-A0AE-A45EB1A4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67555-0B5B-4B72-9406-BB64040A3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9919FF-A51F-4B65-BA43-D981A7AB2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88C235-9714-4581-9370-D06799A2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F6D61E-BBA1-4DFE-BF2F-C269F178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77837E-C5D6-4744-8C7D-6A917934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6621A-36BC-4EC2-A18C-FE25BA7F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E0CAEB-E28F-461D-9976-FB38884A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0667B8-6E52-477F-9587-E20F334F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B5F6D7-8DDD-4BEB-8B23-E162DCD2A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09FB51-4BD4-4DEE-8DF5-DE3BB857A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CDF800-EC5D-49FF-A63C-BF023B20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03ED9E-B631-449D-8377-231634EF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07276C-DCF1-40A2-944C-882557CB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83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B1176-4E5B-40B8-A053-56E4D9F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3A6288-25AB-49F7-82A9-EB7467A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AAE64A-6FC6-416E-BF38-45CD0ED1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7409AD-0D33-46F0-AC76-06FF9A0B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9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782465-598B-4027-B311-CCA85863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BF8AB6-1662-4CED-BD27-DA67645A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E7469F-B8C0-4E15-BBE4-E7BA33EE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7D9D0-781A-40D0-832F-14C7E8CB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C163C-D43B-4918-AF0F-E6821E12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8668AF-C53F-43F4-9625-B72189A8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3B156E-F3EF-488D-93DA-7442CA2D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7F279B-6392-49D1-B742-31490427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398F2-2342-4A16-934D-B3BAD111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A54A4-7EF9-45ED-AD8A-E290914D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135E60-A049-495A-9E5C-F9196BB28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825B11-D263-43C5-95CE-058A0C621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8EEFC9-97F9-4074-B770-1725FD4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BA9702-DE52-479B-8D77-7F1F5FEC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8A29A5-9E07-401F-A6FE-9B46FBF4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4EF8BB-9BAF-4525-8FA9-EB17DF5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F54716-0D97-4D74-B2D2-4E7958A3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883DE-3FCF-4642-8D27-A9108F356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3B6B-2BC5-45BA-B517-2B245A2FE47F}" type="datetimeFigureOut">
              <a:rPr lang="zh-TW" altLang="en-US" smtClean="0"/>
              <a:t>2020/9/16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04724-8AA9-4225-83FC-CC4E1FBE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39106B-8152-48CA-A181-D3C84637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C576-163A-4807-9B4F-36C2634E4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3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234BA-ED08-41AC-B148-BBBDE3F50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951" y="702485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Resnet50</a:t>
            </a:r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5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Kmean</a:t>
            </a:r>
            <a:r>
              <a:rPr lang="zh-TW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之卷積神經網路訓練加速設計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DD975B-AB4D-44CD-A7A0-B0274A83B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5" y="3564715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中正資工四 郭晏誠</a:t>
            </a:r>
          </a:p>
        </p:txBody>
      </p:sp>
    </p:spTree>
    <p:extLst>
      <p:ext uri="{BB962C8B-B14F-4D97-AF65-F5344CB8AC3E}">
        <p14:creationId xmlns:p14="http://schemas.microsoft.com/office/powerpoint/2010/main" val="239306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07002-5AB3-42A1-ABD1-2A5D706C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B6BDC-4ED1-4C45-B1B3-80E27015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8" y="15457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無須訓練無監督式分類訓練資料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─將照片轉到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Latent space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K-mean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快速無監督式分類照片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735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7911B1-11DC-4BA4-B2B4-2D58B6601837}"/>
              </a:ext>
            </a:extLst>
          </p:cNvPr>
          <p:cNvGrpSpPr/>
          <p:nvPr/>
        </p:nvGrpSpPr>
        <p:grpSpPr>
          <a:xfrm>
            <a:off x="803157" y="3791702"/>
            <a:ext cx="1800000" cy="345421"/>
            <a:chOff x="1424694" y="3437117"/>
            <a:chExt cx="1499779" cy="396331"/>
          </a:xfrm>
          <a:solidFill>
            <a:srgbClr val="0066FF"/>
          </a:solidFill>
        </p:grpSpPr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BAD73EB7-F5A6-4272-8E95-D5ADC8DCF7C2}"/>
                </a:ext>
              </a:extLst>
            </p:cNvPr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9A52F683-0F2A-4262-962A-FA4B4222078D}"/>
                </a:ext>
              </a:extLst>
            </p:cNvPr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494D56D2-FCB4-49AC-BBFA-AEFB3FB8E8BE}"/>
              </a:ext>
            </a:extLst>
          </p:cNvPr>
          <p:cNvGrpSpPr/>
          <p:nvPr/>
        </p:nvGrpSpPr>
        <p:grpSpPr>
          <a:xfrm>
            <a:off x="3644996" y="3844846"/>
            <a:ext cx="1800000" cy="335828"/>
            <a:chOff x="2993261" y="3583750"/>
            <a:chExt cx="1499779" cy="385325"/>
          </a:xfrm>
          <a:solidFill>
            <a:schemeClr val="bg1">
              <a:lumMod val="50000"/>
            </a:schemeClr>
          </a:solidFill>
        </p:grpSpPr>
        <p:sp>
          <p:nvSpPr>
            <p:cNvPr id="8" name="Round Same Side Corner Rectangle 6">
              <a:extLst>
                <a:ext uri="{FF2B5EF4-FFF2-40B4-BE49-F238E27FC236}">
                  <a16:creationId xmlns:a16="http://schemas.microsoft.com/office/drawing/2014/main" id="{08079186-6E87-495A-BD40-AA65659C5975}"/>
                </a:ext>
              </a:extLst>
            </p:cNvPr>
            <p:cNvSpPr/>
            <p:nvPr/>
          </p:nvSpPr>
          <p:spPr>
            <a:xfrm rot="5400000" flipH="1">
              <a:off x="3618301" y="2958710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FF9805B4-8C76-42DF-A19E-BBB9F7583E10}"/>
                </a:ext>
              </a:extLst>
            </p:cNvPr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E9045ED8-E353-4CFB-AC5E-CEF6F4437E9E}"/>
              </a:ext>
            </a:extLst>
          </p:cNvPr>
          <p:cNvGrpSpPr/>
          <p:nvPr/>
        </p:nvGrpSpPr>
        <p:grpSpPr>
          <a:xfrm>
            <a:off x="7194512" y="3733380"/>
            <a:ext cx="1800000" cy="345420"/>
            <a:chOff x="4561827" y="3437117"/>
            <a:chExt cx="1499779" cy="396330"/>
          </a:xfrm>
          <a:solidFill>
            <a:srgbClr val="0066FF"/>
          </a:solidFill>
        </p:grpSpPr>
        <p:sp>
          <p:nvSpPr>
            <p:cNvPr id="11" name="Round Same Side Corner Rectangle 7">
              <a:extLst>
                <a:ext uri="{FF2B5EF4-FFF2-40B4-BE49-F238E27FC236}">
                  <a16:creationId xmlns:a16="http://schemas.microsoft.com/office/drawing/2014/main" id="{77299325-BA54-4A71-84D7-B04D98952829}"/>
                </a:ext>
              </a:extLst>
            </p:cNvPr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36B1A938-06D1-4375-96FD-6896A8A49ADD}"/>
                </a:ext>
              </a:extLst>
            </p:cNvPr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流程圖: 磁碟 12">
            <a:extLst>
              <a:ext uri="{FF2B5EF4-FFF2-40B4-BE49-F238E27FC236}">
                <a16:creationId xmlns:a16="http://schemas.microsoft.com/office/drawing/2014/main" id="{D4DAC71A-80F1-4FB8-A47B-4790B736BBAD}"/>
              </a:ext>
            </a:extLst>
          </p:cNvPr>
          <p:cNvSpPr/>
          <p:nvPr/>
        </p:nvSpPr>
        <p:spPr>
          <a:xfrm>
            <a:off x="1379121" y="2881241"/>
            <a:ext cx="648072" cy="72008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3C5426-7F68-4B51-98D1-0564A71A50D5}"/>
              </a:ext>
            </a:extLst>
          </p:cNvPr>
          <p:cNvSpPr txBox="1"/>
          <p:nvPr/>
        </p:nvSpPr>
        <p:spPr>
          <a:xfrm>
            <a:off x="-784572" y="4080029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/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載入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ResNet50 Model</a:t>
            </a:r>
          </a:p>
        </p:txBody>
      </p:sp>
      <p:sp>
        <p:nvSpPr>
          <p:cNvPr id="15" name="流程圖: 多重文件 14">
            <a:extLst>
              <a:ext uri="{FF2B5EF4-FFF2-40B4-BE49-F238E27FC236}">
                <a16:creationId xmlns:a16="http://schemas.microsoft.com/office/drawing/2014/main" id="{136FB134-914F-4AF2-B7CD-3A7F19C1C3AB}"/>
              </a:ext>
            </a:extLst>
          </p:cNvPr>
          <p:cNvSpPr/>
          <p:nvPr/>
        </p:nvSpPr>
        <p:spPr>
          <a:xfrm>
            <a:off x="4193049" y="2881241"/>
            <a:ext cx="864096" cy="720080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8F2055-F876-44B6-B4A1-3729BBC468F5}"/>
              </a:ext>
            </a:extLst>
          </p:cNvPr>
          <p:cNvSpPr txBox="1"/>
          <p:nvPr/>
        </p:nvSpPr>
        <p:spPr>
          <a:xfrm>
            <a:off x="2726118" y="447121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餵入圖片得到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Latent space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3581185-8EF6-42B0-9E02-98B6CC60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5797" y="2627729"/>
            <a:ext cx="936104" cy="93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DC9CF7-F675-4059-A4DE-D94327F6E13D}"/>
              </a:ext>
            </a:extLst>
          </p:cNvPr>
          <p:cNvSpPr txBox="1"/>
          <p:nvPr/>
        </p:nvSpPr>
        <p:spPr>
          <a:xfrm>
            <a:off x="5927605" y="443858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K-mean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分類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51CE0B3-E13C-4B23-B13F-96388F8ECB73}"/>
              </a:ext>
            </a:extLst>
          </p:cNvPr>
          <p:cNvGrpSpPr/>
          <p:nvPr/>
        </p:nvGrpSpPr>
        <p:grpSpPr>
          <a:xfrm>
            <a:off x="9693192" y="3862404"/>
            <a:ext cx="1800000" cy="335828"/>
            <a:chOff x="2993261" y="3583750"/>
            <a:chExt cx="1499779" cy="385325"/>
          </a:xfrm>
          <a:solidFill>
            <a:schemeClr val="bg1">
              <a:lumMod val="50000"/>
            </a:schemeClr>
          </a:solidFill>
        </p:grpSpPr>
        <p:sp>
          <p:nvSpPr>
            <p:cNvPr id="20" name="Round Same Side Corner Rectangle 6">
              <a:extLst>
                <a:ext uri="{FF2B5EF4-FFF2-40B4-BE49-F238E27FC236}">
                  <a16:creationId xmlns:a16="http://schemas.microsoft.com/office/drawing/2014/main" id="{AE0CED28-A756-4ABB-B509-C99DDD0B1AEF}"/>
                </a:ext>
              </a:extLst>
            </p:cNvPr>
            <p:cNvSpPr/>
            <p:nvPr/>
          </p:nvSpPr>
          <p:spPr>
            <a:xfrm rot="5400000" flipH="1">
              <a:off x="3618301" y="2958710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BC9C6265-F866-4BB5-87BF-342BDCBEE6E7}"/>
                </a:ext>
              </a:extLst>
            </p:cNvPr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en-GB" sz="2000" ker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流程圖: 多重文件 21">
            <a:extLst>
              <a:ext uri="{FF2B5EF4-FFF2-40B4-BE49-F238E27FC236}">
                <a16:creationId xmlns:a16="http://schemas.microsoft.com/office/drawing/2014/main" id="{6652B4BA-5F2D-40C9-B1FB-111FC1F1D45B}"/>
              </a:ext>
            </a:extLst>
          </p:cNvPr>
          <p:cNvSpPr/>
          <p:nvPr/>
        </p:nvSpPr>
        <p:spPr>
          <a:xfrm>
            <a:off x="10220849" y="2703420"/>
            <a:ext cx="360040" cy="342645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流程圖: 多重文件 22">
            <a:extLst>
              <a:ext uri="{FF2B5EF4-FFF2-40B4-BE49-F238E27FC236}">
                <a16:creationId xmlns:a16="http://schemas.microsoft.com/office/drawing/2014/main" id="{FA4E8B20-43F6-4AAB-B6CB-363F153E3CDB}"/>
              </a:ext>
            </a:extLst>
          </p:cNvPr>
          <p:cNvSpPr/>
          <p:nvPr/>
        </p:nvSpPr>
        <p:spPr>
          <a:xfrm>
            <a:off x="10724905" y="2703420"/>
            <a:ext cx="360040" cy="342645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流程圖: 多重文件 23">
            <a:extLst>
              <a:ext uri="{FF2B5EF4-FFF2-40B4-BE49-F238E27FC236}">
                <a16:creationId xmlns:a16="http://schemas.microsoft.com/office/drawing/2014/main" id="{2B0DA152-ABAA-422B-B684-FEC374984296}"/>
              </a:ext>
            </a:extLst>
          </p:cNvPr>
          <p:cNvSpPr/>
          <p:nvPr/>
        </p:nvSpPr>
        <p:spPr>
          <a:xfrm>
            <a:off x="10436873" y="3207476"/>
            <a:ext cx="360040" cy="342645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C06E67-1FA6-44DB-ABE9-69CBD45D75E8}"/>
              </a:ext>
            </a:extLst>
          </p:cNvPr>
          <p:cNvSpPr txBox="1"/>
          <p:nvPr/>
        </p:nvSpPr>
        <p:spPr>
          <a:xfrm>
            <a:off x="9392316" y="4438580"/>
            <a:ext cx="237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分類完畢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9589AD-1AFB-45EF-B24D-99040D47C8FD}"/>
              </a:ext>
            </a:extLst>
          </p:cNvPr>
          <p:cNvSpPr/>
          <p:nvPr/>
        </p:nvSpPr>
        <p:spPr>
          <a:xfrm>
            <a:off x="1161983" y="2136338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Step1</a:t>
            </a:r>
            <a:endParaRPr lang="zh-TW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DBA4C3-12C2-40AC-BE49-A0F55EE637D3}"/>
              </a:ext>
            </a:extLst>
          </p:cNvPr>
          <p:cNvSpPr/>
          <p:nvPr/>
        </p:nvSpPr>
        <p:spPr>
          <a:xfrm>
            <a:off x="4083923" y="2120573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Step2</a:t>
            </a:r>
            <a:endParaRPr lang="zh-TW" altLang="en-US" sz="2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6C69EB-77A0-41E0-84A4-82B29CE6A35D}"/>
              </a:ext>
            </a:extLst>
          </p:cNvPr>
          <p:cNvSpPr/>
          <p:nvPr/>
        </p:nvSpPr>
        <p:spPr>
          <a:xfrm>
            <a:off x="7585798" y="2021253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Step3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A7D9C6-92F6-47AF-9287-551682EF7E51}"/>
              </a:ext>
            </a:extLst>
          </p:cNvPr>
          <p:cNvSpPr/>
          <p:nvPr/>
        </p:nvSpPr>
        <p:spPr>
          <a:xfrm>
            <a:off x="10075719" y="1995737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Step4</a:t>
            </a:r>
            <a:endParaRPr lang="zh-TW" altLang="en-US" sz="2800" dirty="0"/>
          </a:p>
        </p:txBody>
      </p:sp>
      <p:sp>
        <p:nvSpPr>
          <p:cNvPr id="31" name="標題 2">
            <a:extLst>
              <a:ext uri="{FF2B5EF4-FFF2-40B4-BE49-F238E27FC236}">
                <a16:creationId xmlns:a16="http://schemas.microsoft.com/office/drawing/2014/main" id="{D894521A-FE8D-44F2-AB03-2D433DCFCFDB}"/>
              </a:ext>
            </a:extLst>
          </p:cNvPr>
          <p:cNvSpPr txBox="1">
            <a:spLocks/>
          </p:cNvSpPr>
          <p:nvPr/>
        </p:nvSpPr>
        <p:spPr>
          <a:xfrm>
            <a:off x="838200" y="664287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無須訓練無監督式分類訓練資料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536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9D1EC2-51F5-4EE6-A7E1-201208F0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無須訓練無監督式分類訓練資料實測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3562EA-B2DD-4DA6-914B-92949A34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05" y="1919784"/>
            <a:ext cx="4320000" cy="429432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251CB0-7D67-48E4-AC0A-D1F9C4DFC55B}"/>
              </a:ext>
            </a:extLst>
          </p:cNvPr>
          <p:cNvSpPr txBox="1"/>
          <p:nvPr/>
        </p:nvSpPr>
        <p:spPr>
          <a:xfrm>
            <a:off x="838200" y="145449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 1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深色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60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EB6EA0-2CB3-4EA2-92D2-E89BBCAA54C1}"/>
              </a:ext>
            </a:extLst>
          </p:cNvPr>
          <p:cNvSpPr txBox="1"/>
          <p:nvPr/>
        </p:nvSpPr>
        <p:spPr>
          <a:xfrm>
            <a:off x="6540480" y="136596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Class2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淺色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48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77D0F83-C371-481C-84E7-E7572777906D}"/>
              </a:ext>
            </a:extLst>
          </p:cNvPr>
          <p:cNvCxnSpPr/>
          <p:nvPr/>
        </p:nvCxnSpPr>
        <p:spPr>
          <a:xfrm>
            <a:off x="6023992" y="1340768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ABFAFE20-A6CE-47AD-A916-DFB9BB3AA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224" y="2086972"/>
            <a:ext cx="4320000" cy="43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0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A3B95B-D645-4700-8BC1-39AF16E74D82}"/>
              </a:ext>
            </a:extLst>
          </p:cNvPr>
          <p:cNvSpPr txBox="1"/>
          <p:nvPr/>
        </p:nvSpPr>
        <p:spPr>
          <a:xfrm>
            <a:off x="-274163" y="146837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 1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深色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41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EF2CD2-A697-4CCF-A3E8-FFE4CC41DCF0}"/>
              </a:ext>
            </a:extLst>
          </p:cNvPr>
          <p:cNvSpPr txBox="1"/>
          <p:nvPr/>
        </p:nvSpPr>
        <p:spPr>
          <a:xfrm>
            <a:off x="4033948" y="145449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Class2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淺色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32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D110BB1-0B87-4331-9798-5393CC9AC6E3}"/>
              </a:ext>
            </a:extLst>
          </p:cNvPr>
          <p:cNvCxnSpPr/>
          <p:nvPr/>
        </p:nvCxnSpPr>
        <p:spPr>
          <a:xfrm>
            <a:off x="4199851" y="1300320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C613A61A-9586-4BD3-8774-581B1DCB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8" y="2225606"/>
            <a:ext cx="3600000" cy="337794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692914-ACD3-4C59-A0F5-C70C75196C21}"/>
              </a:ext>
            </a:extLst>
          </p:cNvPr>
          <p:cNvSpPr txBox="1"/>
          <p:nvPr/>
        </p:nvSpPr>
        <p:spPr>
          <a:xfrm>
            <a:off x="7799512" y="13911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Class3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圓形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27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A78714A-4FEA-467A-AB6B-04C8A3EF4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36" y="2110795"/>
            <a:ext cx="3600000" cy="33476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331E7C7-65D6-49A4-8FDD-F46FF8A1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755" y="2277327"/>
            <a:ext cx="3600000" cy="3274502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F442EA2-877B-4F0F-B11B-A8E5868613BF}"/>
              </a:ext>
            </a:extLst>
          </p:cNvPr>
          <p:cNvCxnSpPr/>
          <p:nvPr/>
        </p:nvCxnSpPr>
        <p:spPr>
          <a:xfrm>
            <a:off x="8207814" y="1391124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標題 2">
            <a:extLst>
              <a:ext uri="{FF2B5EF4-FFF2-40B4-BE49-F238E27FC236}">
                <a16:creationId xmlns:a16="http://schemas.microsoft.com/office/drawing/2014/main" id="{CEFCD340-40D0-4A87-A14A-A0ECCCDB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無須訓練無監督式分類訓練資料實測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42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A3B95B-D645-4700-8BC1-39AF16E74D82}"/>
              </a:ext>
            </a:extLst>
          </p:cNvPr>
          <p:cNvSpPr txBox="1"/>
          <p:nvPr/>
        </p:nvSpPr>
        <p:spPr>
          <a:xfrm>
            <a:off x="-677325" y="153477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 1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淺色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31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EF2CD2-A697-4CCF-A3E8-FFE4CC41DCF0}"/>
              </a:ext>
            </a:extLst>
          </p:cNvPr>
          <p:cNvSpPr txBox="1"/>
          <p:nvPr/>
        </p:nvSpPr>
        <p:spPr>
          <a:xfrm>
            <a:off x="2314497" y="156692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Class2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複雜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19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D110BB1-0B87-4331-9798-5393CC9AC6E3}"/>
              </a:ext>
            </a:extLst>
          </p:cNvPr>
          <p:cNvCxnSpPr/>
          <p:nvPr/>
        </p:nvCxnSpPr>
        <p:spPr>
          <a:xfrm>
            <a:off x="3144048" y="1178391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692914-ACD3-4C59-A0F5-C70C75196C21}"/>
              </a:ext>
            </a:extLst>
          </p:cNvPr>
          <p:cNvSpPr txBox="1"/>
          <p:nvPr/>
        </p:nvSpPr>
        <p:spPr>
          <a:xfrm>
            <a:off x="5340292" y="156692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Class3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圓形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17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F442EA2-877B-4F0F-B11B-A8E5868613BF}"/>
              </a:ext>
            </a:extLst>
          </p:cNvPr>
          <p:cNvCxnSpPr/>
          <p:nvPr/>
        </p:nvCxnSpPr>
        <p:spPr>
          <a:xfrm>
            <a:off x="5945380" y="1178391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AA78F310-06C2-4583-9945-AC246CCB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0" y="2133413"/>
            <a:ext cx="2520000" cy="31297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92A483-2A9E-4E32-A25E-1E5A9179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316" y="2034561"/>
            <a:ext cx="2520000" cy="319158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E94602-9267-4A60-8F47-AB669A32DD38}"/>
              </a:ext>
            </a:extLst>
          </p:cNvPr>
          <p:cNvSpPr txBox="1"/>
          <p:nvPr/>
        </p:nvSpPr>
        <p:spPr>
          <a:xfrm>
            <a:off x="8332114" y="157717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Class4 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單純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33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張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43197B0-7565-4848-B32B-3C4B4F96B9B7}"/>
              </a:ext>
            </a:extLst>
          </p:cNvPr>
          <p:cNvCxnSpPr/>
          <p:nvPr/>
        </p:nvCxnSpPr>
        <p:spPr>
          <a:xfrm>
            <a:off x="9038944" y="1214025"/>
            <a:ext cx="0" cy="4968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E886E034-5F98-49C4-8ECB-733D2F313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740" y="2084731"/>
            <a:ext cx="2520000" cy="296747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2231F5A-C36A-49BB-8222-DEE4DE24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889" y="2279446"/>
            <a:ext cx="2520000" cy="2986888"/>
          </a:xfrm>
          <a:prstGeom prst="rect">
            <a:avLst/>
          </a:prstGeom>
        </p:spPr>
      </p:pic>
      <p:sp>
        <p:nvSpPr>
          <p:cNvPr id="16" name="標題 2">
            <a:extLst>
              <a:ext uri="{FF2B5EF4-FFF2-40B4-BE49-F238E27FC236}">
                <a16:creationId xmlns:a16="http://schemas.microsoft.com/office/drawing/2014/main" id="{B62006E6-797D-47E5-A982-DC7F1FB2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無須訓練無監督式分類訓練資料實測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B7DA9-9BE6-4013-91E2-5B7FA22C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無須訓練無監督式分類訓練資料結論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C683A4-320C-4ED2-86D4-550AC7732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40173"/>
              </p:ext>
            </p:extLst>
          </p:nvPr>
        </p:nvGraphicFramePr>
        <p:xfrm>
          <a:off x="1593461" y="2176826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568326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83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是否要先訓練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是否需</a:t>
                      </a:r>
                      <a:r>
                        <a:rPr lang="en-US" altLang="zh-TW" dirty="0"/>
                        <a:t>GPU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24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分類速度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核</a:t>
                      </a:r>
                      <a:r>
                        <a:rPr lang="en-US" altLang="zh-TW" dirty="0"/>
                        <a:t>CPU</a:t>
                      </a:r>
                      <a:r>
                        <a:rPr lang="zh-TW" altLang="en-US" dirty="0"/>
                        <a:t>為</a:t>
                      </a:r>
                      <a:r>
                        <a:rPr lang="en-US" altLang="zh-TW" dirty="0"/>
                        <a:t>5~10fps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61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是否應用大部分情況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6831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740C77C-990E-42EC-8409-608D6EFCB7B4}"/>
              </a:ext>
            </a:extLst>
          </p:cNvPr>
          <p:cNvSpPr/>
          <p:nvPr/>
        </p:nvSpPr>
        <p:spPr>
          <a:xfrm>
            <a:off x="1490825" y="1578191"/>
            <a:ext cx="189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效能分析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D4E09-1E17-4E67-B112-4664C0CA7A16}"/>
              </a:ext>
            </a:extLst>
          </p:cNvPr>
          <p:cNvSpPr/>
          <p:nvPr/>
        </p:nvSpPr>
        <p:spPr>
          <a:xfrm>
            <a:off x="1490825" y="4441749"/>
            <a:ext cx="762099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2.</a:t>
            </a:r>
            <a:r>
              <a:rPr lang="zh-TW" altLang="en-US" sz="2800" dirty="0"/>
              <a:t>待改善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分幾類很難確定</a:t>
            </a:r>
            <a:r>
              <a:rPr lang="en-US" altLang="zh-TW" sz="2800" dirty="0"/>
              <a:t>(K-mean</a:t>
            </a:r>
            <a:r>
              <a:rPr lang="zh-TW" altLang="en-US" sz="2800" dirty="0"/>
              <a:t>老問題</a:t>
            </a:r>
            <a:r>
              <a:rPr lang="en-US" altLang="zh-TW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若是瑕疵只占圖片</a:t>
            </a:r>
            <a:r>
              <a:rPr lang="en-US" altLang="zh-TW" sz="2800" dirty="0"/>
              <a:t>1/100</a:t>
            </a:r>
            <a:r>
              <a:rPr lang="zh-TW" altLang="en-US" sz="2800" dirty="0"/>
              <a:t>，會導致分類不理想</a:t>
            </a:r>
          </a:p>
        </p:txBody>
      </p:sp>
    </p:spTree>
    <p:extLst>
      <p:ext uri="{BB962C8B-B14F-4D97-AF65-F5344CB8AC3E}">
        <p14:creationId xmlns:p14="http://schemas.microsoft.com/office/powerpoint/2010/main" val="27492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213</Words>
  <Application>Microsoft Office PowerPoint</Application>
  <PresentationFormat>寬螢幕</PresentationFormat>
  <Paragraphs>43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微软雅黑</vt:lpstr>
      <vt:lpstr>新細明體</vt:lpstr>
      <vt:lpstr>標楷體</vt:lpstr>
      <vt:lpstr>Arial</vt:lpstr>
      <vt:lpstr>Calibri</vt:lpstr>
      <vt:lpstr>Calibri Light</vt:lpstr>
      <vt:lpstr>Office 佈景主題</vt:lpstr>
      <vt:lpstr>基於Resnet50與Kmean之卷積神經網路訓練加速設計</vt:lpstr>
      <vt:lpstr>Overview</vt:lpstr>
      <vt:lpstr>PowerPoint 簡報</vt:lpstr>
      <vt:lpstr>無須訓練無監督式分類訓練資料實測</vt:lpstr>
      <vt:lpstr>無須訓練無監督式分類訓練資料實測</vt:lpstr>
      <vt:lpstr>無須訓練無監督式分類訓練資料實測</vt:lpstr>
      <vt:lpstr>無須訓練無監督式分類訓練資料結論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基於深度學習應用於 工業瑕疵檢測與乳癌檢測</dc:title>
  <dc:creator>晏誠 郭</dc:creator>
  <cp:lastModifiedBy>Public_B</cp:lastModifiedBy>
  <cp:revision>21</cp:revision>
  <dcterms:created xsi:type="dcterms:W3CDTF">2020-08-29T14:35:19Z</dcterms:created>
  <dcterms:modified xsi:type="dcterms:W3CDTF">2020-09-16T13:25:19Z</dcterms:modified>
</cp:coreProperties>
</file>