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15"/>
  </p:notesMasterIdLst>
  <p:handoutMasterIdLst>
    <p:handoutMasterId r:id="rId16"/>
  </p:handoutMasterIdLst>
  <p:sldIdLst>
    <p:sldId id="7150" r:id="rId7"/>
    <p:sldId id="7148" r:id="rId8"/>
    <p:sldId id="7151" r:id="rId9"/>
    <p:sldId id="7152" r:id="rId10"/>
    <p:sldId id="7153" r:id="rId11"/>
    <p:sldId id="7154" r:id="rId12"/>
    <p:sldId id="7155" r:id="rId13"/>
    <p:sldId id="7156" r:id="rId14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5"/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2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5.6.2023.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5.6.2023.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5.6.2023.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5.6.2023.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5.6.2023.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5.6.2023.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5.6.2023.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5.6.2023.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5.6.2023.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CB000"/>
                </a:solidFill>
              </a:rPr>
              <a:t>Projektni</a:t>
            </a:r>
            <a:r>
              <a:rPr lang="hr-HR" dirty="0">
                <a:solidFill>
                  <a:srgbClr val="ECB000"/>
                </a:solidFill>
              </a:rPr>
              <a:t>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5782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Modeliranje</a:t>
            </a:r>
            <a:r>
              <a:rPr lang="en-US" i="1" dirty="0"/>
              <a:t> </a:t>
            </a:r>
            <a:r>
              <a:rPr lang="en-US" i="1" dirty="0" err="1"/>
              <a:t>ponašanja</a:t>
            </a:r>
            <a:r>
              <a:rPr lang="en-US" i="1" dirty="0"/>
              <a:t> </a:t>
            </a:r>
            <a:r>
              <a:rPr lang="en-US" i="1" dirty="0" err="1"/>
              <a:t>napadnute</a:t>
            </a:r>
            <a:br>
              <a:rPr lang="en-US" i="1" dirty="0"/>
            </a:br>
            <a:r>
              <a:rPr lang="en-US" i="1" dirty="0" err="1"/>
              <a:t>populacije</a:t>
            </a:r>
            <a:r>
              <a:rPr lang="en-US" i="1" dirty="0"/>
              <a:t> </a:t>
            </a:r>
            <a:r>
              <a:rPr lang="en-US" i="1" dirty="0" err="1"/>
              <a:t>prilikom</a:t>
            </a:r>
            <a:r>
              <a:rPr lang="en-US" i="1" dirty="0"/>
              <a:t> </a:t>
            </a:r>
            <a:r>
              <a:rPr lang="en-US" i="1" dirty="0" err="1"/>
              <a:t>širenja</a:t>
            </a:r>
            <a:r>
              <a:rPr lang="en-US" i="1" dirty="0"/>
              <a:t> botnet</a:t>
            </a:r>
            <a:br>
              <a:rPr lang="en-US" i="1" dirty="0"/>
            </a:br>
            <a:r>
              <a:rPr lang="en-US" i="1" dirty="0" err="1"/>
              <a:t>mreže</a:t>
            </a:r>
            <a:r>
              <a:rPr lang="en-US" i="1" dirty="0"/>
              <a:t> u DDOS </a:t>
            </a:r>
            <a:r>
              <a:rPr lang="en-US" i="1" dirty="0" err="1"/>
              <a:t>napadu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</a:t>
            </a:r>
            <a:r>
              <a:rPr lang="en-US" sz="2400" dirty="0"/>
              <a:t> Marko Varga</a:t>
            </a:r>
            <a:endParaRPr lang="hr-HR" sz="2400" dirty="0"/>
          </a:p>
          <a:p>
            <a:r>
              <a:rPr lang="hr-HR" sz="2400" dirty="0"/>
              <a:t>Datum:</a:t>
            </a:r>
            <a:r>
              <a:rPr lang="en-US" sz="2400" dirty="0"/>
              <a:t> 31.5.2023.</a:t>
            </a:r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Juli</a:t>
            </a:r>
            <a:r>
              <a:rPr lang="en-US" sz="2400" dirty="0"/>
              <a:t>j</a:t>
            </a:r>
            <a:r>
              <a:rPr lang="hr-HR" sz="2400" dirty="0"/>
              <a:t>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831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DDOS – </a:t>
            </a:r>
            <a:r>
              <a:rPr lang="en-US" sz="2400" dirty="0" err="1"/>
              <a:t>vrsta</a:t>
            </a:r>
            <a:r>
              <a:rPr lang="en-US" sz="2400" dirty="0"/>
              <a:t> </a:t>
            </a:r>
            <a:r>
              <a:rPr lang="en-US" sz="2400" dirty="0" err="1"/>
              <a:t>napada</a:t>
            </a:r>
            <a:r>
              <a:rPr lang="en-US" sz="2400" dirty="0"/>
              <a:t> u </a:t>
            </a:r>
            <a:r>
              <a:rPr lang="en-US" sz="2400" dirty="0" err="1"/>
              <a:t>kojem</a:t>
            </a:r>
            <a:r>
              <a:rPr lang="en-US" sz="2400" dirty="0"/>
              <a:t> se </a:t>
            </a:r>
            <a:r>
              <a:rPr lang="en-US" sz="2400" dirty="0" err="1"/>
              <a:t>ciljani</a:t>
            </a:r>
            <a:r>
              <a:rPr lang="en-US" sz="2400" dirty="0"/>
              <a:t> </a:t>
            </a:r>
            <a:r>
              <a:rPr lang="en-US" sz="2400" dirty="0" err="1"/>
              <a:t>sustav</a:t>
            </a:r>
            <a:r>
              <a:rPr lang="en-US" sz="2400" dirty="0"/>
              <a:t> </a:t>
            </a:r>
            <a:r>
              <a:rPr lang="en-US" sz="2400" dirty="0" err="1"/>
              <a:t>preplavljuje</a:t>
            </a:r>
            <a:r>
              <a:rPr lang="en-US" sz="2400" dirty="0"/>
              <a:t> </a:t>
            </a:r>
            <a:r>
              <a:rPr lang="en-US" sz="2400" dirty="0" err="1"/>
              <a:t>velikim</a:t>
            </a:r>
            <a:r>
              <a:rPr lang="en-US" sz="2400" dirty="0"/>
              <a:t> </a:t>
            </a:r>
            <a:r>
              <a:rPr lang="en-US" sz="2400" dirty="0" err="1"/>
              <a:t>brojem</a:t>
            </a:r>
            <a:r>
              <a:rPr lang="en-US" sz="2400" dirty="0"/>
              <a:t> </a:t>
            </a:r>
            <a:r>
              <a:rPr lang="en-US" sz="2400" dirty="0" err="1"/>
              <a:t>zahtjeva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botnet - </a:t>
            </a:r>
            <a:r>
              <a:rPr lang="pl-PL" sz="2400" dirty="0"/>
              <a:t>mreže zaraženih računala koja su preuzeta i kontrolirana od strane napadača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CILJ: </a:t>
            </a:r>
            <a:r>
              <a:rPr lang="en-US" sz="2400" dirty="0" err="1"/>
              <a:t>modelirati</a:t>
            </a:r>
            <a:r>
              <a:rPr lang="en-US" sz="2400" dirty="0"/>
              <a:t> </a:t>
            </a:r>
            <a:r>
              <a:rPr lang="en-US" sz="2400" dirty="0" err="1"/>
              <a:t>promjenu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zaraženih</a:t>
            </a:r>
            <a:r>
              <a:rPr lang="en-US" sz="2400" dirty="0"/>
              <a:t> </a:t>
            </a:r>
            <a:r>
              <a:rPr lang="en-US" sz="2400" dirty="0" err="1"/>
              <a:t>čvorova</a:t>
            </a:r>
            <a:r>
              <a:rPr lang="en-US" sz="2400" dirty="0"/>
              <a:t> DDOS </a:t>
            </a:r>
            <a:r>
              <a:rPr lang="en-US" sz="2400" dirty="0" err="1"/>
              <a:t>napadom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51739"/>
            <a:ext cx="10952148" cy="48046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PRISTUP MODELU: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proučavanje</a:t>
            </a:r>
            <a:r>
              <a:rPr lang="en-US" sz="2400" dirty="0"/>
              <a:t> </a:t>
            </a:r>
            <a:r>
              <a:rPr lang="en-US" sz="2400" dirty="0" err="1"/>
              <a:t>relevantne</a:t>
            </a:r>
            <a:r>
              <a:rPr lang="en-US" sz="2400" dirty="0"/>
              <a:t> literature</a:t>
            </a:r>
          </a:p>
          <a:p>
            <a:r>
              <a:rPr lang="en-US" sz="2400" dirty="0"/>
              <a:t>MODEL: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temelji</a:t>
            </a:r>
            <a:r>
              <a:rPr lang="en-US" sz="2400" dirty="0"/>
              <a:t> se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povezana</a:t>
            </a:r>
            <a:r>
              <a:rPr lang="en-US" sz="2400" dirty="0"/>
              <a:t> SIRS </a:t>
            </a:r>
            <a:r>
              <a:rPr lang="en-US" sz="2400" dirty="0" err="1"/>
              <a:t>modela</a:t>
            </a:r>
            <a:endParaRPr lang="en-US" sz="2400" dirty="0"/>
          </a:p>
          <a:p>
            <a:r>
              <a:rPr lang="en-US" sz="2400" dirty="0"/>
              <a:t>SKUPINE: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St – </a:t>
            </a:r>
            <a:r>
              <a:rPr lang="en-US" sz="2400" dirty="0" err="1"/>
              <a:t>podložni</a:t>
            </a:r>
            <a:r>
              <a:rPr lang="en-US" sz="2400" dirty="0"/>
              <a:t> </a:t>
            </a:r>
            <a:r>
              <a:rPr lang="en-US" sz="2400" dirty="0" err="1"/>
              <a:t>napadnuti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It – </a:t>
            </a:r>
            <a:r>
              <a:rPr lang="en-US" sz="2400" dirty="0" err="1"/>
              <a:t>zaraženi</a:t>
            </a:r>
            <a:r>
              <a:rPr lang="en-US" sz="2400" dirty="0"/>
              <a:t> </a:t>
            </a:r>
            <a:r>
              <a:rPr lang="en-US" sz="2400" dirty="0" err="1"/>
              <a:t>napadnuti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Rt – </a:t>
            </a:r>
            <a:r>
              <a:rPr lang="en-US" sz="2400" dirty="0" err="1"/>
              <a:t>oporavljeni</a:t>
            </a:r>
            <a:r>
              <a:rPr lang="en-US" sz="2400" dirty="0"/>
              <a:t> </a:t>
            </a:r>
            <a:r>
              <a:rPr lang="en-US" sz="2400" dirty="0" err="1"/>
              <a:t>napadnuti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Sa – </a:t>
            </a:r>
            <a:r>
              <a:rPr lang="en-US" sz="2400" dirty="0" err="1"/>
              <a:t>potencijalni</a:t>
            </a:r>
            <a:r>
              <a:rPr lang="en-US" sz="2400" dirty="0"/>
              <a:t> </a:t>
            </a:r>
            <a:r>
              <a:rPr lang="en-US" sz="2400" dirty="0" err="1"/>
              <a:t>napadački</a:t>
            </a:r>
            <a:r>
              <a:rPr lang="en-US" sz="2400" dirty="0"/>
              <a:t> </a:t>
            </a:r>
            <a:r>
              <a:rPr lang="en-US" sz="2400" dirty="0" err="1"/>
              <a:t>čvorovi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Ia</a:t>
            </a:r>
            <a:r>
              <a:rPr lang="en-US" sz="2400" dirty="0"/>
              <a:t> – </a:t>
            </a:r>
            <a:r>
              <a:rPr lang="en-US" sz="2400" dirty="0" err="1"/>
              <a:t>aktivni</a:t>
            </a:r>
            <a:r>
              <a:rPr lang="en-US" sz="2400" dirty="0"/>
              <a:t> </a:t>
            </a:r>
            <a:r>
              <a:rPr lang="en-US" sz="2400" dirty="0" err="1"/>
              <a:t>napadački</a:t>
            </a:r>
            <a:r>
              <a:rPr lang="en-US" sz="2400" dirty="0"/>
              <a:t> </a:t>
            </a:r>
            <a:r>
              <a:rPr lang="en-US" sz="2400" dirty="0" err="1"/>
              <a:t>čvorova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Ea</a:t>
            </a:r>
            <a:r>
              <a:rPr lang="en-US" sz="2400" dirty="0"/>
              <a:t> – </a:t>
            </a:r>
            <a:r>
              <a:rPr lang="en-US" sz="2400" dirty="0" err="1"/>
              <a:t>neaktivni</a:t>
            </a:r>
            <a:r>
              <a:rPr lang="en-US" sz="2400" dirty="0"/>
              <a:t> </a:t>
            </a:r>
            <a:r>
              <a:rPr lang="en-US" sz="2400" dirty="0" err="1"/>
              <a:t>napadački</a:t>
            </a:r>
            <a:r>
              <a:rPr lang="en-US" sz="2400" dirty="0"/>
              <a:t> </a:t>
            </a:r>
            <a:r>
              <a:rPr lang="en-US" sz="2400" dirty="0" err="1"/>
              <a:t>čvorovi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1F4B2-BC8C-089F-B3B9-7B1C86A7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88" y="908851"/>
            <a:ext cx="474411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5EFA6-674A-26B1-A91D-877296EEB72F}"/>
              </a:ext>
            </a:extLst>
          </p:cNvPr>
          <p:cNvSpPr txBox="1"/>
          <p:nvPr/>
        </p:nvSpPr>
        <p:spPr>
          <a:xfrm>
            <a:off x="309110" y="1661937"/>
            <a:ext cx="1157378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DDOS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(du, u, p, t)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beta,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mi,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omega,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N =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ipsilon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omega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beta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epsilona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omega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alfa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nd</a:t>
            </a:r>
          </a:p>
          <a:p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rješavanje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problem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ODEProblem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(DDOS, u0,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tspan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(problem)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467973C6-11ED-E4EF-0D4A-A48F6A5B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449" y="5216009"/>
            <a:ext cx="4587551" cy="561149"/>
          </a:xfrm>
        </p:spPr>
        <p:txBody>
          <a:bodyPr>
            <a:normAutofit/>
          </a:bodyPr>
          <a:lstStyle/>
          <a:p>
            <a:r>
              <a:rPr lang="en-US" sz="1800" dirty="0"/>
              <a:t>Graf 1. </a:t>
            </a:r>
            <a:r>
              <a:rPr lang="en-US" sz="1800" dirty="0" err="1"/>
              <a:t>Rezultati</a:t>
            </a:r>
            <a:r>
              <a:rPr lang="en-US" sz="1800" dirty="0"/>
              <a:t> </a:t>
            </a:r>
            <a:r>
              <a:rPr lang="en-US" sz="1800" dirty="0" err="1"/>
              <a:t>modela</a:t>
            </a:r>
            <a:endParaRPr lang="en-US" sz="1800"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B9770B97-2E69-0F99-8970-E98A025E0444}"/>
              </a:ext>
            </a:extLst>
          </p:cNvPr>
          <p:cNvSpPr txBox="1">
            <a:spLocks/>
          </p:cNvSpPr>
          <p:nvPr/>
        </p:nvSpPr>
        <p:spPr>
          <a:xfrm>
            <a:off x="6408011" y="5132861"/>
            <a:ext cx="4587551" cy="561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8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Graf 2. </a:t>
            </a:r>
            <a:r>
              <a:rPr lang="en-US" sz="1800" dirty="0" err="1"/>
              <a:t>Usporedba</a:t>
            </a:r>
            <a:r>
              <a:rPr lang="en-US" sz="1800" dirty="0"/>
              <a:t> </a:t>
            </a:r>
            <a:r>
              <a:rPr lang="en-US" sz="1800" dirty="0" err="1"/>
              <a:t>rezultata</a:t>
            </a:r>
            <a:r>
              <a:rPr lang="en-US" sz="1800" dirty="0"/>
              <a:t> </a:t>
            </a:r>
            <a:r>
              <a:rPr lang="en-US" sz="1800" dirty="0" err="1"/>
              <a:t>modela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preuzetih</a:t>
            </a:r>
            <a:r>
              <a:rPr lang="en-US" sz="1800" dirty="0"/>
              <a:t> </a:t>
            </a:r>
            <a:r>
              <a:rPr lang="en-US" sz="1800" dirty="0" err="1"/>
              <a:t>analitičkih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/>
              <a:t>simulacije</a:t>
            </a:r>
            <a:r>
              <a:rPr lang="en-US" sz="1800" dirty="0"/>
              <a:t> </a:t>
            </a:r>
            <a:r>
              <a:rPr lang="en-US" sz="1800" dirty="0" err="1"/>
              <a:t>napada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F5053-0809-B12D-4B31-8254233D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49" y="2033839"/>
            <a:ext cx="4935313" cy="3076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874D26-CDAF-4983-7A12-EB67DDCC3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3"/>
          <a:stretch/>
        </p:blipFill>
        <p:spPr>
          <a:xfrm>
            <a:off x="6408011" y="2056302"/>
            <a:ext cx="4935313" cy="30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9845351" cy="2259718"/>
          </a:xfrm>
        </p:spPr>
        <p:txBody>
          <a:bodyPr>
            <a:normAutofit/>
          </a:bodyPr>
          <a:lstStyle/>
          <a:p>
            <a:r>
              <a:rPr lang="en-US" sz="2400" dirty="0"/>
              <a:t>PRIMJENJIVOST REZULTATA: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nepoznata</a:t>
            </a:r>
            <a:r>
              <a:rPr lang="en-US" sz="2400" dirty="0"/>
              <a:t> &lt;= </a:t>
            </a:r>
            <a:r>
              <a:rPr lang="en-US" sz="2400" dirty="0" err="1"/>
              <a:t>nedostupnost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o botnet </a:t>
            </a:r>
            <a:r>
              <a:rPr lang="en-US" sz="2400" dirty="0" err="1"/>
              <a:t>mrežama</a:t>
            </a:r>
            <a:r>
              <a:rPr lang="en-US" sz="2400" dirty="0"/>
              <a:t> </a:t>
            </a:r>
            <a:endParaRPr lang="hr-HR" sz="2400" dirty="0"/>
          </a:p>
          <a:p>
            <a:r>
              <a:rPr lang="en-US" sz="2400" dirty="0"/>
              <a:t>PROŠIRENJE MODELA: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razlikovati</a:t>
            </a:r>
            <a:r>
              <a:rPr lang="en-US" sz="2400" dirty="0"/>
              <a:t> </a:t>
            </a:r>
            <a:r>
              <a:rPr lang="en-US" sz="2400" dirty="0" err="1"/>
              <a:t>računala</a:t>
            </a:r>
            <a:r>
              <a:rPr lang="en-US" sz="2400" dirty="0"/>
              <a:t> s </a:t>
            </a:r>
            <a:r>
              <a:rPr lang="en-US" sz="2400" dirty="0" err="1"/>
              <a:t>jakom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slabom</a:t>
            </a:r>
            <a:r>
              <a:rPr lang="en-US" sz="2400" dirty="0"/>
              <a:t> </a:t>
            </a:r>
            <a:r>
              <a:rPr lang="en-US" sz="2400" dirty="0" err="1"/>
              <a:t>zaštitom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promjena</a:t>
            </a:r>
            <a:r>
              <a:rPr lang="en-US" sz="2400" dirty="0"/>
              <a:t> </a:t>
            </a:r>
            <a:r>
              <a:rPr lang="en-US" sz="2400" dirty="0" err="1"/>
              <a:t>ukupne</a:t>
            </a:r>
            <a:r>
              <a:rPr lang="en-US" sz="2400" dirty="0"/>
              <a:t> </a:t>
            </a:r>
            <a:r>
              <a:rPr lang="en-US" sz="2400" dirty="0" err="1"/>
              <a:t>populacije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74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FDF8765-56E2-E73C-AB65-293D7352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10536936" cy="2259718"/>
          </a:xfrm>
        </p:spPr>
        <p:txBody>
          <a:bodyPr/>
          <a:lstStyle/>
          <a:p>
            <a:r>
              <a:rPr lang="en-US" dirty="0">
                <a:effectLst/>
              </a:rPr>
              <a:t>Mishra, B. K., </a:t>
            </a:r>
            <a:r>
              <a:rPr lang="en-US" dirty="0" err="1">
                <a:effectLst/>
              </a:rPr>
              <a:t>Keshri</a:t>
            </a:r>
            <a:r>
              <a:rPr lang="en-US" dirty="0">
                <a:effectLst/>
              </a:rPr>
              <a:t>, A. K., Mallick, D. K., &amp; Mishra, B. K. (2019, January 1). </a:t>
            </a:r>
            <a:r>
              <a:rPr lang="en-US" i="1" dirty="0">
                <a:effectLst/>
              </a:rPr>
              <a:t>Mathematical model on distributed denial of service attack through internet of things in a network</a:t>
            </a:r>
            <a:r>
              <a:rPr lang="en-US" dirty="0">
                <a:effectLst/>
              </a:rPr>
              <a:t>. De Gruyter. https://www.degruyter.com/document/doi/10.1515/nleng-2017-0094/html </a:t>
            </a:r>
          </a:p>
          <a:p>
            <a:r>
              <a:rPr lang="hr-HR" dirty="0"/>
              <a:t>B. -R. Chen, S. -M. Cheng and M. B. Mwangi, "A Mobility-Based Epidemic Model for IoT Malware Spread," in IEEE Access, vol. 10, pp. 107929-107941, 2022, doi: 10.1109/ACCESS.2022.3213032.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88F9-73C4-983B-0B3F-29CB6CF3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CC1C-DB96-EE32-C71B-9F8984B765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0541560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561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Pristup i rješenje problema</vt:lpstr>
      <vt:lpstr>Implementacija u Julii</vt:lpstr>
      <vt:lpstr>Rezultati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Marko Varga</cp:lastModifiedBy>
  <cp:revision>16</cp:revision>
  <cp:lastPrinted>2021-01-13T09:31:57Z</cp:lastPrinted>
  <dcterms:created xsi:type="dcterms:W3CDTF">2020-04-30T08:26:07Z</dcterms:created>
  <dcterms:modified xsi:type="dcterms:W3CDTF">2023-06-05T05:18:15Z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