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05" r:id="rId5"/>
    <p:sldMasterId id="2147483724" r:id="rId6"/>
  </p:sldMasterIdLst>
  <p:notesMasterIdLst>
    <p:notesMasterId r:id="rId14"/>
  </p:notesMasterIdLst>
  <p:handoutMasterIdLst>
    <p:handoutMasterId r:id="rId15"/>
  </p:handoutMasterIdLst>
  <p:sldIdLst>
    <p:sldId id="7150" r:id="rId7"/>
    <p:sldId id="7148" r:id="rId8"/>
    <p:sldId id="7151" r:id="rId9"/>
    <p:sldId id="7152" r:id="rId10"/>
    <p:sldId id="7153" r:id="rId11"/>
    <p:sldId id="7154" r:id="rId12"/>
    <p:sldId id="7155" r:id="rId13"/>
  </p:sldIdLst>
  <p:sldSz cx="12192000" cy="6858000"/>
  <p:notesSz cx="9928225" cy="6797675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 Gledec" initials="GG" lastIdx="1" clrIdx="0">
    <p:extLst>
      <p:ext uri="{19B8F6BF-5375-455C-9EA6-DF929625EA0E}">
        <p15:presenceInfo xmlns:p15="http://schemas.microsoft.com/office/powerpoint/2012/main" userId="S::gledec@fer.hr::9f499ba0-be08-44a8-8a6f-8eab7220b7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2A5"/>
    <a:srgbClr val="ECB000"/>
    <a:srgbClr val="474747"/>
    <a:srgbClr val="00003F"/>
    <a:srgbClr val="00002D"/>
    <a:srgbClr val="3B3B3B"/>
    <a:srgbClr val="BFBFBF"/>
    <a:srgbClr val="EBEAE8"/>
    <a:srgbClr val="363636"/>
    <a:srgbClr val="02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78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D482-B69E-4DD5-B941-11BCE126FA1D}" type="datetimeFigureOut">
              <a:rPr lang="hr-HR" smtClean="0"/>
              <a:t>1.6.2023.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3FDB-A49B-43CE-9AFA-BC3A4EE4CC8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734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6C0-2A61-4948-B38C-965D33F4E329}" type="datetimeFigureOut">
              <a:rPr lang="hr-HR" smtClean="0"/>
              <a:t>1.6.2023.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0032A-A6F4-4220-9ADA-2AE7933DC1F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05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952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2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1.6.2023.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371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1.6.2023.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77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1.6.2023.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610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1.6.2023.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02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1.6.2023.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207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1.6.2023.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0893D3-A974-4966-83AF-23172AC765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9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5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2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76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4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5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1.6.2023.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1.6.2023.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3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1.6.2023.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1.6.2023.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7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1.6.2023.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1.6.2023.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747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D50A-555D-4946-8317-8EFE07552F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88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2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6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91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0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2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433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5502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8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11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9702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4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31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79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7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001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7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1.6.2023.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ECE7DB-22F7-453C-9042-3A7E76D70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9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0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/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81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74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55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058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43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49" r:id="rId3"/>
    <p:sldLayoutId id="2147483661" r:id="rId4"/>
    <p:sldLayoutId id="2147483662" r:id="rId5"/>
    <p:sldLayoutId id="2147483678" r:id="rId6"/>
    <p:sldLayoutId id="2147483660" r:id="rId7"/>
    <p:sldLayoutId id="2147483650" r:id="rId8"/>
    <p:sldLayoutId id="2147483704" r:id="rId9"/>
    <p:sldLayoutId id="2147483703" r:id="rId10"/>
    <p:sldLayoutId id="2147483651" r:id="rId11"/>
    <p:sldLayoutId id="2147483652" r:id="rId12"/>
    <p:sldLayoutId id="2147483653" r:id="rId13"/>
    <p:sldLayoutId id="2147483654" r:id="rId14"/>
    <p:sldLayoutId id="2147483656" r:id="rId15"/>
    <p:sldLayoutId id="2147483657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831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1.6.2023.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1224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23FD6CF-3521-4D35-BD35-CB4211E0B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952" y="1584977"/>
            <a:ext cx="7268934" cy="10707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CB000"/>
                </a:solidFill>
              </a:rPr>
              <a:t>Projektni</a:t>
            </a:r>
            <a:r>
              <a:rPr lang="hr-HR" dirty="0">
                <a:solidFill>
                  <a:srgbClr val="ECB000"/>
                </a:solidFill>
              </a:rPr>
              <a:t> rad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FBB6D6-236C-4929-A6E4-A06E042F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816" y="629819"/>
            <a:ext cx="7272822" cy="1212573"/>
          </a:xfrm>
        </p:spPr>
        <p:txBody>
          <a:bodyPr>
            <a:normAutofit/>
          </a:bodyPr>
          <a:lstStyle/>
          <a:p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Uvod u računalno </a:t>
            </a:r>
            <a:r>
              <a:rPr lang="hr-HR" sz="2000" dirty="0"/>
              <a:t>modeliranje</a:t>
            </a:r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 programskom jeziku Julia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16374DEA-83B1-4CBC-8123-069E6D88AA0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46" b="-36846"/>
          <a:stretch/>
        </p:blipFill>
        <p:spPr>
          <a:xfrm>
            <a:off x="176048" y="-1213944"/>
            <a:ext cx="4018383" cy="5972174"/>
          </a:xfr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B206DA74-2CB3-4FD9-A83B-8772C9226775}"/>
              </a:ext>
            </a:extLst>
          </p:cNvPr>
          <p:cNvSpPr txBox="1">
            <a:spLocks/>
          </p:cNvSpPr>
          <p:nvPr/>
        </p:nvSpPr>
        <p:spPr>
          <a:xfrm>
            <a:off x="5577952" y="2801263"/>
            <a:ext cx="7268934" cy="15782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Modeliranje</a:t>
            </a:r>
            <a:r>
              <a:rPr lang="en-US" i="1" dirty="0"/>
              <a:t> </a:t>
            </a:r>
            <a:r>
              <a:rPr lang="en-US" i="1" dirty="0" err="1"/>
              <a:t>ponašanja</a:t>
            </a:r>
            <a:r>
              <a:rPr lang="en-US" i="1" dirty="0"/>
              <a:t> </a:t>
            </a:r>
            <a:r>
              <a:rPr lang="en-US" i="1" dirty="0" err="1"/>
              <a:t>napadnute</a:t>
            </a:r>
            <a:br>
              <a:rPr lang="en-US" i="1" dirty="0"/>
            </a:br>
            <a:r>
              <a:rPr lang="en-US" i="1" dirty="0" err="1"/>
              <a:t>populacije</a:t>
            </a:r>
            <a:r>
              <a:rPr lang="en-US" i="1" dirty="0"/>
              <a:t> </a:t>
            </a:r>
            <a:r>
              <a:rPr lang="en-US" i="1" dirty="0" err="1"/>
              <a:t>prilikom</a:t>
            </a:r>
            <a:r>
              <a:rPr lang="en-US" i="1" dirty="0"/>
              <a:t> </a:t>
            </a:r>
            <a:r>
              <a:rPr lang="en-US" i="1" dirty="0" err="1"/>
              <a:t>širenja</a:t>
            </a:r>
            <a:r>
              <a:rPr lang="en-US" i="1" dirty="0"/>
              <a:t> botnet</a:t>
            </a:r>
            <a:br>
              <a:rPr lang="en-US" i="1" dirty="0"/>
            </a:br>
            <a:r>
              <a:rPr lang="en-US" i="1" dirty="0" err="1"/>
              <a:t>mreže</a:t>
            </a:r>
            <a:r>
              <a:rPr lang="en-US" i="1" dirty="0"/>
              <a:t> za DDOS </a:t>
            </a:r>
            <a:r>
              <a:rPr lang="en-US" i="1" dirty="0" err="1"/>
              <a:t>napad</a:t>
            </a:r>
            <a:endParaRPr lang="en-US" i="1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5956B8C-FFC1-4A73-ABAD-502A2651CE68}"/>
              </a:ext>
            </a:extLst>
          </p:cNvPr>
          <p:cNvSpPr txBox="1">
            <a:spLocks/>
          </p:cNvSpPr>
          <p:nvPr/>
        </p:nvSpPr>
        <p:spPr>
          <a:xfrm>
            <a:off x="5577952" y="4670974"/>
            <a:ext cx="7268934" cy="10707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/>
              <a:t>Ime i prezime:</a:t>
            </a:r>
            <a:r>
              <a:rPr lang="en-US" sz="2400" dirty="0"/>
              <a:t> Marko Varga</a:t>
            </a:r>
            <a:endParaRPr lang="hr-HR" sz="2400" dirty="0"/>
          </a:p>
          <a:p>
            <a:r>
              <a:rPr lang="hr-HR" sz="2400" dirty="0"/>
              <a:t>Datum:</a:t>
            </a:r>
            <a:r>
              <a:rPr lang="en-US" sz="2400" dirty="0"/>
              <a:t> 31.5.2023.</a:t>
            </a:r>
          </a:p>
        </p:txBody>
      </p:sp>
    </p:spTree>
    <p:extLst>
      <p:ext uri="{BB962C8B-B14F-4D97-AF65-F5344CB8AC3E}">
        <p14:creationId xmlns:p14="http://schemas.microsoft.com/office/powerpoint/2010/main" val="416010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E9C1E3AA-6C3B-415E-8BB3-F8F65CE70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Opis zadatka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Pristup i rješenje problema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Implementacija u </a:t>
            </a:r>
            <a:r>
              <a:rPr lang="hr-HR" sz="2400" dirty="0" err="1"/>
              <a:t>Julii</a:t>
            </a: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Rezultati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Zaključak</a:t>
            </a:r>
          </a:p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E687CC10-C248-472D-9EBC-87F27299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58810"/>
          </a:xfrm>
        </p:spPr>
        <p:txBody>
          <a:bodyPr>
            <a:normAutofit/>
          </a:bodyPr>
          <a:lstStyle/>
          <a:p>
            <a:r>
              <a:rPr lang="hr-HR" sz="4000" dirty="0"/>
              <a:t>Sadržaj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E132D4B-F561-4555-AE87-5D80CCFCDB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61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8315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DDOS – </a:t>
            </a:r>
            <a:r>
              <a:rPr lang="en-US" sz="2400" dirty="0" err="1"/>
              <a:t>vrsta</a:t>
            </a:r>
            <a:r>
              <a:rPr lang="en-US" sz="2400" dirty="0"/>
              <a:t> </a:t>
            </a:r>
            <a:r>
              <a:rPr lang="en-US" sz="2400" dirty="0" err="1"/>
              <a:t>napada</a:t>
            </a:r>
            <a:r>
              <a:rPr lang="en-US" sz="2400" dirty="0"/>
              <a:t> u </a:t>
            </a:r>
            <a:r>
              <a:rPr lang="en-US" sz="2400" dirty="0" err="1"/>
              <a:t>kojem</a:t>
            </a:r>
            <a:r>
              <a:rPr lang="en-US" sz="2400" dirty="0"/>
              <a:t> se </a:t>
            </a:r>
            <a:r>
              <a:rPr lang="en-US" sz="2400" dirty="0" err="1"/>
              <a:t>ciljani</a:t>
            </a:r>
            <a:r>
              <a:rPr lang="en-US" sz="2400" dirty="0"/>
              <a:t> </a:t>
            </a:r>
            <a:r>
              <a:rPr lang="en-US" sz="2400" dirty="0" err="1"/>
              <a:t>sustav</a:t>
            </a:r>
            <a:r>
              <a:rPr lang="en-US" sz="2400" dirty="0"/>
              <a:t> </a:t>
            </a:r>
            <a:r>
              <a:rPr lang="en-US" sz="2400" dirty="0" err="1"/>
              <a:t>preplavljuje</a:t>
            </a:r>
            <a:r>
              <a:rPr lang="en-US" sz="2400" dirty="0"/>
              <a:t> </a:t>
            </a:r>
            <a:r>
              <a:rPr lang="en-US" sz="2400" dirty="0" err="1"/>
              <a:t>velikim</a:t>
            </a:r>
            <a:r>
              <a:rPr lang="en-US" sz="2400" dirty="0"/>
              <a:t> </a:t>
            </a:r>
            <a:r>
              <a:rPr lang="en-US" sz="2400" dirty="0" err="1"/>
              <a:t>brojem</a:t>
            </a:r>
            <a:r>
              <a:rPr lang="en-US" sz="2400" dirty="0"/>
              <a:t> </a:t>
            </a:r>
            <a:r>
              <a:rPr lang="en-US" sz="2400" dirty="0" err="1"/>
              <a:t>zahtjeva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botnet - </a:t>
            </a:r>
            <a:r>
              <a:rPr lang="pl-PL" sz="2400" dirty="0"/>
              <a:t>mreže zaraženih računala koja su preuzeta i kontrolirana od strane napadača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CILJ: </a:t>
            </a:r>
            <a:r>
              <a:rPr lang="en-US" sz="2400" dirty="0" err="1"/>
              <a:t>modelirati</a:t>
            </a:r>
            <a:r>
              <a:rPr lang="en-US" sz="2400" dirty="0"/>
              <a:t> </a:t>
            </a:r>
            <a:r>
              <a:rPr lang="en-US" sz="2400" dirty="0" err="1"/>
              <a:t>ponašanje</a:t>
            </a:r>
            <a:r>
              <a:rPr lang="en-US" sz="2400" dirty="0"/>
              <a:t> </a:t>
            </a:r>
            <a:r>
              <a:rPr lang="en-US" sz="2400" dirty="0" err="1"/>
              <a:t>populacije</a:t>
            </a:r>
            <a:r>
              <a:rPr lang="en-US" sz="2400" dirty="0"/>
              <a:t> botnet </a:t>
            </a:r>
            <a:r>
              <a:rPr lang="en-US" sz="2400" dirty="0" err="1"/>
              <a:t>mreže</a:t>
            </a:r>
            <a:r>
              <a:rPr lang="en-US" sz="2400" dirty="0"/>
              <a:t> </a:t>
            </a:r>
            <a:r>
              <a:rPr lang="en-US" sz="2400" dirty="0" err="1"/>
              <a:t>prilikom</a:t>
            </a:r>
            <a:r>
              <a:rPr lang="en-US" sz="2400" dirty="0"/>
              <a:t> </a:t>
            </a:r>
            <a:r>
              <a:rPr lang="en-US" sz="2400" dirty="0" err="1"/>
              <a:t>širenja</a:t>
            </a:r>
            <a:r>
              <a:rPr lang="en-US" sz="2400" dirty="0"/>
              <a:t> </a:t>
            </a:r>
            <a:r>
              <a:rPr lang="en-US" sz="2400" dirty="0" err="1"/>
              <a:t>crva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Opis zadatka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550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51739"/>
            <a:ext cx="10952148" cy="480461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PRISTUP MODELU: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proučavanje</a:t>
            </a:r>
            <a:r>
              <a:rPr lang="en-US" sz="2400" dirty="0"/>
              <a:t> </a:t>
            </a:r>
            <a:r>
              <a:rPr lang="en-US" sz="2400" dirty="0" err="1"/>
              <a:t>relevantne</a:t>
            </a:r>
            <a:r>
              <a:rPr lang="en-US" sz="2400" dirty="0"/>
              <a:t> literature</a:t>
            </a:r>
          </a:p>
          <a:p>
            <a:r>
              <a:rPr lang="en-US" sz="2400" dirty="0"/>
              <a:t>PRETPOSTAVKE MODELA: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(H1)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Svaki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napadački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(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osjetljivi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ili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infektivni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) je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odvojen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od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interneta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zbog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isključivanja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brzinom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l-GR" sz="2000" b="0" i="0" dirty="0">
                <a:solidFill>
                  <a:schemeClr val="bg1"/>
                </a:solidFill>
                <a:effectLst/>
                <a:latin typeface="Söhne"/>
              </a:rPr>
              <a:t>α &gt; 0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kako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bi se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pridružio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vanjskim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napadačkim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čvorovima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(H2)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Kako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je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utvrđeno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u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napadu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Mirai da se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zaraženi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IoT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uređaji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mogu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očistiti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restartiranjem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[17],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pretpostavili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smo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da je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svaki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vanjski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napadački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spojen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na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internet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samo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postaje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osjetljivi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napadački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brzinom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l-GR" sz="2000" b="0" i="0" dirty="0">
                <a:solidFill>
                  <a:schemeClr val="bg1"/>
                </a:solidFill>
                <a:effectLst/>
                <a:latin typeface="Söhne"/>
              </a:rPr>
              <a:t>σ &gt; 0.</a:t>
            </a:r>
          </a:p>
          <a:p>
            <a:pPr algn="l"/>
            <a:r>
              <a:rPr lang="el-GR" sz="2000" b="0" i="0" dirty="0">
                <a:solidFill>
                  <a:schemeClr val="bg1"/>
                </a:solidFill>
                <a:effectLst/>
                <a:latin typeface="Söhne"/>
              </a:rPr>
              <a:t>(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H3)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Budući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da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naš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model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uključuje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vitalnu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dinamiku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svaki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napadački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(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osjetljivi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infektivni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ili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vanjski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)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izumire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vjerojatnošću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l-GR" sz="2000" b="0" i="0" dirty="0">
                <a:solidFill>
                  <a:schemeClr val="bg1"/>
                </a:solidFill>
                <a:effectLst/>
                <a:latin typeface="Söhne"/>
              </a:rPr>
              <a:t>μ &gt; 0.</a:t>
            </a:r>
          </a:p>
          <a:p>
            <a:pPr algn="l"/>
            <a:r>
              <a:rPr lang="el-GR" sz="2000" b="0" i="0" dirty="0">
                <a:solidFill>
                  <a:schemeClr val="bg1"/>
                </a:solidFill>
                <a:effectLst/>
                <a:latin typeface="Söhne"/>
              </a:rPr>
              <a:t>(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H4) </a:t>
            </a:r>
            <a:r>
              <a:rPr lang="el-GR" sz="2000" b="0" i="0" dirty="0">
                <a:solidFill>
                  <a:schemeClr val="bg1"/>
                </a:solidFill>
                <a:effectLst/>
                <a:latin typeface="Söhne"/>
              </a:rPr>
              <a:t>μ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je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također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stopa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dodavanja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novih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čvorova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u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vanjski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skup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čvorova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(H5)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Svaki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osjetljivi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(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napadački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ili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ciljni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)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inficira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se od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strane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infektivnog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napadačkog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brzinom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l-GR" sz="2000" b="0" i="0" dirty="0">
                <a:solidFill>
                  <a:schemeClr val="bg1"/>
                </a:solidFill>
                <a:effectLst/>
                <a:latin typeface="Söhne"/>
              </a:rPr>
              <a:t>β &gt; 0.</a:t>
            </a:r>
          </a:p>
          <a:p>
            <a:pPr algn="l"/>
            <a:r>
              <a:rPr lang="el-GR" sz="2000" b="0" i="0" dirty="0">
                <a:solidFill>
                  <a:schemeClr val="bg1"/>
                </a:solidFill>
                <a:effectLst/>
                <a:latin typeface="Söhne"/>
              </a:rPr>
              <a:t>(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H6)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Dezinficirani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napadački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ponovno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postaje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osjetljivi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napadački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brzinom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l-GR" sz="2000" b="0" i="0" dirty="0">
                <a:solidFill>
                  <a:schemeClr val="bg1"/>
                </a:solidFill>
                <a:effectLst/>
                <a:latin typeface="Söhne"/>
              </a:rPr>
              <a:t>ε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a &gt; 0.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(H7)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Zbog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djelovanja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odgovarajućeg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tretmana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svaki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infektivni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ciljni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postaje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oporavljeni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ciljni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brzinom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y &gt; 0.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(H8)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Zbog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privremene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imunosti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oporavljeni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ciljni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ponovno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postaje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osjetljivi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ciljni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čvor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brzinom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l-GR" sz="2000" b="0" i="0" dirty="0">
                <a:solidFill>
                  <a:schemeClr val="bg1"/>
                </a:solidFill>
                <a:effectLst/>
                <a:latin typeface="Söhne"/>
              </a:rPr>
              <a:t>ε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t &gt; 0.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Pristup i rješenje problema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978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Implementacija u </a:t>
            </a:r>
            <a:r>
              <a:rPr lang="hr-HR" sz="4000" dirty="0" err="1"/>
              <a:t>Julii</a:t>
            </a:r>
            <a:endParaRPr lang="hr-HR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5</a:t>
            </a:fld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5EFA6-674A-26B1-A91D-877296EEB72F}"/>
              </a:ext>
            </a:extLst>
          </p:cNvPr>
          <p:cNvSpPr txBox="1"/>
          <p:nvPr/>
        </p:nvSpPr>
        <p:spPr>
          <a:xfrm>
            <a:off x="309110" y="1997839"/>
            <a:ext cx="11573780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DDOS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(du, u, p, t)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beta,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epsilont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ipsilon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mi,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epsilona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omega, alfa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N =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beta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epsilont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beta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ipsilon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ipsilon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epsilont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   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beta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epsilona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omega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alfa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 du[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beta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epsilona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alfa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  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omega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alfa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alfa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Rezultati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6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642F0-82E3-315B-F070-8173A3DC7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6"/>
          <a:stretch/>
        </p:blipFill>
        <p:spPr>
          <a:xfrm>
            <a:off x="1150210" y="1923682"/>
            <a:ext cx="4945790" cy="3274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2D8A7-53BB-1530-DFD3-5331851A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11" y="1946272"/>
            <a:ext cx="4945789" cy="3251695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467973C6-11ED-E4EF-0D4A-A48F6A5B8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8449" y="5197967"/>
            <a:ext cx="4587551" cy="561149"/>
          </a:xfrm>
        </p:spPr>
        <p:txBody>
          <a:bodyPr>
            <a:normAutofit/>
          </a:bodyPr>
          <a:lstStyle/>
          <a:p>
            <a:r>
              <a:rPr lang="en-US" sz="1800" dirty="0"/>
              <a:t>Graf 1. </a:t>
            </a:r>
            <a:r>
              <a:rPr lang="en-US" sz="1800" dirty="0" err="1"/>
              <a:t>Rezultati</a:t>
            </a:r>
            <a:r>
              <a:rPr lang="en-US" sz="1800" dirty="0"/>
              <a:t> </a:t>
            </a:r>
            <a:r>
              <a:rPr lang="en-US" sz="1800" dirty="0" err="1"/>
              <a:t>modela</a:t>
            </a:r>
            <a:endParaRPr lang="en-US" sz="1800" dirty="0"/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B9770B97-2E69-0F99-8970-E98A025E0444}"/>
              </a:ext>
            </a:extLst>
          </p:cNvPr>
          <p:cNvSpPr txBox="1">
            <a:spLocks/>
          </p:cNvSpPr>
          <p:nvPr/>
        </p:nvSpPr>
        <p:spPr>
          <a:xfrm>
            <a:off x="6587129" y="5216009"/>
            <a:ext cx="4587551" cy="561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8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Graf 1. </a:t>
            </a:r>
            <a:r>
              <a:rPr lang="en-US" sz="1800" dirty="0" err="1"/>
              <a:t>Usporedba</a:t>
            </a:r>
            <a:r>
              <a:rPr lang="en-US" sz="1800" dirty="0"/>
              <a:t> </a:t>
            </a:r>
            <a:r>
              <a:rPr lang="en-US" sz="1800" dirty="0" err="1"/>
              <a:t>rezultata</a:t>
            </a:r>
            <a:r>
              <a:rPr lang="en-US" sz="1800" dirty="0"/>
              <a:t> </a:t>
            </a:r>
            <a:r>
              <a:rPr lang="en-US" sz="1800" dirty="0" err="1"/>
              <a:t>modela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preuzetih</a:t>
            </a:r>
            <a:r>
              <a:rPr lang="en-US" sz="1800" dirty="0"/>
              <a:t> </a:t>
            </a:r>
            <a:r>
              <a:rPr lang="en-US" sz="1800" dirty="0" err="1"/>
              <a:t>analitičkih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 </a:t>
            </a:r>
            <a:r>
              <a:rPr lang="en-US" sz="1800" dirty="0" err="1"/>
              <a:t>iz</a:t>
            </a:r>
            <a:r>
              <a:rPr lang="en-US" sz="1800" dirty="0"/>
              <a:t> </a:t>
            </a:r>
            <a:r>
              <a:rPr lang="en-US" sz="1800" dirty="0" err="1"/>
              <a:t>simulacije</a:t>
            </a:r>
            <a:r>
              <a:rPr lang="en-US" sz="1800" dirty="0"/>
              <a:t> </a:t>
            </a:r>
            <a:r>
              <a:rPr lang="en-US" sz="1800" dirty="0" err="1"/>
              <a:t>napada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221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9845351" cy="2259718"/>
          </a:xfrm>
        </p:spPr>
        <p:txBody>
          <a:bodyPr>
            <a:normAutofit/>
          </a:bodyPr>
          <a:lstStyle/>
          <a:p>
            <a:r>
              <a:rPr lang="en-US" sz="2400" dirty="0"/>
              <a:t>PRIMJENJIVOST REZULTATA: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nepoznata</a:t>
            </a:r>
            <a:r>
              <a:rPr lang="en-US" sz="2400" dirty="0"/>
              <a:t> &lt;= </a:t>
            </a:r>
            <a:r>
              <a:rPr lang="en-US" sz="2400" dirty="0" err="1"/>
              <a:t>nedostupnost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o botnet </a:t>
            </a:r>
            <a:r>
              <a:rPr lang="en-US" sz="2400" dirty="0" err="1"/>
              <a:t>mrežama</a:t>
            </a:r>
            <a:r>
              <a:rPr lang="en-US" sz="2400" dirty="0"/>
              <a:t> </a:t>
            </a:r>
            <a:endParaRPr lang="hr-HR" sz="2400" dirty="0"/>
          </a:p>
          <a:p>
            <a:r>
              <a:rPr lang="en-US" sz="2400" dirty="0"/>
              <a:t>PROŠIRENJE MODELA: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razlikovati</a:t>
            </a:r>
            <a:r>
              <a:rPr lang="en-US" sz="2400" dirty="0"/>
              <a:t> </a:t>
            </a:r>
            <a:r>
              <a:rPr lang="en-US" sz="2400" dirty="0" err="1"/>
              <a:t>računala</a:t>
            </a:r>
            <a:r>
              <a:rPr lang="en-US" sz="2400" dirty="0"/>
              <a:t> s </a:t>
            </a:r>
            <a:r>
              <a:rPr lang="en-US" sz="2400" dirty="0" err="1"/>
              <a:t>jakom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slabom</a:t>
            </a:r>
            <a:r>
              <a:rPr lang="en-US" sz="2400" dirty="0"/>
              <a:t> </a:t>
            </a:r>
            <a:r>
              <a:rPr lang="en-US" sz="2400" dirty="0" err="1"/>
              <a:t>zaštitom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/>
              <a:t>promjena</a:t>
            </a:r>
            <a:r>
              <a:rPr lang="en-US" sz="2400" dirty="0"/>
              <a:t> </a:t>
            </a:r>
            <a:r>
              <a:rPr lang="en-US" sz="2400" dirty="0" err="1"/>
              <a:t>ukupne</a:t>
            </a:r>
            <a:r>
              <a:rPr lang="en-US" sz="2400" dirty="0"/>
              <a:t> </a:t>
            </a:r>
            <a:r>
              <a:rPr lang="en-US" sz="2400" dirty="0" err="1"/>
              <a:t>populacije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Zaključak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2743254"/>
      </p:ext>
    </p:extLst>
  </p:cSld>
  <p:clrMapOvr>
    <a:masterClrMapping/>
  </p:clrMapOvr>
</p:sld>
</file>

<file path=ppt/theme/theme1.xml><?xml version="1.0" encoding="utf-8"?>
<a:theme xmlns:a="http://schemas.openxmlformats.org/drawingml/2006/main" name="FER Dark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4A78737296D44B9C0FDA063D431BDD" ma:contentTypeVersion="12" ma:contentTypeDescription="Stvaranje novog dokumenta." ma:contentTypeScope="" ma:versionID="5505016d88c2a2c2e94c43cb1a42ccef">
  <xsd:schema xmlns:xsd="http://www.w3.org/2001/XMLSchema" xmlns:xs="http://www.w3.org/2001/XMLSchema" xmlns:p="http://schemas.microsoft.com/office/2006/metadata/properties" xmlns:ns2="6a5cec3c-b857-4d55-a661-1a8fdc8fcb3c" xmlns:ns3="37ec1f5e-67c4-41fc-8f61-d37ccb2c36a1" targetNamespace="http://schemas.microsoft.com/office/2006/metadata/properties" ma:root="true" ma:fieldsID="d67f394a37e9e525bab642c8b2e81708" ns2:_="" ns3:_="">
    <xsd:import namespace="6a5cec3c-b857-4d55-a661-1a8fdc8fcb3c"/>
    <xsd:import namespace="37ec1f5e-67c4-41fc-8f61-d37ccb2c3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cec3c-b857-4d55-a661-1a8fdc8fc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c1f5e-67c4-41fc-8f61-d37ccb2c3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389E1F-108A-4E97-A066-6DC7E134E74F}">
  <ds:schemaRefs>
    <ds:schemaRef ds:uri="37ec1f5e-67c4-41fc-8f61-d37ccb2c36a1"/>
    <ds:schemaRef ds:uri="6a5cec3c-b857-4d55-a661-1a8fdc8fcb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FBDF57-F604-4647-A6CF-70CDC37C9C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F5157-3899-4EC7-8C94-B90B2C6E4F3C}">
  <ds:schemaRefs>
    <ds:schemaRef ds:uri="37ec1f5e-67c4-41fc-8f61-d37ccb2c36a1"/>
    <ds:schemaRef ds:uri="6a5cec3c-b857-4d55-a661-1a8fdc8fcb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580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Roobert</vt:lpstr>
      <vt:lpstr>Söhne</vt:lpstr>
      <vt:lpstr>FER Dark</vt:lpstr>
      <vt:lpstr>FER_Light</vt:lpstr>
      <vt:lpstr>1_FER_Light</vt:lpstr>
      <vt:lpstr>Uvod u računalno modeliranje u programskom jeziku Julia</vt:lpstr>
      <vt:lpstr>Sadržaj</vt:lpstr>
      <vt:lpstr>Opis zadatka</vt:lpstr>
      <vt:lpstr>Pristup i rješenje problema</vt:lpstr>
      <vt:lpstr>Implementacija u Julii</vt:lpstr>
      <vt:lpstr>Rezultati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Marko Varga</cp:lastModifiedBy>
  <cp:revision>14</cp:revision>
  <cp:lastPrinted>2021-01-13T09:31:57Z</cp:lastPrinted>
  <dcterms:created xsi:type="dcterms:W3CDTF">2020-04-30T08:26:07Z</dcterms:created>
  <dcterms:modified xsi:type="dcterms:W3CDTF">2023-06-01T13:36:38Z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0x0101005F4A78737296D44B9C0FDA063D431BDD</vt:lpwstr>
  </property>
</Properties>
</file>