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slides/slide1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29.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4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0.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ppt/tags/tag5.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xml" ContentType="application/vnd.openxmlformats-officedocument.presentationml.tags+xml"/>
  <Override PartName="/ppt/tags/tag6.xml" ContentType="application/vnd.openxmlformats-officedocument.presentationml.tag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notesMasterIdLst>
    <p:notesMasterId r:id="rId20"/>
  </p:notesMasterIdLst>
  <p:sldIdLst>
    <p:sldId id="256" r:id="rId6"/>
    <p:sldId id="3983" r:id="rId7"/>
    <p:sldId id="4002" r:id="rId8"/>
    <p:sldId id="4011" r:id="rId9"/>
    <p:sldId id="4018" r:id="rId10"/>
    <p:sldId id="5246" r:id="rId11"/>
    <p:sldId id="5259" r:id="rId12"/>
    <p:sldId id="5248" r:id="rId13"/>
    <p:sldId id="5258" r:id="rId14"/>
    <p:sldId id="5250" r:id="rId15"/>
    <p:sldId id="5251" r:id="rId16"/>
    <p:sldId id="5252" r:id="rId17"/>
    <p:sldId id="5253" r:id="rId18"/>
    <p:sldId id="5260"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ultz, Carl" initials="SC" lastIdx="12" clrIdx="0">
    <p:extLst>
      <p:ext uri="{19B8F6BF-5375-455C-9EA6-DF929625EA0E}">
        <p15:presenceInfo xmlns:p15="http://schemas.microsoft.com/office/powerpoint/2012/main" userId="S-1-5-21-1547161642-484763869-725345543-338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2" autoAdjust="0"/>
    <p:restoredTop sz="95359" autoAdjust="0"/>
  </p:normalViewPr>
  <p:slideViewPr>
    <p:cSldViewPr snapToGrid="0">
      <p:cViewPr varScale="1">
        <p:scale>
          <a:sx n="64" d="100"/>
          <a:sy n="64" d="100"/>
        </p:scale>
        <p:origin x="10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openxmlformats.org/officeDocument/2006/relationships/customXml" Target="../customXml/item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F94D7-990A-476A-A05A-2DEC7C96EBF1}" type="doc">
      <dgm:prSet loTypeId="urn:microsoft.com/office/officeart/2005/8/layout/cycle3" loCatId="cycle" qsTypeId="urn:microsoft.com/office/officeart/2005/8/quickstyle/simple1" qsCatId="simple" csTypeId="urn:microsoft.com/office/officeart/2005/8/colors/accent1_1" csCatId="accent1" phldr="1"/>
      <dgm:spPr/>
      <dgm:t>
        <a:bodyPr/>
        <a:lstStyle/>
        <a:p>
          <a:endParaRPr lang="en-GB"/>
        </a:p>
      </dgm:t>
    </dgm:pt>
    <dgm:pt modelId="{F5FE4A27-99B4-4B1B-91B1-3A807D2B8A77}">
      <dgm:prSet phldrT="[Text]" custT="1"/>
      <dgm:spPr>
        <a:xfrm>
          <a:off x="2636897" y="354840"/>
          <a:ext cx="1402488" cy="440122"/>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en-GB" sz="1600" b="1" u="none" kern="1200" dirty="0">
              <a:solidFill>
                <a:srgbClr val="666666"/>
              </a:solidFill>
              <a:latin typeface="Arial"/>
              <a:ea typeface="+mn-ea"/>
              <a:cs typeface="+mn-cs"/>
            </a:rPr>
            <a:t>Prepare</a:t>
          </a:r>
          <a:r>
            <a:rPr lang="en-GB" sz="1600" b="1" kern="1200" dirty="0">
              <a:solidFill>
                <a:srgbClr val="666666">
                  <a:hueOff val="0"/>
                  <a:satOff val="0"/>
                  <a:lumOff val="0"/>
                  <a:alphaOff val="0"/>
                </a:srgbClr>
              </a:solidFill>
              <a:latin typeface="Arial"/>
              <a:ea typeface="+mn-ea"/>
              <a:cs typeface="+mn-cs"/>
            </a:rPr>
            <a:t> </a:t>
          </a:r>
        </a:p>
      </dgm:t>
    </dgm:pt>
    <dgm:pt modelId="{AAAC7CE0-AA59-4C25-9837-E5AAC4425B05}" type="parTrans" cxnId="{C1C9E408-ABB1-4818-995E-72439882118D}">
      <dgm:prSet/>
      <dgm:spPr/>
      <dgm:t>
        <a:bodyPr/>
        <a:lstStyle/>
        <a:p>
          <a:endParaRPr lang="en-GB"/>
        </a:p>
      </dgm:t>
    </dgm:pt>
    <dgm:pt modelId="{C721DAE9-5546-434F-8344-5FBA9B43E38C}" type="sibTrans" cxnId="{C1C9E408-ABB1-4818-995E-72439882118D}">
      <dgm:prSet/>
      <dgm:spPr>
        <a:xfrm rot="2241229">
          <a:off x="1108012" y="7266"/>
          <a:ext cx="2467612" cy="2467612"/>
        </a:xfrm>
        <a:prstGeom prst="circularArrow">
          <a:avLst>
            <a:gd name="adj1" fmla="val 4668"/>
            <a:gd name="adj2" fmla="val 272909"/>
            <a:gd name="adj3" fmla="val 13376436"/>
            <a:gd name="adj4" fmla="val 17670986"/>
            <a:gd name="adj5" fmla="val 4847"/>
          </a:avLst>
        </a:prstGeom>
        <a:solidFill>
          <a:srgbClr val="E98300"/>
        </a:solidFill>
        <a:ln w="127000" cap="flat">
          <a:solidFill>
            <a:srgbClr val="E98300"/>
          </a:solidFill>
          <a:miter lim="800000"/>
        </a:ln>
        <a:effectLst/>
      </dgm:spPr>
      <dgm:t>
        <a:bodyPr/>
        <a:lstStyle/>
        <a:p>
          <a:endParaRPr lang="en-GB"/>
        </a:p>
      </dgm:t>
    </dgm:pt>
    <dgm:pt modelId="{C162283B-E803-49E4-8D3D-E56D429BD646}">
      <dgm:prSet phldrT="[Text]" custT="1"/>
      <dgm:spPr>
        <a:xfrm>
          <a:off x="2590905" y="1861732"/>
          <a:ext cx="1455222" cy="432910"/>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gm:spPr>
      <dgm:t>
        <a:bodyPr/>
        <a:lstStyle/>
        <a:p>
          <a:pPr algn="ctr">
            <a:buNone/>
          </a:pPr>
          <a:r>
            <a:rPr lang="en-GB" sz="1100" b="1" dirty="0">
              <a:solidFill>
                <a:srgbClr val="666666"/>
              </a:solidFill>
              <a:latin typeface="Arial"/>
              <a:ea typeface="+mn-ea"/>
              <a:cs typeface="+mn-cs"/>
            </a:rPr>
            <a:t>Diagnose &amp; Design</a:t>
          </a:r>
        </a:p>
        <a:p>
          <a:pPr algn="ctr">
            <a:buNone/>
          </a:pPr>
          <a:r>
            <a:rPr lang="en-GB" sz="900" dirty="0">
              <a:solidFill>
                <a:srgbClr val="666666">
                  <a:hueOff val="0"/>
                  <a:satOff val="0"/>
                  <a:lumOff val="0"/>
                  <a:alphaOff val="0"/>
                </a:srgbClr>
              </a:solidFill>
              <a:latin typeface="Arial"/>
              <a:ea typeface="+mn-ea"/>
              <a:cs typeface="+mn-cs"/>
            </a:rPr>
            <a:t>Define Value &amp; Design Future State </a:t>
          </a:r>
        </a:p>
      </dgm:t>
    </dgm:pt>
    <dgm:pt modelId="{D7BCE339-3282-492C-89F2-7B2276E0ECA8}" type="parTrans" cxnId="{8147326D-A90F-45FB-8690-293AB308B9A3}">
      <dgm:prSet/>
      <dgm:spPr/>
      <dgm:t>
        <a:bodyPr/>
        <a:lstStyle/>
        <a:p>
          <a:endParaRPr lang="en-GB"/>
        </a:p>
      </dgm:t>
    </dgm:pt>
    <dgm:pt modelId="{8DF5C5BC-48B9-4995-8CC4-28E87B71954F}" type="sibTrans" cxnId="{8147326D-A90F-45FB-8690-293AB308B9A3}">
      <dgm:prSet/>
      <dgm:spPr/>
      <dgm:t>
        <a:bodyPr/>
        <a:lstStyle/>
        <a:p>
          <a:endParaRPr lang="en-GB"/>
        </a:p>
      </dgm:t>
    </dgm:pt>
    <dgm:pt modelId="{E6C86340-97AB-44B4-8B47-6F1CF6D8DB04}">
      <dgm:prSet phldrT="[Text]" custT="1"/>
      <dgm:spPr>
        <a:xfrm>
          <a:off x="751191" y="1864516"/>
          <a:ext cx="1226653" cy="427326"/>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gm:spPr>
      <dgm:t>
        <a:bodyPr spcFirstLastPara="0" vert="horz" wrap="square" lIns="60960" tIns="60960" rIns="60960" bIns="60960" numCol="1" spcCol="1270" anchor="ctr" anchorCtr="0"/>
        <a:lstStyle/>
        <a:p>
          <a:pPr marL="0" lvl="0" algn="ctr" defTabSz="711200">
            <a:lnSpc>
              <a:spcPct val="90000"/>
            </a:lnSpc>
            <a:spcBef>
              <a:spcPct val="0"/>
            </a:spcBef>
            <a:spcAft>
              <a:spcPct val="35000"/>
            </a:spcAft>
            <a:buNone/>
          </a:pPr>
          <a:r>
            <a:rPr lang="en-GB" sz="1600" b="1" kern="1200" dirty="0">
              <a:solidFill>
                <a:srgbClr val="666666"/>
              </a:solidFill>
              <a:latin typeface="Arial"/>
              <a:ea typeface="+mn-ea"/>
              <a:cs typeface="+mn-cs"/>
            </a:rPr>
            <a:t>Implement</a:t>
          </a:r>
        </a:p>
        <a:p>
          <a:pPr marL="0" lvl="0" algn="ctr" defTabSz="7112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Create Flow &amp; Pull</a:t>
          </a:r>
        </a:p>
      </dgm:t>
    </dgm:pt>
    <dgm:pt modelId="{F9FD1987-3C80-4632-9CF8-3EC415510981}" type="parTrans" cxnId="{B245F0C7-30E3-4B6F-9B8A-9E93F5668659}">
      <dgm:prSet/>
      <dgm:spPr/>
      <dgm:t>
        <a:bodyPr/>
        <a:lstStyle/>
        <a:p>
          <a:endParaRPr lang="en-GB"/>
        </a:p>
      </dgm:t>
    </dgm:pt>
    <dgm:pt modelId="{316D4E57-EB99-45BF-94E3-46153053C337}" type="sibTrans" cxnId="{B245F0C7-30E3-4B6F-9B8A-9E93F5668659}">
      <dgm:prSet/>
      <dgm:spPr/>
      <dgm:t>
        <a:bodyPr/>
        <a:lstStyle/>
        <a:p>
          <a:endParaRPr lang="en-GB"/>
        </a:p>
      </dgm:t>
    </dgm:pt>
    <dgm:pt modelId="{79DA46B6-6E7B-45CB-ADE5-50C91B60F822}">
      <dgm:prSet phldrT="[Text]" custT="1"/>
      <dgm:spPr>
        <a:xfrm>
          <a:off x="781544" y="361662"/>
          <a:ext cx="1227286" cy="422360"/>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en-GB" sz="1600" b="1" kern="1200" dirty="0">
              <a:solidFill>
                <a:srgbClr val="666666"/>
              </a:solidFill>
              <a:latin typeface="Arial"/>
              <a:ea typeface="+mn-ea"/>
              <a:cs typeface="+mn-cs"/>
            </a:rPr>
            <a:t>Sustain</a:t>
          </a:r>
        </a:p>
        <a:p>
          <a:pPr marL="0" lvl="0" indent="0" algn="ctr" defTabSz="5334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Pursue Perfection</a:t>
          </a:r>
          <a:endParaRPr lang="en-GB" sz="1800" kern="1200" dirty="0">
            <a:solidFill>
              <a:srgbClr val="666666">
                <a:hueOff val="0"/>
                <a:satOff val="0"/>
                <a:lumOff val="0"/>
                <a:alphaOff val="0"/>
              </a:srgbClr>
            </a:solidFill>
            <a:latin typeface="Arial"/>
            <a:ea typeface="+mn-ea"/>
            <a:cs typeface="+mn-cs"/>
          </a:endParaRPr>
        </a:p>
      </dgm:t>
    </dgm:pt>
    <dgm:pt modelId="{D62C5A2B-C0A2-44FA-8176-0F92268E0E2E}" type="parTrans" cxnId="{5FD2302B-3989-4EC8-A89A-F9B7D059A6A4}">
      <dgm:prSet/>
      <dgm:spPr/>
      <dgm:t>
        <a:bodyPr/>
        <a:lstStyle/>
        <a:p>
          <a:endParaRPr lang="en-GB"/>
        </a:p>
      </dgm:t>
    </dgm:pt>
    <dgm:pt modelId="{7A3319D1-DD18-4D47-93B5-BF0897F730CA}" type="sibTrans" cxnId="{5FD2302B-3989-4EC8-A89A-F9B7D059A6A4}">
      <dgm:prSet/>
      <dgm:spPr/>
      <dgm:t>
        <a:bodyPr/>
        <a:lstStyle/>
        <a:p>
          <a:endParaRPr lang="en-GB"/>
        </a:p>
      </dgm:t>
    </dgm:pt>
    <dgm:pt modelId="{2B2326F5-B79B-467B-8D0C-7F3CEAEAC50B}">
      <dgm:prSet phldrT="[Text]" custT="1"/>
      <dgm:spPr>
        <a:xfrm>
          <a:off x="2636897" y="354840"/>
          <a:ext cx="1402488" cy="440122"/>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Strategy Alignment </a:t>
          </a:r>
        </a:p>
      </dgm:t>
    </dgm:pt>
    <dgm:pt modelId="{F31679BE-4967-44FC-8A24-21C48B9A7857}" type="parTrans" cxnId="{AB512B9E-CCAF-4F1C-ABBA-DC8138EFA035}">
      <dgm:prSet/>
      <dgm:spPr/>
      <dgm:t>
        <a:bodyPr/>
        <a:lstStyle/>
        <a:p>
          <a:endParaRPr lang="en-GB"/>
        </a:p>
      </dgm:t>
    </dgm:pt>
    <dgm:pt modelId="{F8FF2C64-6A5D-4111-8CE9-8080659E28D7}" type="sibTrans" cxnId="{AB512B9E-CCAF-4F1C-ABBA-DC8138EFA035}">
      <dgm:prSet/>
      <dgm:spPr/>
      <dgm:t>
        <a:bodyPr/>
        <a:lstStyle/>
        <a:p>
          <a:endParaRPr lang="en-GB"/>
        </a:p>
      </dgm:t>
    </dgm:pt>
    <dgm:pt modelId="{6E2478BB-E1FC-4B8C-8A0D-B0829E626B1D}" type="pres">
      <dgm:prSet presAssocID="{A3EF94D7-990A-476A-A05A-2DEC7C96EBF1}" presName="Name0" presStyleCnt="0">
        <dgm:presLayoutVars>
          <dgm:dir/>
          <dgm:resizeHandles val="exact"/>
        </dgm:presLayoutVars>
      </dgm:prSet>
      <dgm:spPr/>
    </dgm:pt>
    <dgm:pt modelId="{6E9C91DD-E79A-4005-9E83-3EAB3ECCAAD6}" type="pres">
      <dgm:prSet presAssocID="{A3EF94D7-990A-476A-A05A-2DEC7C96EBF1}" presName="cycle" presStyleCnt="0"/>
      <dgm:spPr/>
    </dgm:pt>
    <dgm:pt modelId="{9267CEE5-C8DF-40AB-8AC1-17BE85DB47F1}" type="pres">
      <dgm:prSet presAssocID="{F5FE4A27-99B4-4B1B-91B1-3A807D2B8A77}" presName="nodeFirstNode" presStyleLbl="node1" presStyleIdx="0" presStyleCnt="4" custScaleX="93058" custScaleY="58406" custRadScaleRad="156003" custRadScaleInc="83294">
        <dgm:presLayoutVars>
          <dgm:bulletEnabled val="1"/>
        </dgm:presLayoutVars>
      </dgm:prSet>
      <dgm:spPr>
        <a:xfrm>
          <a:off x="2992274" y="635833"/>
          <a:ext cx="1116263" cy="484098"/>
        </a:xfrm>
        <a:prstGeom prst="roundRect">
          <a:avLst/>
        </a:prstGeom>
      </dgm:spPr>
    </dgm:pt>
    <dgm:pt modelId="{9FD63B02-DE90-425C-B4AE-B4DC82EC03B3}" type="pres">
      <dgm:prSet presAssocID="{C721DAE9-5546-434F-8344-5FBA9B43E38C}" presName="sibTransFirstNode" presStyleLbl="bgShp" presStyleIdx="0" presStyleCnt="1" custAng="2241229" custLinFactNeighborX="-40376" custLinFactNeighborY="-8207"/>
      <dgm:spPr/>
    </dgm:pt>
    <dgm:pt modelId="{DC37BA66-E214-4432-A333-034D760190D1}" type="pres">
      <dgm:prSet presAssocID="{C162283B-E803-49E4-8D3D-E56D429BD646}" presName="nodeFollowingNodes" presStyleLbl="node1" presStyleIdx="1" presStyleCnt="4" custScaleX="96557" custScaleY="57449" custRadScaleRad="161365" custRadScaleInc="48035">
        <dgm:presLayoutVars>
          <dgm:bulletEnabled val="1"/>
        </dgm:presLayoutVars>
      </dgm:prSet>
      <dgm:spPr/>
    </dgm:pt>
    <dgm:pt modelId="{E7B5F725-DE40-4E98-9364-C5E8F362E93D}" type="pres">
      <dgm:prSet presAssocID="{E6C86340-97AB-44B4-8B47-6F1CF6D8DB04}" presName="nodeFollowingNodes" presStyleLbl="node1" presStyleIdx="2" presStyleCnt="4" custScaleX="81391" custScaleY="56708" custRadScaleRad="126799" custRadScaleInc="60764">
        <dgm:presLayoutVars>
          <dgm:bulletEnabled val="1"/>
        </dgm:presLayoutVars>
      </dgm:prSet>
      <dgm:spPr>
        <a:xfrm>
          <a:off x="961936" y="2068497"/>
          <a:ext cx="1173122" cy="470024"/>
        </a:xfrm>
        <a:prstGeom prst="roundRect">
          <a:avLst/>
        </a:prstGeom>
      </dgm:spPr>
    </dgm:pt>
    <dgm:pt modelId="{99B3B84C-A434-40CF-B321-DE6AA283672E}" type="pres">
      <dgm:prSet presAssocID="{79DA46B6-6E7B-45CB-ADE5-50C91B60F822}" presName="nodeFollowingNodes" presStyleLbl="node1" presStyleIdx="3" presStyleCnt="4" custScaleX="81433" custScaleY="56049" custRadScaleRad="114997" custRadScaleInc="59602">
        <dgm:presLayoutVars>
          <dgm:bulletEnabled val="1"/>
        </dgm:presLayoutVars>
      </dgm:prSet>
      <dgm:spPr>
        <a:xfrm>
          <a:off x="797412" y="1111497"/>
          <a:ext cx="1936667" cy="968333"/>
        </a:xfrm>
        <a:prstGeom prst="roundRect">
          <a:avLst/>
        </a:prstGeom>
      </dgm:spPr>
    </dgm:pt>
  </dgm:ptLst>
  <dgm:cxnLst>
    <dgm:cxn modelId="{851B4F01-F97F-409D-A04A-843675F375AF}" type="presOf" srcId="{2B2326F5-B79B-467B-8D0C-7F3CEAEAC50B}" destId="{9267CEE5-C8DF-40AB-8AC1-17BE85DB47F1}" srcOrd="0" destOrd="1" presId="urn:microsoft.com/office/officeart/2005/8/layout/cycle3"/>
    <dgm:cxn modelId="{46299603-CF2F-4AC4-8C15-DA38C8627612}" type="presOf" srcId="{79DA46B6-6E7B-45CB-ADE5-50C91B60F822}" destId="{99B3B84C-A434-40CF-B321-DE6AA283672E}" srcOrd="0" destOrd="0" presId="urn:microsoft.com/office/officeart/2005/8/layout/cycle3"/>
    <dgm:cxn modelId="{C1C9E408-ABB1-4818-995E-72439882118D}" srcId="{A3EF94D7-990A-476A-A05A-2DEC7C96EBF1}" destId="{F5FE4A27-99B4-4B1B-91B1-3A807D2B8A77}" srcOrd="0" destOrd="0" parTransId="{AAAC7CE0-AA59-4C25-9837-E5AAC4425B05}" sibTransId="{C721DAE9-5546-434F-8344-5FBA9B43E38C}"/>
    <dgm:cxn modelId="{5FD2302B-3989-4EC8-A89A-F9B7D059A6A4}" srcId="{A3EF94D7-990A-476A-A05A-2DEC7C96EBF1}" destId="{79DA46B6-6E7B-45CB-ADE5-50C91B60F822}" srcOrd="3" destOrd="0" parTransId="{D62C5A2B-C0A2-44FA-8176-0F92268E0E2E}" sibTransId="{7A3319D1-DD18-4D47-93B5-BF0897F730CA}"/>
    <dgm:cxn modelId="{25B6D635-10F2-4FA7-B6B0-5A01EB147B93}" type="presOf" srcId="{E6C86340-97AB-44B4-8B47-6F1CF6D8DB04}" destId="{E7B5F725-DE40-4E98-9364-C5E8F362E93D}" srcOrd="0" destOrd="0" presId="urn:microsoft.com/office/officeart/2005/8/layout/cycle3"/>
    <dgm:cxn modelId="{8147326D-A90F-45FB-8690-293AB308B9A3}" srcId="{A3EF94D7-990A-476A-A05A-2DEC7C96EBF1}" destId="{C162283B-E803-49E4-8D3D-E56D429BD646}" srcOrd="1" destOrd="0" parTransId="{D7BCE339-3282-492C-89F2-7B2276E0ECA8}" sibTransId="{8DF5C5BC-48B9-4995-8CC4-28E87B71954F}"/>
    <dgm:cxn modelId="{9B9B0274-841F-410B-BF96-8437A65041B2}" type="presOf" srcId="{F5FE4A27-99B4-4B1B-91B1-3A807D2B8A77}" destId="{9267CEE5-C8DF-40AB-8AC1-17BE85DB47F1}" srcOrd="0" destOrd="0" presId="urn:microsoft.com/office/officeart/2005/8/layout/cycle3"/>
    <dgm:cxn modelId="{53FB6D8D-218C-449D-8952-4126F175BF45}" type="presOf" srcId="{C721DAE9-5546-434F-8344-5FBA9B43E38C}" destId="{9FD63B02-DE90-425C-B4AE-B4DC82EC03B3}" srcOrd="0" destOrd="0" presId="urn:microsoft.com/office/officeart/2005/8/layout/cycle3"/>
    <dgm:cxn modelId="{AB512B9E-CCAF-4F1C-ABBA-DC8138EFA035}" srcId="{F5FE4A27-99B4-4B1B-91B1-3A807D2B8A77}" destId="{2B2326F5-B79B-467B-8D0C-7F3CEAEAC50B}" srcOrd="0" destOrd="0" parTransId="{F31679BE-4967-44FC-8A24-21C48B9A7857}" sibTransId="{F8FF2C64-6A5D-4111-8CE9-8080659E28D7}"/>
    <dgm:cxn modelId="{B245F0C7-30E3-4B6F-9B8A-9E93F5668659}" srcId="{A3EF94D7-990A-476A-A05A-2DEC7C96EBF1}" destId="{E6C86340-97AB-44B4-8B47-6F1CF6D8DB04}" srcOrd="2" destOrd="0" parTransId="{F9FD1987-3C80-4632-9CF8-3EC415510981}" sibTransId="{316D4E57-EB99-45BF-94E3-46153053C337}"/>
    <dgm:cxn modelId="{DD0444D0-2214-4776-B4EC-D196EEF1C2CD}" type="presOf" srcId="{C162283B-E803-49E4-8D3D-E56D429BD646}" destId="{DC37BA66-E214-4432-A333-034D760190D1}" srcOrd="0" destOrd="0" presId="urn:microsoft.com/office/officeart/2005/8/layout/cycle3"/>
    <dgm:cxn modelId="{780E54FF-6F33-47D1-B3A7-E13E480FE0F9}" type="presOf" srcId="{A3EF94D7-990A-476A-A05A-2DEC7C96EBF1}" destId="{6E2478BB-E1FC-4B8C-8A0D-B0829E626B1D}" srcOrd="0" destOrd="0" presId="urn:microsoft.com/office/officeart/2005/8/layout/cycle3"/>
    <dgm:cxn modelId="{6946C5A8-CB21-4A42-B54B-AE7AF9BBBC7A}" type="presParOf" srcId="{6E2478BB-E1FC-4B8C-8A0D-B0829E626B1D}" destId="{6E9C91DD-E79A-4005-9E83-3EAB3ECCAAD6}" srcOrd="0" destOrd="0" presId="urn:microsoft.com/office/officeart/2005/8/layout/cycle3"/>
    <dgm:cxn modelId="{FD6CF66B-71DF-4ABE-901A-22F97C2BC179}" type="presParOf" srcId="{6E9C91DD-E79A-4005-9E83-3EAB3ECCAAD6}" destId="{9267CEE5-C8DF-40AB-8AC1-17BE85DB47F1}" srcOrd="0" destOrd="0" presId="urn:microsoft.com/office/officeart/2005/8/layout/cycle3"/>
    <dgm:cxn modelId="{2892D9D3-2E9A-4664-8B2C-8080C0BC200C}" type="presParOf" srcId="{6E9C91DD-E79A-4005-9E83-3EAB3ECCAAD6}" destId="{9FD63B02-DE90-425C-B4AE-B4DC82EC03B3}" srcOrd="1" destOrd="0" presId="urn:microsoft.com/office/officeart/2005/8/layout/cycle3"/>
    <dgm:cxn modelId="{8AB37D65-D916-4335-ABDC-0E9FE5EA2563}" type="presParOf" srcId="{6E9C91DD-E79A-4005-9E83-3EAB3ECCAAD6}" destId="{DC37BA66-E214-4432-A333-034D760190D1}" srcOrd="2" destOrd="0" presId="urn:microsoft.com/office/officeart/2005/8/layout/cycle3"/>
    <dgm:cxn modelId="{9FC60EF9-F30E-4390-9EA9-137053F73594}" type="presParOf" srcId="{6E9C91DD-E79A-4005-9E83-3EAB3ECCAAD6}" destId="{E7B5F725-DE40-4E98-9364-C5E8F362E93D}" srcOrd="3" destOrd="0" presId="urn:microsoft.com/office/officeart/2005/8/layout/cycle3"/>
    <dgm:cxn modelId="{4B8566AF-C1A4-41A6-A100-0A256FC92224}" type="presParOf" srcId="{6E9C91DD-E79A-4005-9E83-3EAB3ECCAAD6}" destId="{99B3B84C-A434-40CF-B321-DE6AA283672E}"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63B02-DE90-425C-B4AE-B4DC82EC03B3}">
      <dsp:nvSpPr>
        <dsp:cNvPr id="0" name=""/>
        <dsp:cNvSpPr/>
      </dsp:nvSpPr>
      <dsp:spPr>
        <a:xfrm rot="2241229">
          <a:off x="1108012" y="7266"/>
          <a:ext cx="2467612" cy="2467612"/>
        </a:xfrm>
        <a:prstGeom prst="circularArrow">
          <a:avLst>
            <a:gd name="adj1" fmla="val 4668"/>
            <a:gd name="adj2" fmla="val 272909"/>
            <a:gd name="adj3" fmla="val 13376436"/>
            <a:gd name="adj4" fmla="val 17670986"/>
            <a:gd name="adj5" fmla="val 4847"/>
          </a:avLst>
        </a:prstGeom>
        <a:solidFill>
          <a:srgbClr val="E98300"/>
        </a:solidFill>
        <a:ln w="127000" cap="flat">
          <a:solidFill>
            <a:srgbClr val="E98300"/>
          </a:solidFill>
          <a:miter lim="800000"/>
        </a:ln>
        <a:effectLst/>
      </dsp:spPr>
      <dsp:style>
        <a:lnRef idx="0">
          <a:scrgbClr r="0" g="0" b="0"/>
        </a:lnRef>
        <a:fillRef idx="1">
          <a:scrgbClr r="0" g="0" b="0"/>
        </a:fillRef>
        <a:effectRef idx="0">
          <a:scrgbClr r="0" g="0" b="0"/>
        </a:effectRef>
        <a:fontRef idx="minor"/>
      </dsp:style>
    </dsp:sp>
    <dsp:sp modelId="{9267CEE5-C8DF-40AB-8AC1-17BE85DB47F1}">
      <dsp:nvSpPr>
        <dsp:cNvPr id="0" name=""/>
        <dsp:cNvSpPr/>
      </dsp:nvSpPr>
      <dsp:spPr>
        <a:xfrm>
          <a:off x="2636897" y="354840"/>
          <a:ext cx="1402488" cy="440122"/>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600" b="1" u="none" kern="1200" dirty="0">
              <a:solidFill>
                <a:srgbClr val="666666"/>
              </a:solidFill>
              <a:latin typeface="Arial"/>
              <a:ea typeface="+mn-ea"/>
              <a:cs typeface="+mn-cs"/>
            </a:rPr>
            <a:t>Prepare</a:t>
          </a:r>
          <a:r>
            <a:rPr lang="en-GB" sz="1600" b="1" kern="1200" dirty="0">
              <a:solidFill>
                <a:srgbClr val="666666">
                  <a:hueOff val="0"/>
                  <a:satOff val="0"/>
                  <a:lumOff val="0"/>
                  <a:alphaOff val="0"/>
                </a:srgbClr>
              </a:solidFill>
              <a:latin typeface="Arial"/>
              <a:ea typeface="+mn-ea"/>
              <a:cs typeface="+mn-cs"/>
            </a:rPr>
            <a:t> </a:t>
          </a:r>
        </a:p>
        <a:p>
          <a:pPr marL="0" lvl="0" indent="0" algn="ctr" defTabSz="5334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Strategy Alignment </a:t>
          </a:r>
        </a:p>
      </dsp:txBody>
      <dsp:txXfrm>
        <a:off x="2658382" y="376325"/>
        <a:ext cx="1359518" cy="397152"/>
      </dsp:txXfrm>
    </dsp:sp>
    <dsp:sp modelId="{DC37BA66-E214-4432-A333-034D760190D1}">
      <dsp:nvSpPr>
        <dsp:cNvPr id="0" name=""/>
        <dsp:cNvSpPr/>
      </dsp:nvSpPr>
      <dsp:spPr>
        <a:xfrm>
          <a:off x="2590905" y="1861732"/>
          <a:ext cx="1455222" cy="432910"/>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rgbClr val="666666"/>
              </a:solidFill>
              <a:latin typeface="Arial"/>
              <a:ea typeface="+mn-ea"/>
              <a:cs typeface="+mn-cs"/>
            </a:rPr>
            <a:t>Diagnose &amp; Design</a:t>
          </a:r>
        </a:p>
        <a:p>
          <a:pPr marL="0" lvl="0" indent="0" algn="ctr" defTabSz="48895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Define Value &amp; Design Future State </a:t>
          </a:r>
        </a:p>
      </dsp:txBody>
      <dsp:txXfrm>
        <a:off x="2612038" y="1882865"/>
        <a:ext cx="1412956" cy="390644"/>
      </dsp:txXfrm>
    </dsp:sp>
    <dsp:sp modelId="{E7B5F725-DE40-4E98-9364-C5E8F362E93D}">
      <dsp:nvSpPr>
        <dsp:cNvPr id="0" name=""/>
        <dsp:cNvSpPr/>
      </dsp:nvSpPr>
      <dsp:spPr>
        <a:xfrm>
          <a:off x="751191" y="1864516"/>
          <a:ext cx="1226653" cy="427326"/>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666666"/>
              </a:solidFill>
              <a:latin typeface="Arial"/>
              <a:ea typeface="+mn-ea"/>
              <a:cs typeface="+mn-cs"/>
            </a:rPr>
            <a:t>Implement</a:t>
          </a:r>
        </a:p>
        <a:p>
          <a:pPr marL="0" lvl="0" indent="0" algn="ctr" defTabSz="7112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Create Flow &amp; Pull</a:t>
          </a:r>
        </a:p>
      </dsp:txBody>
      <dsp:txXfrm>
        <a:off x="772051" y="1885376"/>
        <a:ext cx="1184933" cy="385606"/>
      </dsp:txXfrm>
    </dsp:sp>
    <dsp:sp modelId="{99B3B84C-A434-40CF-B321-DE6AA283672E}">
      <dsp:nvSpPr>
        <dsp:cNvPr id="0" name=""/>
        <dsp:cNvSpPr/>
      </dsp:nvSpPr>
      <dsp:spPr>
        <a:xfrm>
          <a:off x="781544" y="361662"/>
          <a:ext cx="1227286" cy="422360"/>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600" b="1" kern="1200" dirty="0">
              <a:solidFill>
                <a:srgbClr val="666666"/>
              </a:solidFill>
              <a:latin typeface="Arial"/>
              <a:ea typeface="+mn-ea"/>
              <a:cs typeface="+mn-cs"/>
            </a:rPr>
            <a:t>Sustain</a:t>
          </a:r>
        </a:p>
        <a:p>
          <a:pPr marL="0" lvl="0" indent="0" algn="ctr" defTabSz="533400">
            <a:lnSpc>
              <a:spcPct val="90000"/>
            </a:lnSpc>
            <a:spcBef>
              <a:spcPct val="0"/>
            </a:spcBef>
            <a:spcAft>
              <a:spcPct val="35000"/>
            </a:spcAft>
            <a:buNone/>
          </a:pPr>
          <a:r>
            <a:rPr lang="en-GB" sz="900" kern="1200" dirty="0">
              <a:solidFill>
                <a:srgbClr val="666666">
                  <a:hueOff val="0"/>
                  <a:satOff val="0"/>
                  <a:lumOff val="0"/>
                  <a:alphaOff val="0"/>
                </a:srgbClr>
              </a:solidFill>
              <a:latin typeface="Arial"/>
              <a:ea typeface="+mn-ea"/>
              <a:cs typeface="+mn-cs"/>
            </a:rPr>
            <a:t>Pursue Perfection</a:t>
          </a:r>
          <a:endParaRPr lang="en-GB" sz="1800" kern="1200" dirty="0">
            <a:solidFill>
              <a:srgbClr val="666666">
                <a:hueOff val="0"/>
                <a:satOff val="0"/>
                <a:lumOff val="0"/>
                <a:alphaOff val="0"/>
              </a:srgbClr>
            </a:solidFill>
            <a:latin typeface="Arial"/>
            <a:ea typeface="+mn-ea"/>
            <a:cs typeface="+mn-cs"/>
          </a:endParaRPr>
        </a:p>
      </dsp:txBody>
      <dsp:txXfrm>
        <a:off x="802162" y="382280"/>
        <a:ext cx="1186050" cy="38112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AAE2603-2266-4059-975A-0ACEC064FCB3}" type="datetimeFigureOut">
              <a:rPr lang="en-GB" smtClean="0"/>
              <a:t>24/05/2021</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F39F39-4864-4B19-80F3-487D85C47A0D}" type="slidenum">
              <a:rPr lang="en-GB" smtClean="0"/>
              <a:t>‹#›</a:t>
            </a:fld>
            <a:endParaRPr lang="en-GB"/>
          </a:p>
        </p:txBody>
      </p:sp>
    </p:spTree>
    <p:extLst>
      <p:ext uri="{BB962C8B-B14F-4D97-AF65-F5344CB8AC3E}">
        <p14:creationId xmlns:p14="http://schemas.microsoft.com/office/powerpoint/2010/main" val="128691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F39F39-4864-4B19-80F3-487D85C47A0D}" type="slidenum">
              <a:rPr lang="en-GB" smtClean="0"/>
              <a:t>1</a:t>
            </a:fld>
            <a:endParaRPr lang="en-GB"/>
          </a:p>
        </p:txBody>
      </p:sp>
    </p:spTree>
    <p:extLst>
      <p:ext uri="{BB962C8B-B14F-4D97-AF65-F5344CB8AC3E}">
        <p14:creationId xmlns:p14="http://schemas.microsoft.com/office/powerpoint/2010/main" val="21561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5E6AD-6B24-48F3-BB85-E105A647327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613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PIM is a Fundamental tool which starts in the Create Stability &amp; Culture section of the House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5E6AD-6B24-48F3-BB85-E105A647327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956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9F39-4864-4B19-80F3-487D85C47A0D}" type="slidenum">
              <a:rPr lang="en-GB" smtClean="0"/>
              <a:t>8</a:t>
            </a:fld>
            <a:endParaRPr lang="en-GB"/>
          </a:p>
        </p:txBody>
      </p:sp>
    </p:spTree>
    <p:extLst>
      <p:ext uri="{BB962C8B-B14F-4D97-AF65-F5344CB8AC3E}">
        <p14:creationId xmlns:p14="http://schemas.microsoft.com/office/powerpoint/2010/main" val="299026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F39F39-4864-4B19-80F3-487D85C47A0D}" type="slidenum">
              <a:rPr lang="en-GB" smtClean="0"/>
              <a:t>12</a:t>
            </a:fld>
            <a:endParaRPr lang="en-GB"/>
          </a:p>
        </p:txBody>
      </p:sp>
    </p:spTree>
    <p:extLst>
      <p:ext uri="{BB962C8B-B14F-4D97-AF65-F5344CB8AC3E}">
        <p14:creationId xmlns:p14="http://schemas.microsoft.com/office/powerpoint/2010/main" val="394088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F39F39-4864-4B19-80F3-487D85C47A0D}" type="slidenum">
              <a:rPr lang="en-GB" smtClean="0"/>
              <a:t>13</a:t>
            </a:fld>
            <a:endParaRPr lang="en-GB"/>
          </a:p>
        </p:txBody>
      </p:sp>
    </p:spTree>
    <p:extLst>
      <p:ext uri="{BB962C8B-B14F-4D97-AF65-F5344CB8AC3E}">
        <p14:creationId xmlns:p14="http://schemas.microsoft.com/office/powerpoint/2010/main" val="3270569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39F39-4864-4B19-80F3-487D85C47A0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39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rimary">
    <p:spTree>
      <p:nvGrpSpPr>
        <p:cNvPr id="1" name=""/>
        <p:cNvGrpSpPr/>
        <p:nvPr/>
      </p:nvGrpSpPr>
      <p:grpSpPr>
        <a:xfrm>
          <a:off x="0" y="0"/>
          <a:ext cx="0" cy="0"/>
          <a:chOff x="0" y="0"/>
          <a:chExt cx="0" cy="0"/>
        </a:xfrm>
      </p:grpSpPr>
      <p:pic>
        <p:nvPicPr>
          <p:cNvPr id="12" name="Picture Placeholder 5" descr="A person sitting at a table&#10;&#10;Description automatically generated">
            <a:extLst>
              <a:ext uri="{FF2B5EF4-FFF2-40B4-BE49-F238E27FC236}">
                <a16:creationId xmlns:a16="http://schemas.microsoft.com/office/drawing/2014/main" id="{D85FE49A-437C-3640-8C56-0B8BCAB424CD}"/>
              </a:ext>
            </a:extLst>
          </p:cNvPr>
          <p:cNvPicPr>
            <a:picLocks/>
          </p:cNvPicPr>
          <p:nvPr/>
        </p:nvPicPr>
        <p:blipFill rotWithShape="1">
          <a:blip r:embed="rId2">
            <a:extLst>
              <a:ext uri="{28A0092B-C50C-407E-A947-70E740481C1C}">
                <a14:useLocalDpi xmlns:a14="http://schemas.microsoft.com/office/drawing/2010/main" val="0"/>
              </a:ext>
            </a:extLst>
          </a:blip>
          <a:srcRect/>
          <a:stretch/>
        </p:blipFill>
        <p:spPr>
          <a:xfrm>
            <a:off x="4876800" y="0"/>
            <a:ext cx="7315200" cy="6858000"/>
          </a:xfrm>
          <a:prstGeom prst="rect">
            <a:avLst/>
          </a:prstGeom>
        </p:spPr>
      </p:pic>
      <p:sp>
        <p:nvSpPr>
          <p:cNvPr id="33" name="TextBox 32">
            <a:extLst>
              <a:ext uri="{FF2B5EF4-FFF2-40B4-BE49-F238E27FC236}">
                <a16:creationId xmlns:a16="http://schemas.microsoft.com/office/drawing/2014/main" id="{07DD33B4-743D-094D-8306-F969998CF954}"/>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34" name="Rectangle 33">
            <a:extLst>
              <a:ext uri="{FF2B5EF4-FFF2-40B4-BE49-F238E27FC236}">
                <a16:creationId xmlns:a16="http://schemas.microsoft.com/office/drawing/2014/main" id="{2A6987A9-AF90-0846-884F-3288346AD80C}"/>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itle 1">
            <a:extLst>
              <a:ext uri="{FF2B5EF4-FFF2-40B4-BE49-F238E27FC236}">
                <a16:creationId xmlns:a16="http://schemas.microsoft.com/office/drawing/2014/main" id="{F0C5DEA6-4A5A-C842-A4A5-747B5DFD37F6}"/>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90000"/>
              </a:lnSpc>
              <a:defRPr lang="en-US" sz="3400" dirty="0">
                <a:solidFill>
                  <a:schemeClr val="tx2"/>
                </a:solidFill>
              </a:defRPr>
            </a:lvl1pPr>
          </a:lstStyle>
          <a:p>
            <a:r>
              <a:rPr lang="en-US"/>
              <a:t>Primary: Click to Add Presentation Title in Arial Bold 34pt. Title Case.</a:t>
            </a:r>
          </a:p>
        </p:txBody>
      </p:sp>
      <p:sp>
        <p:nvSpPr>
          <p:cNvPr id="36" name="Subtitle 2">
            <a:extLst>
              <a:ext uri="{FF2B5EF4-FFF2-40B4-BE49-F238E27FC236}">
                <a16:creationId xmlns:a16="http://schemas.microsoft.com/office/drawing/2014/main" id="{7C878F1E-8E9D-AC46-ADC9-0E7E1942589A}"/>
              </a:ext>
            </a:extLst>
          </p:cNvPr>
          <p:cNvSpPr>
            <a:spLocks noGrp="1"/>
          </p:cNvSpPr>
          <p:nvPr>
            <p:ph type="subTitle" idx="1" hasCustomPrompt="1"/>
          </p:nvPr>
        </p:nvSpPr>
        <p:spPr>
          <a:xfrm>
            <a:off x="368345" y="4683185"/>
            <a:ext cx="4133088" cy="1240095"/>
          </a:xfrm>
          <a:prstGeom prst="rect">
            <a:avLst/>
          </a:prstGeom>
        </p:spPr>
        <p:txBody>
          <a:bodyPr>
            <a:noAutofit/>
          </a:bodyPr>
          <a:lstStyle>
            <a:lvl1pPr marL="0" indent="0" algn="l">
              <a:lnSpc>
                <a:spcPct val="9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 Author Name</a:t>
            </a:r>
          </a:p>
        </p:txBody>
      </p:sp>
      <p:sp>
        <p:nvSpPr>
          <p:cNvPr id="37" name="TextBox 36">
            <a:extLst>
              <a:ext uri="{FF2B5EF4-FFF2-40B4-BE49-F238E27FC236}">
                <a16:creationId xmlns:a16="http://schemas.microsoft.com/office/drawing/2014/main" id="{1711A761-901E-B846-B74B-96C382ADCDD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8" name="Straight Connector 37">
            <a:extLst>
              <a:ext uri="{FF2B5EF4-FFF2-40B4-BE49-F238E27FC236}">
                <a16:creationId xmlns:a16="http://schemas.microsoft.com/office/drawing/2014/main" id="{473A4607-8514-5241-BC9C-9E5080C7AF8C}"/>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C6BFCEF-CB7A-D245-9621-D646F4E6C4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spTree>
    <p:extLst>
      <p:ext uri="{BB962C8B-B14F-4D97-AF65-F5344CB8AC3E}">
        <p14:creationId xmlns:p14="http://schemas.microsoft.com/office/powerpoint/2010/main" val="184653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195557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1115134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Content Placeholder 2"/>
          <p:cNvSpPr>
            <a:spLocks noGrp="1"/>
          </p:cNvSpPr>
          <p:nvPr>
            <p:ph sz="half" idx="1"/>
          </p:nvPr>
        </p:nvSpPr>
        <p:spPr>
          <a:xfrm>
            <a:off x="514348" y="1302389"/>
            <a:ext cx="5400000" cy="4996811"/>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9"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p>
            <a:r>
              <a:rPr lang="en-US"/>
              <a:t>Click to Add Title in Arial Bold 28pt. Title Case.</a:t>
            </a:r>
          </a:p>
        </p:txBody>
      </p:sp>
      <p:sp>
        <p:nvSpPr>
          <p:cNvPr id="10" name="Content Placeholder 2"/>
          <p:cNvSpPr>
            <a:spLocks noGrp="1"/>
          </p:cNvSpPr>
          <p:nvPr>
            <p:ph sz="half" idx="13"/>
          </p:nvPr>
        </p:nvSpPr>
        <p:spPr>
          <a:xfrm>
            <a:off x="6274348" y="1331268"/>
            <a:ext cx="5400000" cy="4963206"/>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7572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0" name="Text Placeholder 2"/>
          <p:cNvSpPr>
            <a:spLocks noGrp="1"/>
          </p:cNvSpPr>
          <p:nvPr>
            <p:ph type="body" idx="1" hasCustomPrompt="1"/>
          </p:nvPr>
        </p:nvSpPr>
        <p:spPr>
          <a:xfrm>
            <a:off x="514348" y="1369770"/>
            <a:ext cx="5400000" cy="283464"/>
          </a:xfrm>
          <a:prstGeom prst="rect">
            <a:avLst/>
          </a:prstGeom>
        </p:spPr>
        <p:txBody>
          <a:bodyPr lIns="0" tIns="0" rIns="0" bIns="0" anchor="t">
            <a:normAutofit/>
          </a:bodyPr>
          <a:lstStyle>
            <a:lvl1pPr marL="0" indent="0">
              <a:lnSpc>
                <a:spcPct val="100000"/>
              </a:lnSpc>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11" name="Content Placeholder 3"/>
          <p:cNvSpPr>
            <a:spLocks noGrp="1"/>
          </p:cNvSpPr>
          <p:nvPr>
            <p:ph sz="half" idx="2"/>
          </p:nvPr>
        </p:nvSpPr>
        <p:spPr>
          <a:xfrm>
            <a:off x="514348" y="1909512"/>
            <a:ext cx="5400000" cy="4389688"/>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12" name="Text Placeholder 4"/>
          <p:cNvSpPr>
            <a:spLocks noGrp="1"/>
          </p:cNvSpPr>
          <p:nvPr>
            <p:ph type="body" sz="quarter" idx="3" hasCustomPrompt="1"/>
          </p:nvPr>
        </p:nvSpPr>
        <p:spPr>
          <a:xfrm>
            <a:off x="6274348" y="1369770"/>
            <a:ext cx="5400000" cy="283464"/>
          </a:xfrm>
          <a:prstGeom prst="rect">
            <a:avLst/>
          </a:prstGeom>
        </p:spPr>
        <p:txBody>
          <a:bodyPr vert="horz" lIns="0" tIns="0" rIns="0" bIns="0" rtlCol="0" anchor="t">
            <a:noAutofit/>
          </a:bodyPr>
          <a:lstStyle>
            <a:lvl1pPr>
              <a:lnSpc>
                <a:spcPct val="100000"/>
              </a:lnSpc>
              <a:spcAft>
                <a:spcPts val="600"/>
              </a:spcAft>
              <a:defRPr lang="en-US" sz="2000" b="1" dirty="0" smtClean="0">
                <a:latin typeface="+mj-lt"/>
              </a:defRPr>
            </a:lvl1pPr>
          </a:lstStyle>
          <a:p>
            <a:pPr lvl="0"/>
            <a:r>
              <a:rPr lang="en-US"/>
              <a:t>Click to Add Title</a:t>
            </a:r>
          </a:p>
        </p:txBody>
      </p:sp>
      <p:sp>
        <p:nvSpPr>
          <p:cNvPr id="13" name="Content Placeholder 5"/>
          <p:cNvSpPr>
            <a:spLocks noGrp="1"/>
          </p:cNvSpPr>
          <p:nvPr>
            <p:ph sz="quarter" idx="4"/>
          </p:nvPr>
        </p:nvSpPr>
        <p:spPr>
          <a:xfrm>
            <a:off x="6274348" y="1909512"/>
            <a:ext cx="5400000" cy="4389688"/>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14"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p>
            <a:r>
              <a:rPr lang="en-US"/>
              <a:t>Click to Add Title in Arial Bold 28pt. Title Case.</a:t>
            </a:r>
          </a:p>
        </p:txBody>
      </p:sp>
    </p:spTree>
    <p:extLst>
      <p:ext uri="{BB962C8B-B14F-4D97-AF65-F5344CB8AC3E}">
        <p14:creationId xmlns:p14="http://schemas.microsoft.com/office/powerpoint/2010/main" val="153223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Content Placeholder 2"/>
          <p:cNvSpPr>
            <a:spLocks noGrp="1"/>
          </p:cNvSpPr>
          <p:nvPr>
            <p:ph idx="1"/>
          </p:nvPr>
        </p:nvSpPr>
        <p:spPr>
          <a:xfrm>
            <a:off x="5194348" y="987426"/>
            <a:ext cx="6480000" cy="5311774"/>
          </a:xfrm>
          <a:prstGeom prst="rect">
            <a:avLst/>
          </a:prstGeom>
        </p:spPr>
        <p:txBody>
          <a:bodyPr>
            <a:normAutofit/>
          </a:bodyPr>
          <a:lstStyle>
            <a:lvl1pPr>
              <a:lnSpc>
                <a:spcPct val="110000"/>
              </a:lnSpc>
              <a:defRPr sz="1600"/>
            </a:lvl1pPr>
            <a:lvl2pPr>
              <a:lnSpc>
                <a:spcPct val="110000"/>
              </a:lnSpc>
              <a:defRPr sz="1400"/>
            </a:lvl2pPr>
            <a:lvl3pPr>
              <a:lnSpc>
                <a:spcPct val="110000"/>
              </a:lnSpc>
              <a:defRPr sz="1200"/>
            </a:lvl3pPr>
            <a:lvl4pPr>
              <a:defRPr sz="1200"/>
            </a:lvl4pPr>
            <a:lvl5pPr>
              <a:defRPr sz="1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9" name="Text Placeholder 3"/>
          <p:cNvSpPr>
            <a:spLocks noGrp="1"/>
          </p:cNvSpPr>
          <p:nvPr>
            <p:ph type="body" sz="half" idx="2"/>
          </p:nvPr>
        </p:nvSpPr>
        <p:spPr>
          <a:xfrm>
            <a:off x="514348" y="2158148"/>
            <a:ext cx="4320000" cy="4141052"/>
          </a:xfrm>
          <a:prstGeom prst="rect">
            <a:avLst/>
          </a:prstGeom>
        </p:spPr>
        <p:txBody>
          <a:bodyPr/>
          <a:lstStyle>
            <a:lvl1pPr marL="0" indent="0">
              <a:lnSpc>
                <a:spcPct val="110000"/>
              </a:lnSpc>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1"/>
          <p:cNvSpPr>
            <a:spLocks noGrp="1"/>
          </p:cNvSpPr>
          <p:nvPr>
            <p:ph type="title" hasCustomPrompt="1"/>
          </p:nvPr>
        </p:nvSpPr>
        <p:spPr>
          <a:xfrm>
            <a:off x="514348" y="655819"/>
            <a:ext cx="4320000" cy="1244101"/>
          </a:xfrm>
          <a:prstGeom prst="rect">
            <a:avLst/>
          </a:prstGeom>
        </p:spPr>
        <p:txBody>
          <a:bodyPr/>
          <a:lstStyle/>
          <a:p>
            <a:r>
              <a:rPr lang="en-US"/>
              <a:t>Click to Add Title in Arial Bold 28pt. Title Case.</a:t>
            </a:r>
          </a:p>
        </p:txBody>
      </p:sp>
    </p:spTree>
    <p:extLst>
      <p:ext uri="{BB962C8B-B14F-4D97-AF65-F5344CB8AC3E}">
        <p14:creationId xmlns:p14="http://schemas.microsoft.com/office/powerpoint/2010/main" val="415517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Titl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Picture Placeholder 2"/>
          <p:cNvSpPr>
            <a:spLocks noGrp="1"/>
          </p:cNvSpPr>
          <p:nvPr>
            <p:ph type="pic" idx="1"/>
          </p:nvPr>
        </p:nvSpPr>
        <p:spPr>
          <a:xfrm>
            <a:off x="5194348" y="975499"/>
            <a:ext cx="6480000" cy="5323701"/>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2"/>
          </p:nvPr>
        </p:nvSpPr>
        <p:spPr>
          <a:xfrm>
            <a:off x="514348" y="2158148"/>
            <a:ext cx="4320000" cy="4150678"/>
          </a:xfrm>
          <a:prstGeom prst="rect">
            <a:avLst/>
          </a:prstGeom>
        </p:spPr>
        <p:txBody>
          <a:bodyPr/>
          <a:lstStyle>
            <a:lvl1pPr marL="0" indent="0">
              <a:lnSpc>
                <a:spcPct val="110000"/>
              </a:lnSpc>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1"/>
          <p:cNvSpPr>
            <a:spLocks noGrp="1"/>
          </p:cNvSpPr>
          <p:nvPr>
            <p:ph type="title" hasCustomPrompt="1"/>
          </p:nvPr>
        </p:nvSpPr>
        <p:spPr>
          <a:xfrm>
            <a:off x="514348" y="655820"/>
            <a:ext cx="4320000" cy="1243584"/>
          </a:xfrm>
          <a:prstGeom prst="rect">
            <a:avLst/>
          </a:prstGeom>
        </p:spPr>
        <p:txBody>
          <a:bodyPr/>
          <a:lstStyle/>
          <a:p>
            <a:r>
              <a:rPr lang="en-US"/>
              <a:t>Click to Add Title in Arial Bold 28pt. Title Case.</a:t>
            </a:r>
          </a:p>
        </p:txBody>
      </p:sp>
    </p:spTree>
    <p:extLst>
      <p:ext uri="{BB962C8B-B14F-4D97-AF65-F5344CB8AC3E}">
        <p14:creationId xmlns:p14="http://schemas.microsoft.com/office/powerpoint/2010/main" val="4146034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Slide 1">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Tree>
    <p:extLst>
      <p:ext uri="{BB962C8B-B14F-4D97-AF65-F5344CB8AC3E}">
        <p14:creationId xmlns:p14="http://schemas.microsoft.com/office/powerpoint/2010/main" val="379263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87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Video">
    <p:bg>
      <p:bgPr>
        <a:solidFill>
          <a:srgbClr val="000000"/>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B2664959-46D8-054F-8588-033E387479F3}"/>
              </a:ext>
            </a:extLst>
          </p:cNvPr>
          <p:cNvSpPr>
            <a:spLocks noGrp="1"/>
          </p:cNvSpPr>
          <p:nvPr>
            <p:ph type="media" sz="quarter" idx="11" hasCustomPrompt="1"/>
          </p:nvPr>
        </p:nvSpPr>
        <p:spPr>
          <a:xfrm>
            <a:off x="0" y="0"/>
            <a:ext cx="12192000" cy="6858000"/>
          </a:xfrm>
          <a:noFill/>
        </p:spPr>
        <p:txBody>
          <a:bodyPr/>
          <a:lstStyle>
            <a:lvl1pPr>
              <a:defRPr>
                <a:solidFill>
                  <a:schemeClr val="bg1"/>
                </a:solidFill>
              </a:defRPr>
            </a:lvl1pPr>
          </a:lstStyle>
          <a:p>
            <a:r>
              <a:rPr lang="en-US"/>
              <a:t> Click on icon to add video</a:t>
            </a:r>
          </a:p>
        </p:txBody>
      </p:sp>
    </p:spTree>
    <p:extLst>
      <p:ext uri="{BB962C8B-B14F-4D97-AF65-F5344CB8AC3E}">
        <p14:creationId xmlns:p14="http://schemas.microsoft.com/office/powerpoint/2010/main" val="2006163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1">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8"/>
            <a:ext cx="3476092"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WHEN</a:t>
            </a:r>
            <a:br>
              <a:rPr lang="en-US" sz="7000" b="1" cap="all">
                <a:solidFill>
                  <a:schemeClr val="tx2"/>
                </a:solidFill>
              </a:rPr>
            </a:br>
            <a:r>
              <a:rPr lang="en-US" sz="7000" b="1" cap="all">
                <a:solidFill>
                  <a:schemeClr val="tx2"/>
                </a:solidFill>
              </a:rPr>
              <a:t>TECHNOLOGY</a:t>
            </a:r>
            <a:br>
              <a:rPr lang="en-US" sz="7000" b="1" cap="all">
                <a:solidFill>
                  <a:schemeClr val="tx2"/>
                </a:solidFill>
              </a:rPr>
            </a:br>
            <a:r>
              <a:rPr lang="en-US" sz="7000" b="1" cap="all">
                <a:solidFill>
                  <a:schemeClr val="tx2"/>
                </a:solidFill>
              </a:rPr>
              <a:t>CONNECTS,</a:t>
            </a:r>
            <a:br>
              <a:rPr lang="en-US" sz="7000" b="1" cap="all">
                <a:solidFill>
                  <a:schemeClr val="tx2"/>
                </a:solidFill>
              </a:rPr>
            </a:br>
            <a:r>
              <a:rPr lang="en-US" sz="7000" b="1" cap="all">
                <a:solidFill>
                  <a:schemeClr val="tx2"/>
                </a:solidFill>
              </a:rPr>
              <a:t>SO DOES HUMANITY.</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7983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Alternate">
    <p:spTree>
      <p:nvGrpSpPr>
        <p:cNvPr id="1" name=""/>
        <p:cNvGrpSpPr/>
        <p:nvPr/>
      </p:nvGrpSpPr>
      <p:grpSpPr>
        <a:xfrm>
          <a:off x="0" y="0"/>
          <a:ext cx="0" cy="0"/>
          <a:chOff x="0" y="0"/>
          <a:chExt cx="0" cy="0"/>
        </a:xfrm>
      </p:grpSpPr>
      <p:pic>
        <p:nvPicPr>
          <p:cNvPr id="12" name="Picture Placeholder 5" descr="A person sitting at a table&#10;&#10;Description automatically generated">
            <a:extLst>
              <a:ext uri="{FF2B5EF4-FFF2-40B4-BE49-F238E27FC236}">
                <a16:creationId xmlns:a16="http://schemas.microsoft.com/office/drawing/2014/main" id="{42871169-12A8-1C42-9606-1A70317D6D0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949952" y="3466618"/>
            <a:ext cx="4197096" cy="3391382"/>
          </a:xfrm>
          <a:prstGeom prst="rect">
            <a:avLst/>
          </a:prstGeom>
        </p:spPr>
      </p:pic>
      <p:pic>
        <p:nvPicPr>
          <p:cNvPr id="7" name="Picture 6" descr="A group of people sitting at a table&#10;&#10;Description automatically generated">
            <a:extLst>
              <a:ext uri="{FF2B5EF4-FFF2-40B4-BE49-F238E27FC236}">
                <a16:creationId xmlns:a16="http://schemas.microsoft.com/office/drawing/2014/main" id="{D423E103-45C5-C544-AE70-25DAFC51AC4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949952" y="0"/>
            <a:ext cx="7242048" cy="3401568"/>
          </a:xfrm>
          <a:prstGeom prst="rect">
            <a:avLst/>
          </a:prstGeom>
        </p:spPr>
      </p:pic>
      <p:sp>
        <p:nvSpPr>
          <p:cNvPr id="33" name="TextBox 32">
            <a:extLst>
              <a:ext uri="{FF2B5EF4-FFF2-40B4-BE49-F238E27FC236}">
                <a16:creationId xmlns:a16="http://schemas.microsoft.com/office/drawing/2014/main" id="{07DD33B4-743D-094D-8306-F969998CF954}"/>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34" name="Rectangle 33">
            <a:extLst>
              <a:ext uri="{FF2B5EF4-FFF2-40B4-BE49-F238E27FC236}">
                <a16:creationId xmlns:a16="http://schemas.microsoft.com/office/drawing/2014/main" id="{2A6987A9-AF90-0846-884F-3288346AD80C}"/>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itle 1">
            <a:extLst>
              <a:ext uri="{FF2B5EF4-FFF2-40B4-BE49-F238E27FC236}">
                <a16:creationId xmlns:a16="http://schemas.microsoft.com/office/drawing/2014/main" id="{F0C5DEA6-4A5A-C842-A4A5-747B5DFD37F6}"/>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90000"/>
              </a:lnSpc>
              <a:defRPr lang="en-US" sz="3400" dirty="0">
                <a:solidFill>
                  <a:schemeClr val="tx2"/>
                </a:solidFill>
              </a:defRPr>
            </a:lvl1pPr>
          </a:lstStyle>
          <a:p>
            <a:r>
              <a:rPr lang="en-US"/>
              <a:t>Alternate: Click to Add Presentation Title in Arial Bold 34pt. Title Case.</a:t>
            </a:r>
          </a:p>
        </p:txBody>
      </p:sp>
      <p:sp>
        <p:nvSpPr>
          <p:cNvPr id="36" name="Subtitle 2">
            <a:extLst>
              <a:ext uri="{FF2B5EF4-FFF2-40B4-BE49-F238E27FC236}">
                <a16:creationId xmlns:a16="http://schemas.microsoft.com/office/drawing/2014/main" id="{7C878F1E-8E9D-AC46-ADC9-0E7E1942589A}"/>
              </a:ext>
            </a:extLst>
          </p:cNvPr>
          <p:cNvSpPr>
            <a:spLocks noGrp="1"/>
          </p:cNvSpPr>
          <p:nvPr>
            <p:ph type="subTitle" idx="1" hasCustomPrompt="1"/>
          </p:nvPr>
        </p:nvSpPr>
        <p:spPr>
          <a:xfrm>
            <a:off x="368345" y="4683185"/>
            <a:ext cx="4133088" cy="1240095"/>
          </a:xfrm>
          <a:prstGeom prst="rect">
            <a:avLst/>
          </a:prstGeom>
        </p:spPr>
        <p:txBody>
          <a:bodyPr>
            <a:noAutofit/>
          </a:bodyPr>
          <a:lstStyle>
            <a:lvl1pPr marL="0" indent="0" algn="l">
              <a:lnSpc>
                <a:spcPct val="9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 Author Name</a:t>
            </a:r>
          </a:p>
        </p:txBody>
      </p:sp>
      <p:sp>
        <p:nvSpPr>
          <p:cNvPr id="37" name="TextBox 36">
            <a:extLst>
              <a:ext uri="{FF2B5EF4-FFF2-40B4-BE49-F238E27FC236}">
                <a16:creationId xmlns:a16="http://schemas.microsoft.com/office/drawing/2014/main" id="{1711A761-901E-B846-B74B-96C382ADCDD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8" name="Straight Connector 37">
            <a:extLst>
              <a:ext uri="{FF2B5EF4-FFF2-40B4-BE49-F238E27FC236}">
                <a16:creationId xmlns:a16="http://schemas.microsoft.com/office/drawing/2014/main" id="{473A4607-8514-5241-BC9C-9E5080C7AF8C}"/>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C6BFCEF-CB7A-D245-9621-D646F4E6C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pic>
        <p:nvPicPr>
          <p:cNvPr id="5" name="Picture 4" descr="A picture containing indoor, table, kitchen, counter&#10;&#10;Description automatically generated">
            <a:extLst>
              <a:ext uri="{FF2B5EF4-FFF2-40B4-BE49-F238E27FC236}">
                <a16:creationId xmlns:a16="http://schemas.microsoft.com/office/drawing/2014/main" id="{E7F68BC9-693E-254B-8424-514AC712AC2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9220200" y="3466618"/>
            <a:ext cx="2971800" cy="3391382"/>
          </a:xfrm>
          <a:prstGeom prst="rect">
            <a:avLst/>
          </a:prstGeom>
        </p:spPr>
      </p:pic>
    </p:spTree>
    <p:extLst>
      <p:ext uri="{BB962C8B-B14F-4D97-AF65-F5344CB8AC3E}">
        <p14:creationId xmlns:p14="http://schemas.microsoft.com/office/powerpoint/2010/main" val="403414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7"/>
            <a:ext cx="268819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ANY</a:t>
            </a:r>
            <a:br>
              <a:rPr lang="en-US" sz="7000" b="1" cap="all">
                <a:solidFill>
                  <a:schemeClr val="tx2"/>
                </a:solidFill>
              </a:rPr>
            </a:br>
            <a:r>
              <a:rPr lang="en-US" sz="7000" b="1" cap="all">
                <a:solidFill>
                  <a:schemeClr val="tx2"/>
                </a:solidFill>
              </a:rPr>
              <a:t>CONNECTION</a:t>
            </a:r>
            <a:br>
              <a:rPr lang="en-US" sz="7000" b="1" cap="all">
                <a:solidFill>
                  <a:schemeClr val="tx2"/>
                </a:solidFill>
              </a:rPr>
            </a:br>
            <a:r>
              <a:rPr lang="en-US" sz="7000" b="1" cap="all">
                <a:solidFill>
                  <a:schemeClr val="tx2"/>
                </a:solidFill>
              </a:rPr>
              <a:t>CAN CHANGE</a:t>
            </a:r>
            <a:br>
              <a:rPr lang="en-US" sz="7000" b="1" cap="all">
                <a:solidFill>
                  <a:schemeClr val="tx2"/>
                </a:solidFill>
              </a:rPr>
            </a:br>
            <a:r>
              <a:rPr lang="en-US" sz="7000" b="1" cap="all">
                <a:solidFill>
                  <a:schemeClr val="tx2"/>
                </a:solidFill>
              </a:rPr>
              <a:t>THE WORLD</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231840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7"/>
            <a:ext cx="5182700"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CONNECT</a:t>
            </a:r>
            <a:br>
              <a:rPr lang="en-US" sz="7000" b="1" cap="all">
                <a:solidFill>
                  <a:schemeClr val="tx2"/>
                </a:solidFill>
              </a:rPr>
            </a:br>
            <a:r>
              <a:rPr lang="en-US" sz="7000" b="1" cap="all">
                <a:solidFill>
                  <a:schemeClr val="tx2"/>
                </a:solidFill>
              </a:rPr>
              <a:t>LIKE THE WORLD</a:t>
            </a:r>
            <a:br>
              <a:rPr lang="en-US" sz="7000" b="1" cap="all">
                <a:solidFill>
                  <a:schemeClr val="tx2"/>
                </a:solidFill>
              </a:rPr>
            </a:br>
            <a:r>
              <a:rPr lang="en-US" sz="7000" b="1" cap="all">
                <a:solidFill>
                  <a:schemeClr val="tx2"/>
                </a:solidFill>
              </a:rPr>
              <a:t>DEPENDS ON IT.</a:t>
            </a:r>
          </a:p>
          <a:p>
            <a:pPr>
              <a:lnSpc>
                <a:spcPct val="80000"/>
              </a:lnSpc>
            </a:pPr>
            <a:r>
              <a:rPr lang="en-US" sz="7000" b="1" cap="all">
                <a:solidFill>
                  <a:schemeClr val="tx2"/>
                </a:solidFill>
              </a:rPr>
              <a:t>BECAUSE IT DOES.</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1638769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47A0-F197-4145-BB90-223F07D7D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D011F-1DAC-4706-8463-05DA38968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E3A851-D3CD-4046-BCE9-C829C1F23BB7}"/>
              </a:ext>
            </a:extLst>
          </p:cNvPr>
          <p:cNvSpPr>
            <a:spLocks noGrp="1"/>
          </p:cNvSpPr>
          <p:nvPr>
            <p:ph type="dt" sz="half" idx="10"/>
          </p:nvPr>
        </p:nvSpPr>
        <p:spPr/>
        <p:txBody>
          <a:bodyPr/>
          <a:lstStyle/>
          <a:p>
            <a:fld id="{DCBFEF03-74CB-4277-8CA2-E9D65FAB4D07}" type="datetimeFigureOut">
              <a:rPr lang="en-GB" smtClean="0"/>
              <a:t>24/05/2021</a:t>
            </a:fld>
            <a:endParaRPr lang="en-GB"/>
          </a:p>
        </p:txBody>
      </p:sp>
      <p:sp>
        <p:nvSpPr>
          <p:cNvPr id="5" name="Footer Placeholder 4">
            <a:extLst>
              <a:ext uri="{FF2B5EF4-FFF2-40B4-BE49-F238E27FC236}">
                <a16:creationId xmlns:a16="http://schemas.microsoft.com/office/drawing/2014/main" id="{B896EF38-2E99-4028-BD53-6552A7E7AE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41E2F1-6F53-464A-8155-64F56EC1480B}"/>
              </a:ext>
            </a:extLst>
          </p:cNvPr>
          <p:cNvSpPr>
            <a:spLocks noGrp="1"/>
          </p:cNvSpPr>
          <p:nvPr>
            <p:ph type="sldNum" sz="quarter" idx="12"/>
          </p:nvPr>
        </p:nvSpPr>
        <p:spPr/>
        <p:txBody>
          <a:bodyPr/>
          <a:lstStyle/>
          <a:p>
            <a:fld id="{2E791AF3-C558-4F05-8E83-FCCF162642E7}" type="slidenum">
              <a:rPr lang="en-GB" smtClean="0"/>
              <a:t>‹#›</a:t>
            </a:fld>
            <a:endParaRPr lang="en-GB"/>
          </a:p>
        </p:txBody>
      </p:sp>
    </p:spTree>
    <p:extLst>
      <p:ext uri="{BB962C8B-B14F-4D97-AF65-F5344CB8AC3E}">
        <p14:creationId xmlns:p14="http://schemas.microsoft.com/office/powerpoint/2010/main" val="1912122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a:t>Click to edit Master title style</a:t>
            </a:r>
          </a:p>
        </p:txBody>
      </p:sp>
      <p:sp>
        <p:nvSpPr>
          <p:cNvPr id="8"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a:p>
        </p:txBody>
      </p:sp>
      <p:sp>
        <p:nvSpPr>
          <p:cNvPr id="10" name="Content Placeholder 2"/>
          <p:cNvSpPr>
            <a:spLocks noGrp="1"/>
          </p:cNvSpPr>
          <p:nvPr>
            <p:ph idx="10"/>
          </p:nvPr>
        </p:nvSpPr>
        <p:spPr>
          <a:xfrm>
            <a:off x="514349" y="1465877"/>
            <a:ext cx="11160000" cy="4604723"/>
          </a:xfrm>
        </p:spPr>
        <p:txBody>
          <a:bodyPr>
            <a:no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44391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rimary">
    <p:spTree>
      <p:nvGrpSpPr>
        <p:cNvPr id="1" name=""/>
        <p:cNvGrpSpPr/>
        <p:nvPr/>
      </p:nvGrpSpPr>
      <p:grpSpPr>
        <a:xfrm>
          <a:off x="0" y="0"/>
          <a:ext cx="0" cy="0"/>
          <a:chOff x="0" y="0"/>
          <a:chExt cx="0" cy="0"/>
        </a:xfrm>
      </p:grpSpPr>
      <p:pic>
        <p:nvPicPr>
          <p:cNvPr id="12" name="Picture Placeholder 5" descr="A person sitting at a table&#10;&#10;Description automatically generated">
            <a:extLst>
              <a:ext uri="{FF2B5EF4-FFF2-40B4-BE49-F238E27FC236}">
                <a16:creationId xmlns:a16="http://schemas.microsoft.com/office/drawing/2014/main" id="{D85FE49A-437C-3640-8C56-0B8BCAB424CD}"/>
              </a:ext>
            </a:extLst>
          </p:cNvPr>
          <p:cNvPicPr>
            <a:picLocks/>
          </p:cNvPicPr>
          <p:nvPr/>
        </p:nvPicPr>
        <p:blipFill rotWithShape="1">
          <a:blip r:embed="rId2">
            <a:extLst>
              <a:ext uri="{28A0092B-C50C-407E-A947-70E740481C1C}">
                <a14:useLocalDpi xmlns:a14="http://schemas.microsoft.com/office/drawing/2010/main" val="0"/>
              </a:ext>
            </a:extLst>
          </a:blip>
          <a:srcRect/>
          <a:stretch/>
        </p:blipFill>
        <p:spPr>
          <a:xfrm>
            <a:off x="4876800" y="0"/>
            <a:ext cx="7315200" cy="6858000"/>
          </a:xfrm>
          <a:prstGeom prst="rect">
            <a:avLst/>
          </a:prstGeom>
        </p:spPr>
      </p:pic>
      <p:sp>
        <p:nvSpPr>
          <p:cNvPr id="33" name="TextBox 32">
            <a:extLst>
              <a:ext uri="{FF2B5EF4-FFF2-40B4-BE49-F238E27FC236}">
                <a16:creationId xmlns:a16="http://schemas.microsoft.com/office/drawing/2014/main" id="{07DD33B4-743D-094D-8306-F969998CF954}"/>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34" name="Rectangle 33">
            <a:extLst>
              <a:ext uri="{FF2B5EF4-FFF2-40B4-BE49-F238E27FC236}">
                <a16:creationId xmlns:a16="http://schemas.microsoft.com/office/drawing/2014/main" id="{2A6987A9-AF90-0846-884F-3288346AD80C}"/>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itle 1">
            <a:extLst>
              <a:ext uri="{FF2B5EF4-FFF2-40B4-BE49-F238E27FC236}">
                <a16:creationId xmlns:a16="http://schemas.microsoft.com/office/drawing/2014/main" id="{F0C5DEA6-4A5A-C842-A4A5-747B5DFD37F6}"/>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90000"/>
              </a:lnSpc>
              <a:defRPr lang="en-US" sz="3400" dirty="0">
                <a:solidFill>
                  <a:schemeClr val="tx2"/>
                </a:solidFill>
              </a:defRPr>
            </a:lvl1pPr>
          </a:lstStyle>
          <a:p>
            <a:r>
              <a:rPr lang="en-US"/>
              <a:t>Primary: Click to Add Presentation Title in Arial Bold 34pt. Title Case.</a:t>
            </a:r>
          </a:p>
        </p:txBody>
      </p:sp>
      <p:sp>
        <p:nvSpPr>
          <p:cNvPr id="36" name="Subtitle 2">
            <a:extLst>
              <a:ext uri="{FF2B5EF4-FFF2-40B4-BE49-F238E27FC236}">
                <a16:creationId xmlns:a16="http://schemas.microsoft.com/office/drawing/2014/main" id="{7C878F1E-8E9D-AC46-ADC9-0E7E1942589A}"/>
              </a:ext>
            </a:extLst>
          </p:cNvPr>
          <p:cNvSpPr>
            <a:spLocks noGrp="1"/>
          </p:cNvSpPr>
          <p:nvPr>
            <p:ph type="subTitle" idx="1" hasCustomPrompt="1"/>
          </p:nvPr>
        </p:nvSpPr>
        <p:spPr>
          <a:xfrm>
            <a:off x="368345" y="4683185"/>
            <a:ext cx="4133088" cy="1240095"/>
          </a:xfrm>
          <a:prstGeom prst="rect">
            <a:avLst/>
          </a:prstGeom>
        </p:spPr>
        <p:txBody>
          <a:bodyPr>
            <a:noAutofit/>
          </a:bodyPr>
          <a:lstStyle>
            <a:lvl1pPr marL="0" indent="0" algn="l">
              <a:lnSpc>
                <a:spcPct val="9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 Author Name</a:t>
            </a:r>
          </a:p>
        </p:txBody>
      </p:sp>
      <p:sp>
        <p:nvSpPr>
          <p:cNvPr id="37" name="TextBox 36">
            <a:extLst>
              <a:ext uri="{FF2B5EF4-FFF2-40B4-BE49-F238E27FC236}">
                <a16:creationId xmlns:a16="http://schemas.microsoft.com/office/drawing/2014/main" id="{1711A761-901E-B846-B74B-96C382ADCDD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8" name="Straight Connector 37">
            <a:extLst>
              <a:ext uri="{FF2B5EF4-FFF2-40B4-BE49-F238E27FC236}">
                <a16:creationId xmlns:a16="http://schemas.microsoft.com/office/drawing/2014/main" id="{473A4607-8514-5241-BC9C-9E5080C7AF8C}"/>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C6BFCEF-CB7A-D245-9621-D646F4E6C4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spTree>
    <p:extLst>
      <p:ext uri="{BB962C8B-B14F-4D97-AF65-F5344CB8AC3E}">
        <p14:creationId xmlns:p14="http://schemas.microsoft.com/office/powerpoint/2010/main" val="915233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Alternate">
    <p:spTree>
      <p:nvGrpSpPr>
        <p:cNvPr id="1" name=""/>
        <p:cNvGrpSpPr/>
        <p:nvPr/>
      </p:nvGrpSpPr>
      <p:grpSpPr>
        <a:xfrm>
          <a:off x="0" y="0"/>
          <a:ext cx="0" cy="0"/>
          <a:chOff x="0" y="0"/>
          <a:chExt cx="0" cy="0"/>
        </a:xfrm>
      </p:grpSpPr>
      <p:pic>
        <p:nvPicPr>
          <p:cNvPr id="12" name="Picture Placeholder 5" descr="A person sitting at a table&#10;&#10;Description automatically generated">
            <a:extLst>
              <a:ext uri="{FF2B5EF4-FFF2-40B4-BE49-F238E27FC236}">
                <a16:creationId xmlns:a16="http://schemas.microsoft.com/office/drawing/2014/main" id="{42871169-12A8-1C42-9606-1A70317D6D0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949952" y="3466618"/>
            <a:ext cx="4197096" cy="3391382"/>
          </a:xfrm>
          <a:prstGeom prst="rect">
            <a:avLst/>
          </a:prstGeom>
        </p:spPr>
      </p:pic>
      <p:pic>
        <p:nvPicPr>
          <p:cNvPr id="7" name="Picture 6" descr="A group of people sitting at a table&#10;&#10;Description automatically generated">
            <a:extLst>
              <a:ext uri="{FF2B5EF4-FFF2-40B4-BE49-F238E27FC236}">
                <a16:creationId xmlns:a16="http://schemas.microsoft.com/office/drawing/2014/main" id="{D423E103-45C5-C544-AE70-25DAFC51AC4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949952" y="0"/>
            <a:ext cx="7242048" cy="3401568"/>
          </a:xfrm>
          <a:prstGeom prst="rect">
            <a:avLst/>
          </a:prstGeom>
        </p:spPr>
      </p:pic>
      <p:sp>
        <p:nvSpPr>
          <p:cNvPr id="33" name="TextBox 32">
            <a:extLst>
              <a:ext uri="{FF2B5EF4-FFF2-40B4-BE49-F238E27FC236}">
                <a16:creationId xmlns:a16="http://schemas.microsoft.com/office/drawing/2014/main" id="{07DD33B4-743D-094D-8306-F969998CF954}"/>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34" name="Rectangle 33">
            <a:extLst>
              <a:ext uri="{FF2B5EF4-FFF2-40B4-BE49-F238E27FC236}">
                <a16:creationId xmlns:a16="http://schemas.microsoft.com/office/drawing/2014/main" id="{2A6987A9-AF90-0846-884F-3288346AD80C}"/>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itle 1">
            <a:extLst>
              <a:ext uri="{FF2B5EF4-FFF2-40B4-BE49-F238E27FC236}">
                <a16:creationId xmlns:a16="http://schemas.microsoft.com/office/drawing/2014/main" id="{F0C5DEA6-4A5A-C842-A4A5-747B5DFD37F6}"/>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90000"/>
              </a:lnSpc>
              <a:defRPr lang="en-US" sz="3400" dirty="0">
                <a:solidFill>
                  <a:schemeClr val="tx2"/>
                </a:solidFill>
              </a:defRPr>
            </a:lvl1pPr>
          </a:lstStyle>
          <a:p>
            <a:r>
              <a:rPr lang="en-US"/>
              <a:t>Alternate: Click to Add Presentation Title in Arial Bold 34pt. Title Case.</a:t>
            </a:r>
          </a:p>
        </p:txBody>
      </p:sp>
      <p:sp>
        <p:nvSpPr>
          <p:cNvPr id="36" name="Subtitle 2">
            <a:extLst>
              <a:ext uri="{FF2B5EF4-FFF2-40B4-BE49-F238E27FC236}">
                <a16:creationId xmlns:a16="http://schemas.microsoft.com/office/drawing/2014/main" id="{7C878F1E-8E9D-AC46-ADC9-0E7E1942589A}"/>
              </a:ext>
            </a:extLst>
          </p:cNvPr>
          <p:cNvSpPr>
            <a:spLocks noGrp="1"/>
          </p:cNvSpPr>
          <p:nvPr>
            <p:ph type="subTitle" idx="1" hasCustomPrompt="1"/>
          </p:nvPr>
        </p:nvSpPr>
        <p:spPr>
          <a:xfrm>
            <a:off x="368345" y="4683185"/>
            <a:ext cx="4133088" cy="1240095"/>
          </a:xfrm>
          <a:prstGeom prst="rect">
            <a:avLst/>
          </a:prstGeom>
        </p:spPr>
        <p:txBody>
          <a:bodyPr>
            <a:noAutofit/>
          </a:bodyPr>
          <a:lstStyle>
            <a:lvl1pPr marL="0" indent="0" algn="l">
              <a:lnSpc>
                <a:spcPct val="9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 Author Name</a:t>
            </a:r>
          </a:p>
        </p:txBody>
      </p:sp>
      <p:sp>
        <p:nvSpPr>
          <p:cNvPr id="37" name="TextBox 36">
            <a:extLst>
              <a:ext uri="{FF2B5EF4-FFF2-40B4-BE49-F238E27FC236}">
                <a16:creationId xmlns:a16="http://schemas.microsoft.com/office/drawing/2014/main" id="{1711A761-901E-B846-B74B-96C382ADCDD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8" name="Straight Connector 37">
            <a:extLst>
              <a:ext uri="{FF2B5EF4-FFF2-40B4-BE49-F238E27FC236}">
                <a16:creationId xmlns:a16="http://schemas.microsoft.com/office/drawing/2014/main" id="{473A4607-8514-5241-BC9C-9E5080C7AF8C}"/>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C6BFCEF-CB7A-D245-9621-D646F4E6C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pic>
        <p:nvPicPr>
          <p:cNvPr id="5" name="Picture 4" descr="A picture containing indoor, table, kitchen, counter&#10;&#10;Description automatically generated">
            <a:extLst>
              <a:ext uri="{FF2B5EF4-FFF2-40B4-BE49-F238E27FC236}">
                <a16:creationId xmlns:a16="http://schemas.microsoft.com/office/drawing/2014/main" id="{E7F68BC9-693E-254B-8424-514AC712AC2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9220200" y="3466618"/>
            <a:ext cx="2971800" cy="3391382"/>
          </a:xfrm>
          <a:prstGeom prst="rect">
            <a:avLst/>
          </a:prstGeom>
        </p:spPr>
      </p:pic>
    </p:spTree>
    <p:extLst>
      <p:ext uri="{BB962C8B-B14F-4D97-AF65-F5344CB8AC3E}">
        <p14:creationId xmlns:p14="http://schemas.microsoft.com/office/powerpoint/2010/main" val="2843083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ingle Lin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lvl1pPr>
              <a:lnSpc>
                <a:spcPct val="100000"/>
              </a:lnSpc>
              <a:defRPr sz="2800"/>
            </a:lvl1pPr>
          </a:lstStyle>
          <a:p>
            <a:r>
              <a:rPr lang="en-US"/>
              <a:t>Click to Add Title in Arial Bold 28pt. Title Case.</a:t>
            </a:r>
          </a:p>
        </p:txBody>
      </p:sp>
      <p:sp>
        <p:nvSpPr>
          <p:cNvPr id="8"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0" name="Content Placeholder 2"/>
          <p:cNvSpPr>
            <a:spLocks noGrp="1"/>
          </p:cNvSpPr>
          <p:nvPr>
            <p:ph idx="10"/>
          </p:nvPr>
        </p:nvSpPr>
        <p:spPr>
          <a:xfrm>
            <a:off x="514349" y="1296543"/>
            <a:ext cx="11160000" cy="4989957"/>
          </a:xfrm>
          <a:prstGeom prst="rect">
            <a:avLst/>
          </a:prstGeom>
        </p:spPr>
        <p:txBody>
          <a:bodyPr>
            <a:noAutofit/>
          </a:bodyPr>
          <a:lstStyle>
            <a:lvl2pPr marL="457200" indent="-228600">
              <a:tabLst/>
              <a:defRPr/>
            </a:lvl2pPr>
            <a:lvl3pPr marL="866775" indent="-222250">
              <a:tabLst/>
              <a:defRPr/>
            </a:lvl3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56975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wo Lines)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518015" y="6403974"/>
            <a:ext cx="426914"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3" name="Content Placeholder 2"/>
          <p:cNvSpPr>
            <a:spLocks noGrp="1"/>
          </p:cNvSpPr>
          <p:nvPr>
            <p:ph idx="1"/>
          </p:nvPr>
        </p:nvSpPr>
        <p:spPr>
          <a:xfrm>
            <a:off x="514349" y="1717964"/>
            <a:ext cx="11160000" cy="4576510"/>
          </a:xfrm>
          <a:prstGeom prst="rect">
            <a:avLst/>
          </a:prstGeom>
        </p:spPr>
        <p:txBody>
          <a:bodyPr>
            <a:noAutofit/>
          </a:bodyPr>
          <a:lstStyle/>
          <a:p>
            <a:pPr lvl="0"/>
            <a:r>
              <a:rPr lang="en-US"/>
              <a:t>Edit Master text styles</a:t>
            </a:r>
          </a:p>
          <a:p>
            <a:pPr lvl="1"/>
            <a:r>
              <a:rPr lang="en-US"/>
              <a:t>Second level</a:t>
            </a:r>
          </a:p>
          <a:p>
            <a:pPr lvl="2"/>
            <a:r>
              <a:rPr lang="en-US"/>
              <a:t>Third level</a:t>
            </a:r>
          </a:p>
        </p:txBody>
      </p:sp>
      <p:sp>
        <p:nvSpPr>
          <p:cNvPr id="6" name="Title Placeholder 1"/>
          <p:cNvSpPr>
            <a:spLocks noGrp="1"/>
          </p:cNvSpPr>
          <p:nvPr>
            <p:ph type="title" hasCustomPrompt="1"/>
          </p:nvPr>
        </p:nvSpPr>
        <p:spPr>
          <a:xfrm>
            <a:off x="514348" y="655818"/>
            <a:ext cx="9829800" cy="914400"/>
          </a:xfrm>
          <a:prstGeom prst="rect">
            <a:avLst/>
          </a:prstGeom>
        </p:spPr>
        <p:txBody>
          <a:bodyPr vert="horz" lIns="0" tIns="0" rIns="0" bIns="0" rtlCol="0" anchor="t">
            <a:noAutofit/>
          </a:bodyPr>
          <a:lstStyle>
            <a:lvl1pPr>
              <a:lnSpc>
                <a:spcPct val="100000"/>
              </a:lnSpc>
              <a:defRPr/>
            </a:lvl1pPr>
          </a:lstStyle>
          <a:p>
            <a:r>
              <a:rPr lang="en-US"/>
              <a:t>Click to Add Title in Arial Bold 28pt, Max Two Lines,</a:t>
            </a:r>
            <a:br>
              <a:rPr lang="en-US"/>
            </a:br>
            <a:r>
              <a:rPr lang="en-US"/>
              <a:t>Title Case. </a:t>
            </a:r>
          </a:p>
        </p:txBody>
      </p:sp>
    </p:spTree>
    <p:extLst>
      <p:ext uri="{BB962C8B-B14F-4D97-AF65-F5344CB8AC3E}">
        <p14:creationId xmlns:p14="http://schemas.microsoft.com/office/powerpoint/2010/main" val="4061593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25" name="TextBox 24">
            <a:extLst>
              <a:ext uri="{FF2B5EF4-FFF2-40B4-BE49-F238E27FC236}">
                <a16:creationId xmlns:a16="http://schemas.microsoft.com/office/drawing/2014/main" id="{7E0434DB-3B27-D540-AB97-A58DF145623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26" name="Rectangle 25">
            <a:extLst>
              <a:ext uri="{FF2B5EF4-FFF2-40B4-BE49-F238E27FC236}">
                <a16:creationId xmlns:a16="http://schemas.microsoft.com/office/drawing/2014/main" id="{CABDAE19-E5C9-CE47-88B9-5CB7B65E4641}"/>
              </a:ext>
            </a:extLst>
          </p:cNvPr>
          <p:cNvSpPr>
            <a:spLocks noChangeAspect="1"/>
          </p:cNvSpPr>
          <p:nvPr/>
        </p:nvSpPr>
        <p:spPr>
          <a:xfrm>
            <a:off x="1" y="0"/>
            <a:ext cx="48768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Title 1">
            <a:extLst>
              <a:ext uri="{FF2B5EF4-FFF2-40B4-BE49-F238E27FC236}">
                <a16:creationId xmlns:a16="http://schemas.microsoft.com/office/drawing/2014/main" id="{ECA1A39E-D551-804F-B57E-6C5C466A80F5}"/>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#1: Click to Add Title in Arial Bold 28pt. Title Case.</a:t>
            </a:r>
          </a:p>
        </p:txBody>
      </p:sp>
      <p:sp>
        <p:nvSpPr>
          <p:cNvPr id="28" name="Subtitle 2">
            <a:extLst>
              <a:ext uri="{FF2B5EF4-FFF2-40B4-BE49-F238E27FC236}">
                <a16:creationId xmlns:a16="http://schemas.microsoft.com/office/drawing/2014/main" id="{ECC7C431-5C9A-5A48-A38A-31C957BB39E9}"/>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29" name="TextBox 28">
            <a:extLst>
              <a:ext uri="{FF2B5EF4-FFF2-40B4-BE49-F238E27FC236}">
                <a16:creationId xmlns:a16="http://schemas.microsoft.com/office/drawing/2014/main" id="{92820DBE-C751-1D46-86EB-F9BDD8536B0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0" name="Straight Connector 29">
            <a:extLst>
              <a:ext uri="{FF2B5EF4-FFF2-40B4-BE49-F238E27FC236}">
                <a16:creationId xmlns:a16="http://schemas.microsoft.com/office/drawing/2014/main" id="{87DD8F2F-6B66-B34E-9434-BD1260F62D22}"/>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Picture Placeholder 2">
            <a:extLst>
              <a:ext uri="{FF2B5EF4-FFF2-40B4-BE49-F238E27FC236}">
                <a16:creationId xmlns:a16="http://schemas.microsoft.com/office/drawing/2014/main" id="{AF696E4D-4639-6D4F-9554-69F1535083D0}"/>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See following slide for example.</a:t>
            </a:r>
          </a:p>
        </p:txBody>
      </p:sp>
    </p:spTree>
    <p:extLst>
      <p:ext uri="{BB962C8B-B14F-4D97-AF65-F5344CB8AC3E}">
        <p14:creationId xmlns:p14="http://schemas.microsoft.com/office/powerpoint/2010/main" val="2702878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Example">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25" name="TextBox 24">
            <a:extLst>
              <a:ext uri="{FF2B5EF4-FFF2-40B4-BE49-F238E27FC236}">
                <a16:creationId xmlns:a16="http://schemas.microsoft.com/office/drawing/2014/main" id="{7E0434DB-3B27-D540-AB97-A58DF145623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26" name="Rectangle 25">
            <a:extLst>
              <a:ext uri="{FF2B5EF4-FFF2-40B4-BE49-F238E27FC236}">
                <a16:creationId xmlns:a16="http://schemas.microsoft.com/office/drawing/2014/main" id="{CABDAE19-E5C9-CE47-88B9-5CB7B65E4641}"/>
              </a:ext>
            </a:extLst>
          </p:cNvPr>
          <p:cNvSpPr>
            <a:spLocks noChangeAspect="1"/>
          </p:cNvSpPr>
          <p:nvPr/>
        </p:nvSpPr>
        <p:spPr>
          <a:xfrm>
            <a:off x="1" y="0"/>
            <a:ext cx="48768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Title 1">
            <a:extLst>
              <a:ext uri="{FF2B5EF4-FFF2-40B4-BE49-F238E27FC236}">
                <a16:creationId xmlns:a16="http://schemas.microsoft.com/office/drawing/2014/main" id="{ECA1A39E-D551-804F-B57E-6C5C466A80F5}"/>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#1: Click to Add Title in Arial Bold 28pt. Title Case.</a:t>
            </a:r>
          </a:p>
        </p:txBody>
      </p:sp>
      <p:sp>
        <p:nvSpPr>
          <p:cNvPr id="28" name="Subtitle 2">
            <a:extLst>
              <a:ext uri="{FF2B5EF4-FFF2-40B4-BE49-F238E27FC236}">
                <a16:creationId xmlns:a16="http://schemas.microsoft.com/office/drawing/2014/main" id="{ECC7C431-5C9A-5A48-A38A-31C957BB39E9}"/>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29" name="TextBox 28">
            <a:extLst>
              <a:ext uri="{FF2B5EF4-FFF2-40B4-BE49-F238E27FC236}">
                <a16:creationId xmlns:a16="http://schemas.microsoft.com/office/drawing/2014/main" id="{92820DBE-C751-1D46-86EB-F9BDD8536B0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0" name="Straight Connector 29">
            <a:extLst>
              <a:ext uri="{FF2B5EF4-FFF2-40B4-BE49-F238E27FC236}">
                <a16:creationId xmlns:a16="http://schemas.microsoft.com/office/drawing/2014/main" id="{87DD8F2F-6B66-B34E-9434-BD1260F62D22}"/>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Placeholder 5" descr="A person sitting at a table using a computer&#10;&#10;Description automatically generated">
            <a:extLst>
              <a:ext uri="{FF2B5EF4-FFF2-40B4-BE49-F238E27FC236}">
                <a16:creationId xmlns:a16="http://schemas.microsoft.com/office/drawing/2014/main" id="{F1BDFA8B-AFBF-4142-BBF8-9BCBEE138E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876800" y="0"/>
            <a:ext cx="7315200" cy="6858000"/>
          </a:xfrm>
          <a:prstGeom prst="rect">
            <a:avLst/>
          </a:prstGeom>
        </p:spPr>
      </p:pic>
    </p:spTree>
    <p:extLst>
      <p:ext uri="{BB962C8B-B14F-4D97-AF65-F5344CB8AC3E}">
        <p14:creationId xmlns:p14="http://schemas.microsoft.com/office/powerpoint/2010/main" val="227388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ingle Lin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lvl1pPr>
              <a:lnSpc>
                <a:spcPct val="100000"/>
              </a:lnSpc>
              <a:defRPr sz="2800"/>
            </a:lvl1pPr>
          </a:lstStyle>
          <a:p>
            <a:r>
              <a:rPr lang="en-US"/>
              <a:t>Click to Add Title in Arial Bold 28pt. Title Case.</a:t>
            </a:r>
          </a:p>
        </p:txBody>
      </p:sp>
      <p:sp>
        <p:nvSpPr>
          <p:cNvPr id="8"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0" name="Content Placeholder 2"/>
          <p:cNvSpPr>
            <a:spLocks noGrp="1"/>
          </p:cNvSpPr>
          <p:nvPr>
            <p:ph idx="10"/>
          </p:nvPr>
        </p:nvSpPr>
        <p:spPr>
          <a:xfrm>
            <a:off x="514349" y="1296543"/>
            <a:ext cx="11160000" cy="4989957"/>
          </a:xfrm>
          <a:prstGeom prst="rect">
            <a:avLst/>
          </a:prstGeom>
        </p:spPr>
        <p:txBody>
          <a:bodyPr>
            <a:noAutofit/>
          </a:bodyPr>
          <a:lstStyle>
            <a:lvl2pPr marL="457200" indent="-228600">
              <a:tabLst/>
              <a:defRPr/>
            </a:lvl2pPr>
            <a:lvl3pPr marL="866775" indent="-222250">
              <a:tabLst/>
              <a:defRPr/>
            </a:lvl3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738005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C96538FC-2CE5-4C4B-9799-30B0F841B426}"/>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1A0D7202-3699-BA46-B78B-2F371C11B195}"/>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F893968C-80FF-8944-A2B2-1D658ECECAF0}"/>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1D953533-E534-EF47-83B1-BFE03463253F}"/>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a:t>
            </a:r>
          </a:p>
        </p:txBody>
      </p:sp>
      <p:sp>
        <p:nvSpPr>
          <p:cNvPr id="11" name="Title 1">
            <a:extLst>
              <a:ext uri="{FF2B5EF4-FFF2-40B4-BE49-F238E27FC236}">
                <a16:creationId xmlns:a16="http://schemas.microsoft.com/office/drawing/2014/main" id="{67A0AFB1-2720-244B-A01D-0806512E25B0}"/>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#3: Click to Add Title in Arial Bold 28pt. Title Case.</a:t>
            </a:r>
          </a:p>
        </p:txBody>
      </p:sp>
      <p:sp>
        <p:nvSpPr>
          <p:cNvPr id="13" name="Subtitle 2">
            <a:extLst>
              <a:ext uri="{FF2B5EF4-FFF2-40B4-BE49-F238E27FC236}">
                <a16:creationId xmlns:a16="http://schemas.microsoft.com/office/drawing/2014/main" id="{4474BA31-7895-4B43-BC23-CFEAC02EDD56}"/>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445897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Divider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C96538FC-2CE5-4C4B-9799-30B0F841B426}"/>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1A0D7202-3699-BA46-B78B-2F371C11B195}"/>
              </a:ext>
            </a:extLst>
          </p:cNvPr>
          <p:cNvSpPr>
            <a:spLocks noChangeAspect="1"/>
          </p:cNvSpPr>
          <p:nvPr/>
        </p:nvSpPr>
        <p:spPr>
          <a:xfrm>
            <a:off x="1" y="0"/>
            <a:ext cx="48768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F893968C-80FF-8944-A2B2-1D658ECECAF0}"/>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1D953533-E534-EF47-83B1-BFE03463253F}"/>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a:t>
            </a:r>
          </a:p>
        </p:txBody>
      </p:sp>
      <p:sp>
        <p:nvSpPr>
          <p:cNvPr id="11" name="Title 1">
            <a:extLst>
              <a:ext uri="{FF2B5EF4-FFF2-40B4-BE49-F238E27FC236}">
                <a16:creationId xmlns:a16="http://schemas.microsoft.com/office/drawing/2014/main" id="{67A0AFB1-2720-244B-A01D-0806512E25B0}"/>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#3: Click to Add Title in Arial Bold 28pt. Title Case.</a:t>
            </a:r>
          </a:p>
        </p:txBody>
      </p:sp>
      <p:sp>
        <p:nvSpPr>
          <p:cNvPr id="13" name="Subtitle 2">
            <a:extLst>
              <a:ext uri="{FF2B5EF4-FFF2-40B4-BE49-F238E27FC236}">
                <a16:creationId xmlns:a16="http://schemas.microsoft.com/office/drawing/2014/main" id="{4474BA31-7895-4B43-BC23-CFEAC02EDD56}"/>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014757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3511776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3577892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_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3811972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Content Placeholder 2"/>
          <p:cNvSpPr>
            <a:spLocks noGrp="1"/>
          </p:cNvSpPr>
          <p:nvPr>
            <p:ph sz="half" idx="1"/>
          </p:nvPr>
        </p:nvSpPr>
        <p:spPr>
          <a:xfrm>
            <a:off x="514348" y="1302389"/>
            <a:ext cx="5400000" cy="4996811"/>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9"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p>
            <a:r>
              <a:rPr lang="en-US"/>
              <a:t>Click to Add Title in Arial Bold 28pt. Title Case.</a:t>
            </a:r>
          </a:p>
        </p:txBody>
      </p:sp>
      <p:sp>
        <p:nvSpPr>
          <p:cNvPr id="10" name="Content Placeholder 2"/>
          <p:cNvSpPr>
            <a:spLocks noGrp="1"/>
          </p:cNvSpPr>
          <p:nvPr>
            <p:ph sz="half" idx="13"/>
          </p:nvPr>
        </p:nvSpPr>
        <p:spPr>
          <a:xfrm>
            <a:off x="6274348" y="1331268"/>
            <a:ext cx="5400000" cy="4963206"/>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811830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0" name="Text Placeholder 2"/>
          <p:cNvSpPr>
            <a:spLocks noGrp="1"/>
          </p:cNvSpPr>
          <p:nvPr>
            <p:ph type="body" idx="1" hasCustomPrompt="1"/>
          </p:nvPr>
        </p:nvSpPr>
        <p:spPr>
          <a:xfrm>
            <a:off x="514348" y="1369770"/>
            <a:ext cx="5400000" cy="283464"/>
          </a:xfrm>
          <a:prstGeom prst="rect">
            <a:avLst/>
          </a:prstGeom>
        </p:spPr>
        <p:txBody>
          <a:bodyPr lIns="0" tIns="0" rIns="0" bIns="0" anchor="t">
            <a:normAutofit/>
          </a:bodyPr>
          <a:lstStyle>
            <a:lvl1pPr marL="0" indent="0">
              <a:lnSpc>
                <a:spcPct val="100000"/>
              </a:lnSpc>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11" name="Content Placeholder 3"/>
          <p:cNvSpPr>
            <a:spLocks noGrp="1"/>
          </p:cNvSpPr>
          <p:nvPr>
            <p:ph sz="half" idx="2"/>
          </p:nvPr>
        </p:nvSpPr>
        <p:spPr>
          <a:xfrm>
            <a:off x="514348" y="1909512"/>
            <a:ext cx="5400000" cy="4389688"/>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12" name="Text Placeholder 4"/>
          <p:cNvSpPr>
            <a:spLocks noGrp="1"/>
          </p:cNvSpPr>
          <p:nvPr>
            <p:ph type="body" sz="quarter" idx="3" hasCustomPrompt="1"/>
          </p:nvPr>
        </p:nvSpPr>
        <p:spPr>
          <a:xfrm>
            <a:off x="6274348" y="1369770"/>
            <a:ext cx="5400000" cy="283464"/>
          </a:xfrm>
          <a:prstGeom prst="rect">
            <a:avLst/>
          </a:prstGeom>
        </p:spPr>
        <p:txBody>
          <a:bodyPr vert="horz" lIns="0" tIns="0" rIns="0" bIns="0" rtlCol="0" anchor="t">
            <a:noAutofit/>
          </a:bodyPr>
          <a:lstStyle>
            <a:lvl1pPr>
              <a:lnSpc>
                <a:spcPct val="100000"/>
              </a:lnSpc>
              <a:spcAft>
                <a:spcPts val="600"/>
              </a:spcAft>
              <a:defRPr lang="en-US" sz="2000" b="1" dirty="0" smtClean="0">
                <a:latin typeface="+mj-lt"/>
              </a:defRPr>
            </a:lvl1pPr>
          </a:lstStyle>
          <a:p>
            <a:pPr lvl="0"/>
            <a:r>
              <a:rPr lang="en-US"/>
              <a:t>Click to Add Title</a:t>
            </a:r>
          </a:p>
        </p:txBody>
      </p:sp>
      <p:sp>
        <p:nvSpPr>
          <p:cNvPr id="13" name="Content Placeholder 5"/>
          <p:cNvSpPr>
            <a:spLocks noGrp="1"/>
          </p:cNvSpPr>
          <p:nvPr>
            <p:ph sz="quarter" idx="4"/>
          </p:nvPr>
        </p:nvSpPr>
        <p:spPr>
          <a:xfrm>
            <a:off x="6274348" y="1909512"/>
            <a:ext cx="5400000" cy="4389688"/>
          </a:xfrm>
          <a:prstGeom prst="rect">
            <a:avLst/>
          </a:prstGeom>
        </p:spPr>
        <p:txBody>
          <a:bodyPr/>
          <a:lstStyle>
            <a:lvl1pPr>
              <a:lnSpc>
                <a:spcPct val="110000"/>
              </a:lnSpc>
              <a:spcAft>
                <a:spcPts val="600"/>
              </a:spcAft>
              <a:defRPr sz="1600"/>
            </a:lvl1pPr>
            <a:lvl2pPr>
              <a:lnSpc>
                <a:spcPct val="110000"/>
              </a:lnSpc>
              <a:spcAft>
                <a:spcPts val="600"/>
              </a:spcAft>
              <a:defRPr sz="1400"/>
            </a:lvl2pPr>
            <a:lvl3pPr>
              <a:lnSpc>
                <a:spcPct val="110000"/>
              </a:lnSpc>
              <a:spcAft>
                <a:spcPts val="600"/>
              </a:spcAft>
              <a:defRPr sz="1200"/>
            </a:lvl3pPr>
          </a:lstStyle>
          <a:p>
            <a:pPr lvl="0"/>
            <a:r>
              <a:rPr lang="en-US"/>
              <a:t>Edit Master text styles</a:t>
            </a:r>
          </a:p>
          <a:p>
            <a:pPr lvl="1"/>
            <a:r>
              <a:rPr lang="en-US"/>
              <a:t>Second level</a:t>
            </a:r>
          </a:p>
          <a:p>
            <a:pPr lvl="2"/>
            <a:r>
              <a:rPr lang="en-US"/>
              <a:t>Third level</a:t>
            </a:r>
          </a:p>
        </p:txBody>
      </p:sp>
      <p:sp>
        <p:nvSpPr>
          <p:cNvPr id="14" name="Title Placeholder 1"/>
          <p:cNvSpPr>
            <a:spLocks noGrp="1"/>
          </p:cNvSpPr>
          <p:nvPr>
            <p:ph type="title" hasCustomPrompt="1"/>
          </p:nvPr>
        </p:nvSpPr>
        <p:spPr>
          <a:xfrm>
            <a:off x="514348" y="655820"/>
            <a:ext cx="9829800" cy="457200"/>
          </a:xfrm>
          <a:prstGeom prst="rect">
            <a:avLst/>
          </a:prstGeom>
        </p:spPr>
        <p:txBody>
          <a:bodyPr vert="horz" lIns="0" tIns="0" rIns="0" bIns="0" rtlCol="0" anchor="t">
            <a:noAutofit/>
          </a:bodyPr>
          <a:lstStyle/>
          <a:p>
            <a:r>
              <a:rPr lang="en-US"/>
              <a:t>Click to Add Title in Arial Bold 28pt. Title Case.</a:t>
            </a:r>
          </a:p>
        </p:txBody>
      </p:sp>
    </p:spTree>
    <p:extLst>
      <p:ext uri="{BB962C8B-B14F-4D97-AF65-F5344CB8AC3E}">
        <p14:creationId xmlns:p14="http://schemas.microsoft.com/office/powerpoint/2010/main" val="37623188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Content Placeholder 2"/>
          <p:cNvSpPr>
            <a:spLocks noGrp="1"/>
          </p:cNvSpPr>
          <p:nvPr>
            <p:ph idx="1"/>
          </p:nvPr>
        </p:nvSpPr>
        <p:spPr>
          <a:xfrm>
            <a:off x="5194348" y="987426"/>
            <a:ext cx="6480000" cy="5311774"/>
          </a:xfrm>
          <a:prstGeom prst="rect">
            <a:avLst/>
          </a:prstGeom>
        </p:spPr>
        <p:txBody>
          <a:bodyPr>
            <a:normAutofit/>
          </a:bodyPr>
          <a:lstStyle>
            <a:lvl1pPr>
              <a:lnSpc>
                <a:spcPct val="110000"/>
              </a:lnSpc>
              <a:defRPr sz="1600"/>
            </a:lvl1pPr>
            <a:lvl2pPr>
              <a:lnSpc>
                <a:spcPct val="110000"/>
              </a:lnSpc>
              <a:defRPr sz="1400"/>
            </a:lvl2pPr>
            <a:lvl3pPr>
              <a:lnSpc>
                <a:spcPct val="110000"/>
              </a:lnSpc>
              <a:defRPr sz="1200"/>
            </a:lvl3pPr>
            <a:lvl4pPr>
              <a:defRPr sz="1200"/>
            </a:lvl4pPr>
            <a:lvl5pPr>
              <a:defRPr sz="1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9" name="Text Placeholder 3"/>
          <p:cNvSpPr>
            <a:spLocks noGrp="1"/>
          </p:cNvSpPr>
          <p:nvPr>
            <p:ph type="body" sz="half" idx="2"/>
          </p:nvPr>
        </p:nvSpPr>
        <p:spPr>
          <a:xfrm>
            <a:off x="514348" y="2158148"/>
            <a:ext cx="4320000" cy="4141052"/>
          </a:xfrm>
          <a:prstGeom prst="rect">
            <a:avLst/>
          </a:prstGeom>
        </p:spPr>
        <p:txBody>
          <a:bodyPr/>
          <a:lstStyle>
            <a:lvl1pPr marL="0" indent="0">
              <a:lnSpc>
                <a:spcPct val="110000"/>
              </a:lnSpc>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1"/>
          <p:cNvSpPr>
            <a:spLocks noGrp="1"/>
          </p:cNvSpPr>
          <p:nvPr>
            <p:ph type="title" hasCustomPrompt="1"/>
          </p:nvPr>
        </p:nvSpPr>
        <p:spPr>
          <a:xfrm>
            <a:off x="514348" y="655819"/>
            <a:ext cx="4320000" cy="1244101"/>
          </a:xfrm>
          <a:prstGeom prst="rect">
            <a:avLst/>
          </a:prstGeom>
        </p:spPr>
        <p:txBody>
          <a:bodyPr/>
          <a:lstStyle/>
          <a:p>
            <a:r>
              <a:rPr lang="en-US"/>
              <a:t>Click to Add Title in Arial Bold 28pt. Title Case.</a:t>
            </a:r>
          </a:p>
        </p:txBody>
      </p:sp>
    </p:spTree>
    <p:extLst>
      <p:ext uri="{BB962C8B-B14F-4D97-AF65-F5344CB8AC3E}">
        <p14:creationId xmlns:p14="http://schemas.microsoft.com/office/powerpoint/2010/main" val="1078861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Titl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8" name="Picture Placeholder 2"/>
          <p:cNvSpPr>
            <a:spLocks noGrp="1"/>
          </p:cNvSpPr>
          <p:nvPr>
            <p:ph type="pic" idx="1"/>
          </p:nvPr>
        </p:nvSpPr>
        <p:spPr>
          <a:xfrm>
            <a:off x="5194348" y="975499"/>
            <a:ext cx="6480000" cy="5323701"/>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2"/>
          </p:nvPr>
        </p:nvSpPr>
        <p:spPr>
          <a:xfrm>
            <a:off x="514348" y="2158148"/>
            <a:ext cx="4320000" cy="4150678"/>
          </a:xfrm>
          <a:prstGeom prst="rect">
            <a:avLst/>
          </a:prstGeom>
        </p:spPr>
        <p:txBody>
          <a:bodyPr/>
          <a:lstStyle>
            <a:lvl1pPr marL="0" indent="0">
              <a:lnSpc>
                <a:spcPct val="110000"/>
              </a:lnSpc>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1"/>
          <p:cNvSpPr>
            <a:spLocks noGrp="1"/>
          </p:cNvSpPr>
          <p:nvPr>
            <p:ph type="title" hasCustomPrompt="1"/>
          </p:nvPr>
        </p:nvSpPr>
        <p:spPr>
          <a:xfrm>
            <a:off x="514348" y="655820"/>
            <a:ext cx="4320000" cy="1243584"/>
          </a:xfrm>
          <a:prstGeom prst="rect">
            <a:avLst/>
          </a:prstGeom>
        </p:spPr>
        <p:txBody>
          <a:bodyPr/>
          <a:lstStyle/>
          <a:p>
            <a:r>
              <a:rPr lang="en-US"/>
              <a:t>Click to Add Title in Arial Bold 28pt. Title Case.</a:t>
            </a:r>
          </a:p>
        </p:txBody>
      </p:sp>
    </p:spTree>
    <p:extLst>
      <p:ext uri="{BB962C8B-B14F-4D97-AF65-F5344CB8AC3E}">
        <p14:creationId xmlns:p14="http://schemas.microsoft.com/office/powerpoint/2010/main" val="1287118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Slide 1">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03974"/>
            <a:ext cx="429768"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Tree>
    <p:extLst>
      <p:ext uri="{BB962C8B-B14F-4D97-AF65-F5344CB8AC3E}">
        <p14:creationId xmlns:p14="http://schemas.microsoft.com/office/powerpoint/2010/main" val="413946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Two Lines)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518015" y="6403974"/>
            <a:ext cx="426914" cy="429768"/>
          </a:xfrm>
          <a:prstGeom prst="rect">
            <a:avLst/>
          </a:prstGeom>
        </p:spPr>
        <p:txBody>
          <a:bodyPr vert="horz" lIns="91440" tIns="45720" rIns="91440" bIns="45720" rtlCol="0" anchor="ctr"/>
          <a:lstStyle>
            <a:lvl1pPr algn="l">
              <a:defRPr sz="1000">
                <a:solidFill>
                  <a:schemeClr val="tx2"/>
                </a:solidFill>
              </a:defRPr>
            </a:lvl1pPr>
          </a:lstStyle>
          <a:p>
            <a:fld id="{2E791AF3-C558-4F05-8E83-FCCF162642E7}" type="slidenum">
              <a:rPr lang="en-GB" smtClean="0"/>
              <a:t>‹#›</a:t>
            </a:fld>
            <a:endParaRPr lang="en-GB"/>
          </a:p>
        </p:txBody>
      </p:sp>
      <p:sp>
        <p:nvSpPr>
          <p:cNvPr id="13" name="Content Placeholder 2"/>
          <p:cNvSpPr>
            <a:spLocks noGrp="1"/>
          </p:cNvSpPr>
          <p:nvPr>
            <p:ph idx="1"/>
          </p:nvPr>
        </p:nvSpPr>
        <p:spPr>
          <a:xfrm>
            <a:off x="514349" y="1717964"/>
            <a:ext cx="11160000" cy="4576510"/>
          </a:xfrm>
          <a:prstGeom prst="rect">
            <a:avLst/>
          </a:prstGeom>
        </p:spPr>
        <p:txBody>
          <a:bodyPr>
            <a:noAutofit/>
          </a:bodyPr>
          <a:lstStyle/>
          <a:p>
            <a:pPr lvl="0"/>
            <a:r>
              <a:rPr lang="en-US"/>
              <a:t>Edit Master text styles</a:t>
            </a:r>
          </a:p>
          <a:p>
            <a:pPr lvl="1"/>
            <a:r>
              <a:rPr lang="en-US"/>
              <a:t>Second level</a:t>
            </a:r>
          </a:p>
          <a:p>
            <a:pPr lvl="2"/>
            <a:r>
              <a:rPr lang="en-US"/>
              <a:t>Third level</a:t>
            </a:r>
          </a:p>
        </p:txBody>
      </p:sp>
      <p:sp>
        <p:nvSpPr>
          <p:cNvPr id="6" name="Title Placeholder 1"/>
          <p:cNvSpPr>
            <a:spLocks noGrp="1"/>
          </p:cNvSpPr>
          <p:nvPr>
            <p:ph type="title" hasCustomPrompt="1"/>
          </p:nvPr>
        </p:nvSpPr>
        <p:spPr>
          <a:xfrm>
            <a:off x="514348" y="655818"/>
            <a:ext cx="9829800" cy="914400"/>
          </a:xfrm>
          <a:prstGeom prst="rect">
            <a:avLst/>
          </a:prstGeom>
        </p:spPr>
        <p:txBody>
          <a:bodyPr vert="horz" lIns="0" tIns="0" rIns="0" bIns="0" rtlCol="0" anchor="t">
            <a:noAutofit/>
          </a:bodyPr>
          <a:lstStyle>
            <a:lvl1pPr>
              <a:lnSpc>
                <a:spcPct val="100000"/>
              </a:lnSpc>
              <a:defRPr/>
            </a:lvl1pPr>
          </a:lstStyle>
          <a:p>
            <a:r>
              <a:rPr lang="en-US"/>
              <a:t>Click to Add Title in Arial Bold 28pt, Max Two Lines,</a:t>
            </a:r>
            <a:br>
              <a:rPr lang="en-US"/>
            </a:br>
            <a:r>
              <a:rPr lang="en-US"/>
              <a:t>Title Case. </a:t>
            </a:r>
          </a:p>
        </p:txBody>
      </p:sp>
    </p:spTree>
    <p:extLst>
      <p:ext uri="{BB962C8B-B14F-4D97-AF65-F5344CB8AC3E}">
        <p14:creationId xmlns:p14="http://schemas.microsoft.com/office/powerpoint/2010/main" val="4452776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nk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603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Video">
    <p:bg>
      <p:bgPr>
        <a:solidFill>
          <a:srgbClr val="000000"/>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B2664959-46D8-054F-8588-033E387479F3}"/>
              </a:ext>
            </a:extLst>
          </p:cNvPr>
          <p:cNvSpPr>
            <a:spLocks noGrp="1"/>
          </p:cNvSpPr>
          <p:nvPr>
            <p:ph type="media" sz="quarter" idx="11" hasCustomPrompt="1"/>
          </p:nvPr>
        </p:nvSpPr>
        <p:spPr>
          <a:xfrm>
            <a:off x="0" y="0"/>
            <a:ext cx="12192000" cy="6858000"/>
          </a:xfrm>
          <a:noFill/>
        </p:spPr>
        <p:txBody>
          <a:bodyPr/>
          <a:lstStyle>
            <a:lvl1pPr>
              <a:defRPr>
                <a:solidFill>
                  <a:schemeClr val="bg1"/>
                </a:solidFill>
              </a:defRPr>
            </a:lvl1pPr>
          </a:lstStyle>
          <a:p>
            <a:r>
              <a:rPr lang="en-US"/>
              <a:t> Click on icon to add video</a:t>
            </a:r>
          </a:p>
        </p:txBody>
      </p:sp>
    </p:spTree>
    <p:extLst>
      <p:ext uri="{BB962C8B-B14F-4D97-AF65-F5344CB8AC3E}">
        <p14:creationId xmlns:p14="http://schemas.microsoft.com/office/powerpoint/2010/main" val="949347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1">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8"/>
            <a:ext cx="3476092"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WHEN</a:t>
            </a:r>
            <a:br>
              <a:rPr lang="en-US" sz="7000" b="1" cap="all">
                <a:solidFill>
                  <a:schemeClr val="tx2"/>
                </a:solidFill>
              </a:rPr>
            </a:br>
            <a:r>
              <a:rPr lang="en-US" sz="7000" b="1" cap="all">
                <a:solidFill>
                  <a:schemeClr val="tx2"/>
                </a:solidFill>
              </a:rPr>
              <a:t>TECHNOLOGY</a:t>
            </a:r>
            <a:br>
              <a:rPr lang="en-US" sz="7000" b="1" cap="all">
                <a:solidFill>
                  <a:schemeClr val="tx2"/>
                </a:solidFill>
              </a:rPr>
            </a:br>
            <a:r>
              <a:rPr lang="en-US" sz="7000" b="1" cap="all">
                <a:solidFill>
                  <a:schemeClr val="tx2"/>
                </a:solidFill>
              </a:rPr>
              <a:t>CONNECTS,</a:t>
            </a:r>
            <a:br>
              <a:rPr lang="en-US" sz="7000" b="1" cap="all">
                <a:solidFill>
                  <a:schemeClr val="tx2"/>
                </a:solidFill>
              </a:rPr>
            </a:br>
            <a:r>
              <a:rPr lang="en-US" sz="7000" b="1" cap="all">
                <a:solidFill>
                  <a:schemeClr val="tx2"/>
                </a:solidFill>
              </a:rPr>
              <a:t>SO DOES HUMANITY.</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31515690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7"/>
            <a:ext cx="268819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ANY</a:t>
            </a:r>
            <a:br>
              <a:rPr lang="en-US" sz="7000" b="1" cap="all">
                <a:solidFill>
                  <a:schemeClr val="tx2"/>
                </a:solidFill>
              </a:rPr>
            </a:br>
            <a:r>
              <a:rPr lang="en-US" sz="7000" b="1" cap="all">
                <a:solidFill>
                  <a:schemeClr val="tx2"/>
                </a:solidFill>
              </a:rPr>
              <a:t>CONNECTION</a:t>
            </a:r>
            <a:br>
              <a:rPr lang="en-US" sz="7000" b="1" cap="all">
                <a:solidFill>
                  <a:schemeClr val="tx2"/>
                </a:solidFill>
              </a:rPr>
            </a:br>
            <a:r>
              <a:rPr lang="en-US" sz="7000" b="1" cap="all">
                <a:solidFill>
                  <a:schemeClr val="tx2"/>
                </a:solidFill>
              </a:rPr>
              <a:t>CAN CHANGE</a:t>
            </a:r>
            <a:br>
              <a:rPr lang="en-US" sz="7000" b="1" cap="all">
                <a:solidFill>
                  <a:schemeClr val="tx2"/>
                </a:solidFill>
              </a:rPr>
            </a:br>
            <a:r>
              <a:rPr lang="en-US" sz="7000" b="1" cap="all">
                <a:solidFill>
                  <a:schemeClr val="tx2"/>
                </a:solidFill>
              </a:rPr>
              <a:t>THE WORLD</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20811629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5" name="TextBox 14">
            <a:extLst>
              <a:ext uri="{FF2B5EF4-FFF2-40B4-BE49-F238E27FC236}">
                <a16:creationId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6" name="Rectangle 15">
            <a:extLst>
              <a:ext uri="{FF2B5EF4-FFF2-40B4-BE49-F238E27FC236}">
                <a16:creationId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63F44585-9CD4-1540-BF2C-408573C5F803}"/>
              </a:ext>
            </a:extLst>
          </p:cNvPr>
          <p:cNvSpPr/>
          <p:nvPr/>
        </p:nvSpPr>
        <p:spPr>
          <a:xfrm>
            <a:off x="0" y="1012837"/>
            <a:ext cx="5182700"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E2310-9E50-D24D-B896-71DE1C01244C}"/>
              </a:ext>
            </a:extLst>
          </p:cNvPr>
          <p:cNvSpPr/>
          <p:nvPr/>
        </p:nvSpPr>
        <p:spPr>
          <a:xfrm flipV="1">
            <a:off x="836262" y="4715425"/>
            <a:ext cx="11355738"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a:solidFill>
                  <a:schemeClr val="tx2"/>
                </a:solidFill>
              </a:rPr>
              <a:t>CONNECT</a:t>
            </a:r>
            <a:br>
              <a:rPr lang="en-US" sz="7000" b="1" cap="all">
                <a:solidFill>
                  <a:schemeClr val="tx2"/>
                </a:solidFill>
              </a:rPr>
            </a:br>
            <a:r>
              <a:rPr lang="en-US" sz="7000" b="1" cap="all">
                <a:solidFill>
                  <a:schemeClr val="tx2"/>
                </a:solidFill>
              </a:rPr>
              <a:t>LIKE THE WORLD</a:t>
            </a:r>
            <a:br>
              <a:rPr lang="en-US" sz="7000" b="1" cap="all">
                <a:solidFill>
                  <a:schemeClr val="tx2"/>
                </a:solidFill>
              </a:rPr>
            </a:br>
            <a:r>
              <a:rPr lang="en-US" sz="7000" b="1" cap="all">
                <a:solidFill>
                  <a:schemeClr val="tx2"/>
                </a:solidFill>
              </a:rPr>
              <a:t>DEPENDS ON IT.</a:t>
            </a:r>
          </a:p>
          <a:p>
            <a:pPr>
              <a:lnSpc>
                <a:spcPct val="80000"/>
              </a:lnSpc>
            </a:pPr>
            <a:r>
              <a:rPr lang="en-US" sz="7000" b="1" cap="all">
                <a:solidFill>
                  <a:schemeClr val="tx2"/>
                </a:solidFill>
              </a:rPr>
              <a:t>BECAUSE IT DOES.</a:t>
            </a:r>
            <a:endParaRPr lang="en-US" sz="7000" b="1">
              <a:solidFill>
                <a:schemeClr val="tx2"/>
              </a:solidFill>
            </a:endParaRPr>
          </a:p>
        </p:txBody>
      </p:sp>
      <p:pic>
        <p:nvPicPr>
          <p:cNvPr id="23" name="Picture 22">
            <a:extLst>
              <a:ext uri="{FF2B5EF4-FFF2-40B4-BE49-F238E27FC236}">
                <a16:creationId xmlns:a16="http://schemas.microsoft.com/office/drawing/2014/main" id="{1CC7EB59-697F-BE40-A466-19DEDCC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a16="http://schemas.microsoft.com/office/drawing/2014/main" id="{3E16F211-F358-404B-8BF4-41D4E066BE5D}"/>
              </a:ext>
            </a:extLst>
          </p:cNvPr>
          <p:cNvSpPr/>
          <p:nvPr/>
        </p:nvSpPr>
        <p:spPr>
          <a:xfrm>
            <a:off x="785992" y="5828605"/>
            <a:ext cx="3038652" cy="323165"/>
          </a:xfrm>
          <a:prstGeom prst="rect">
            <a:avLst/>
          </a:prstGeom>
        </p:spPr>
        <p:txBody>
          <a:bodyPr wrap="none">
            <a:spAutoFit/>
          </a:bodyPr>
          <a:lstStyle/>
          <a:p>
            <a:r>
              <a:rPr lang="en-US" sz="1460" b="1">
                <a:solidFill>
                  <a:schemeClr val="tx2"/>
                </a:solidFill>
              </a:rPr>
              <a:t>EVERY CONNECTION COUNTS</a:t>
            </a:r>
          </a:p>
        </p:txBody>
      </p:sp>
    </p:spTree>
    <p:extLst>
      <p:ext uri="{BB962C8B-B14F-4D97-AF65-F5344CB8AC3E}">
        <p14:creationId xmlns:p14="http://schemas.microsoft.com/office/powerpoint/2010/main" val="1901967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47A0-F197-4145-BB90-223F07D7D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D011F-1DAC-4706-8463-05DA38968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E3A851-D3CD-4046-BCE9-C829C1F23BB7}"/>
              </a:ext>
            </a:extLst>
          </p:cNvPr>
          <p:cNvSpPr>
            <a:spLocks noGrp="1"/>
          </p:cNvSpPr>
          <p:nvPr>
            <p:ph type="dt" sz="half" idx="10"/>
          </p:nvPr>
        </p:nvSpPr>
        <p:spPr/>
        <p:txBody>
          <a:bodyPr/>
          <a:lstStyle/>
          <a:p>
            <a:fld id="{DCBFEF03-74CB-4277-8CA2-E9D65FAB4D07}" type="datetimeFigureOut">
              <a:rPr lang="en-GB" smtClean="0"/>
              <a:t>24/05/2021</a:t>
            </a:fld>
            <a:endParaRPr lang="en-GB"/>
          </a:p>
        </p:txBody>
      </p:sp>
      <p:sp>
        <p:nvSpPr>
          <p:cNvPr id="5" name="Footer Placeholder 4">
            <a:extLst>
              <a:ext uri="{FF2B5EF4-FFF2-40B4-BE49-F238E27FC236}">
                <a16:creationId xmlns:a16="http://schemas.microsoft.com/office/drawing/2014/main" id="{B896EF38-2E99-4028-BD53-6552A7E7AE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41E2F1-6F53-464A-8155-64F56EC1480B}"/>
              </a:ext>
            </a:extLst>
          </p:cNvPr>
          <p:cNvSpPr>
            <a:spLocks noGrp="1"/>
          </p:cNvSpPr>
          <p:nvPr>
            <p:ph type="sldNum" sz="quarter" idx="12"/>
          </p:nvPr>
        </p:nvSpPr>
        <p:spPr/>
        <p:txBody>
          <a:bodyPr/>
          <a:lstStyle/>
          <a:p>
            <a:fld id="{2E791AF3-C558-4F05-8E83-FCCF162642E7}" type="slidenum">
              <a:rPr lang="en-GB" smtClean="0"/>
              <a:t>‹#›</a:t>
            </a:fld>
            <a:endParaRPr lang="en-GB"/>
          </a:p>
        </p:txBody>
      </p:sp>
    </p:spTree>
    <p:extLst>
      <p:ext uri="{BB962C8B-B14F-4D97-AF65-F5344CB8AC3E}">
        <p14:creationId xmlns:p14="http://schemas.microsoft.com/office/powerpoint/2010/main" val="152318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25" name="TextBox 24">
            <a:extLst>
              <a:ext uri="{FF2B5EF4-FFF2-40B4-BE49-F238E27FC236}">
                <a16:creationId xmlns:a16="http://schemas.microsoft.com/office/drawing/2014/main" id="{7E0434DB-3B27-D540-AB97-A58DF145623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26" name="Rectangle 25">
            <a:extLst>
              <a:ext uri="{FF2B5EF4-FFF2-40B4-BE49-F238E27FC236}">
                <a16:creationId xmlns:a16="http://schemas.microsoft.com/office/drawing/2014/main" id="{CABDAE19-E5C9-CE47-88B9-5CB7B65E4641}"/>
              </a:ext>
            </a:extLst>
          </p:cNvPr>
          <p:cNvSpPr>
            <a:spLocks noChangeAspect="1"/>
          </p:cNvSpPr>
          <p:nvPr/>
        </p:nvSpPr>
        <p:spPr>
          <a:xfrm>
            <a:off x="1" y="0"/>
            <a:ext cx="48768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Title 1">
            <a:extLst>
              <a:ext uri="{FF2B5EF4-FFF2-40B4-BE49-F238E27FC236}">
                <a16:creationId xmlns:a16="http://schemas.microsoft.com/office/drawing/2014/main" id="{ECA1A39E-D551-804F-B57E-6C5C466A80F5}"/>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#1: Click to Add Title in Arial Bold 28pt. Title Case.</a:t>
            </a:r>
          </a:p>
        </p:txBody>
      </p:sp>
      <p:sp>
        <p:nvSpPr>
          <p:cNvPr id="28" name="Subtitle 2">
            <a:extLst>
              <a:ext uri="{FF2B5EF4-FFF2-40B4-BE49-F238E27FC236}">
                <a16:creationId xmlns:a16="http://schemas.microsoft.com/office/drawing/2014/main" id="{ECC7C431-5C9A-5A48-A38A-31C957BB39E9}"/>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29" name="TextBox 28">
            <a:extLst>
              <a:ext uri="{FF2B5EF4-FFF2-40B4-BE49-F238E27FC236}">
                <a16:creationId xmlns:a16="http://schemas.microsoft.com/office/drawing/2014/main" id="{92820DBE-C751-1D46-86EB-F9BDD8536B0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0" name="Straight Connector 29">
            <a:extLst>
              <a:ext uri="{FF2B5EF4-FFF2-40B4-BE49-F238E27FC236}">
                <a16:creationId xmlns:a16="http://schemas.microsoft.com/office/drawing/2014/main" id="{87DD8F2F-6B66-B34E-9434-BD1260F62D22}"/>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Picture Placeholder 2">
            <a:extLst>
              <a:ext uri="{FF2B5EF4-FFF2-40B4-BE49-F238E27FC236}">
                <a16:creationId xmlns:a16="http://schemas.microsoft.com/office/drawing/2014/main" id="{AF696E4D-4639-6D4F-9554-69F1535083D0}"/>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See following slide for example.</a:t>
            </a:r>
          </a:p>
        </p:txBody>
      </p:sp>
    </p:spTree>
    <p:extLst>
      <p:ext uri="{BB962C8B-B14F-4D97-AF65-F5344CB8AC3E}">
        <p14:creationId xmlns:p14="http://schemas.microsoft.com/office/powerpoint/2010/main" val="334472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Example">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25" name="TextBox 24">
            <a:extLst>
              <a:ext uri="{FF2B5EF4-FFF2-40B4-BE49-F238E27FC236}">
                <a16:creationId xmlns:a16="http://schemas.microsoft.com/office/drawing/2014/main" id="{7E0434DB-3B27-D540-AB97-A58DF145623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26" name="Rectangle 25">
            <a:extLst>
              <a:ext uri="{FF2B5EF4-FFF2-40B4-BE49-F238E27FC236}">
                <a16:creationId xmlns:a16="http://schemas.microsoft.com/office/drawing/2014/main" id="{CABDAE19-E5C9-CE47-88B9-5CB7B65E4641}"/>
              </a:ext>
            </a:extLst>
          </p:cNvPr>
          <p:cNvSpPr>
            <a:spLocks noChangeAspect="1"/>
          </p:cNvSpPr>
          <p:nvPr/>
        </p:nvSpPr>
        <p:spPr>
          <a:xfrm>
            <a:off x="1" y="0"/>
            <a:ext cx="48768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Title 1">
            <a:extLst>
              <a:ext uri="{FF2B5EF4-FFF2-40B4-BE49-F238E27FC236}">
                <a16:creationId xmlns:a16="http://schemas.microsoft.com/office/drawing/2014/main" id="{ECA1A39E-D551-804F-B57E-6C5C466A80F5}"/>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#1: Click to Add Title in Arial Bold 28pt. Title Case.</a:t>
            </a:r>
          </a:p>
        </p:txBody>
      </p:sp>
      <p:sp>
        <p:nvSpPr>
          <p:cNvPr id="28" name="Subtitle 2">
            <a:extLst>
              <a:ext uri="{FF2B5EF4-FFF2-40B4-BE49-F238E27FC236}">
                <a16:creationId xmlns:a16="http://schemas.microsoft.com/office/drawing/2014/main" id="{ECC7C431-5C9A-5A48-A38A-31C957BB39E9}"/>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29" name="TextBox 28">
            <a:extLst>
              <a:ext uri="{FF2B5EF4-FFF2-40B4-BE49-F238E27FC236}">
                <a16:creationId xmlns:a16="http://schemas.microsoft.com/office/drawing/2014/main" id="{92820DBE-C751-1D46-86EB-F9BDD8536B0F}"/>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30" name="Straight Connector 29">
            <a:extLst>
              <a:ext uri="{FF2B5EF4-FFF2-40B4-BE49-F238E27FC236}">
                <a16:creationId xmlns:a16="http://schemas.microsoft.com/office/drawing/2014/main" id="{87DD8F2F-6B66-B34E-9434-BD1260F62D22}"/>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Placeholder 5" descr="A person sitting at a table using a computer&#10;&#10;Description automatically generated">
            <a:extLst>
              <a:ext uri="{FF2B5EF4-FFF2-40B4-BE49-F238E27FC236}">
                <a16:creationId xmlns:a16="http://schemas.microsoft.com/office/drawing/2014/main" id="{F1BDFA8B-AFBF-4142-BBF8-9BCBEE138E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876800" y="0"/>
            <a:ext cx="7315200" cy="6858000"/>
          </a:xfrm>
          <a:prstGeom prst="rect">
            <a:avLst/>
          </a:prstGeom>
        </p:spPr>
      </p:pic>
    </p:spTree>
    <p:extLst>
      <p:ext uri="{BB962C8B-B14F-4D97-AF65-F5344CB8AC3E}">
        <p14:creationId xmlns:p14="http://schemas.microsoft.com/office/powerpoint/2010/main" val="235525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C96538FC-2CE5-4C4B-9799-30B0F841B426}"/>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1A0D7202-3699-BA46-B78B-2F371C11B195}"/>
              </a:ext>
            </a:extLst>
          </p:cNvPr>
          <p:cNvSpPr>
            <a:spLocks noChangeAspect="1"/>
          </p:cNvSpPr>
          <p:nvPr/>
        </p:nvSpPr>
        <p:spPr>
          <a:xfrm>
            <a:off x="1" y="0"/>
            <a:ext cx="48768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F893968C-80FF-8944-A2B2-1D658ECECAF0}"/>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1D953533-E534-EF47-83B1-BFE03463253F}"/>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a:t>
            </a:r>
          </a:p>
        </p:txBody>
      </p:sp>
      <p:sp>
        <p:nvSpPr>
          <p:cNvPr id="11" name="Title 1">
            <a:extLst>
              <a:ext uri="{FF2B5EF4-FFF2-40B4-BE49-F238E27FC236}">
                <a16:creationId xmlns:a16="http://schemas.microsoft.com/office/drawing/2014/main" id="{67A0AFB1-2720-244B-A01D-0806512E25B0}"/>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#3: Click to Add Title in Arial Bold 28pt. Title Case.</a:t>
            </a:r>
          </a:p>
        </p:txBody>
      </p:sp>
      <p:sp>
        <p:nvSpPr>
          <p:cNvPr id="13" name="Subtitle 2">
            <a:extLst>
              <a:ext uri="{FF2B5EF4-FFF2-40B4-BE49-F238E27FC236}">
                <a16:creationId xmlns:a16="http://schemas.microsoft.com/office/drawing/2014/main" id="{4474BA31-7895-4B43-BC23-CFEAC02EDD56}"/>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38296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Divider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C96538FC-2CE5-4C4B-9799-30B0F841B426}"/>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1A0D7202-3699-BA46-B78B-2F371C11B195}"/>
              </a:ext>
            </a:extLst>
          </p:cNvPr>
          <p:cNvSpPr>
            <a:spLocks noChangeAspect="1"/>
          </p:cNvSpPr>
          <p:nvPr/>
        </p:nvSpPr>
        <p:spPr>
          <a:xfrm>
            <a:off x="1" y="0"/>
            <a:ext cx="48768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F893968C-80FF-8944-A2B2-1D658ECECAF0}"/>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1D953533-E534-EF47-83B1-BFE03463253F}"/>
              </a:ext>
            </a:extLst>
          </p:cNvPr>
          <p:cNvCxnSpPr>
            <a:cxnSpLocks/>
          </p:cNvCxnSpPr>
          <p:nvPr/>
        </p:nvCxnSpPr>
        <p:spPr>
          <a:xfrm>
            <a:off x="358514" y="4508499"/>
            <a:ext cx="41330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 area, size: 8” x 7.5”.</a:t>
            </a:r>
            <a:br>
              <a:rPr lang="en-US"/>
            </a:br>
            <a:r>
              <a:rPr lang="en-US"/>
              <a:t>  </a:t>
            </a:r>
          </a:p>
        </p:txBody>
      </p:sp>
      <p:sp>
        <p:nvSpPr>
          <p:cNvPr id="11" name="Title 1">
            <a:extLst>
              <a:ext uri="{FF2B5EF4-FFF2-40B4-BE49-F238E27FC236}">
                <a16:creationId xmlns:a16="http://schemas.microsoft.com/office/drawing/2014/main" id="{67A0AFB1-2720-244B-A01D-0806512E25B0}"/>
              </a:ext>
            </a:extLst>
          </p:cNvPr>
          <p:cNvSpPr>
            <a:spLocks noGrp="1"/>
          </p:cNvSpPr>
          <p:nvPr>
            <p:ph type="ctrTitle" hasCustomPrompt="1"/>
          </p:nvPr>
        </p:nvSpPr>
        <p:spPr>
          <a:xfrm>
            <a:off x="368346" y="711200"/>
            <a:ext cx="4133088"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#3: Click to Add Title in Arial Bold 28pt. Title Case.</a:t>
            </a:r>
          </a:p>
        </p:txBody>
      </p:sp>
      <p:sp>
        <p:nvSpPr>
          <p:cNvPr id="13" name="Subtitle 2">
            <a:extLst>
              <a:ext uri="{FF2B5EF4-FFF2-40B4-BE49-F238E27FC236}">
                <a16:creationId xmlns:a16="http://schemas.microsoft.com/office/drawing/2014/main" id="{4474BA31-7895-4B43-BC23-CFEAC02EDD56}"/>
              </a:ext>
            </a:extLst>
          </p:cNvPr>
          <p:cNvSpPr>
            <a:spLocks noGrp="1"/>
          </p:cNvSpPr>
          <p:nvPr>
            <p:ph type="subTitle" idx="1" hasCustomPrompt="1"/>
          </p:nvPr>
        </p:nvSpPr>
        <p:spPr>
          <a:xfrm>
            <a:off x="368345" y="4673659"/>
            <a:ext cx="4133088"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81230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 y="1295400"/>
            <a:ext cx="4627996" cy="2125532"/>
          </a:xfrm>
          <a:prstGeom prst="rect">
            <a:avLst/>
          </a:prstGeom>
        </p:spPr>
      </p:pic>
      <p:sp>
        <p:nvSpPr>
          <p:cNvPr id="12" name="TextBox 11">
            <a:extLst>
              <a:ext uri="{FF2B5EF4-FFF2-40B4-BE49-F238E27FC236}">
                <a16:creationId xmlns:a16="http://schemas.microsoft.com/office/drawing/2014/main" id="{E3269244-88BE-574F-A321-49B2C016105D}"/>
              </a:ext>
            </a:extLst>
          </p:cNvPr>
          <p:cNvSpPr txBox="1"/>
          <p:nvPr/>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a:p>
        </p:txBody>
      </p:sp>
      <p:sp>
        <p:nvSpPr>
          <p:cNvPr id="14" name="Rectangle 13">
            <a:extLst>
              <a:ext uri="{FF2B5EF4-FFF2-40B4-BE49-F238E27FC236}">
                <a16:creationId xmlns:a16="http://schemas.microsoft.com/office/drawing/2014/main" id="{B116333B-72FF-5B44-BCC7-39E55F6ADE3B}"/>
              </a:ext>
            </a:extLst>
          </p:cNvPr>
          <p:cNvSpPr>
            <a:spLocks/>
          </p:cNvSpPr>
          <p:nvPr/>
        </p:nvSpPr>
        <p:spPr>
          <a:xfrm>
            <a:off x="0" y="0"/>
            <a:ext cx="738632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73F83BB-8E7E-944B-AE7E-AE5E71AB26C2}"/>
              </a:ext>
            </a:extLst>
          </p:cNvPr>
          <p:cNvSpPr txBox="1"/>
          <p:nvPr/>
        </p:nvSpPr>
        <p:spPr>
          <a:xfrm>
            <a:off x="353332" y="6247364"/>
            <a:ext cx="3222028" cy="215444"/>
          </a:xfrm>
          <a:prstGeom prst="rect">
            <a:avLst/>
          </a:prstGeom>
          <a:noFill/>
        </p:spPr>
        <p:txBody>
          <a:bodyPr wrap="square" lIns="0" tIns="0" rIns="0" bIns="0" rtlCol="0">
            <a:spAutoFit/>
          </a:bodyPr>
          <a:lstStyle/>
          <a:p>
            <a:r>
              <a:rPr lang="en-US" sz="1400" b="1">
                <a:solidFill>
                  <a:schemeClr val="tx2"/>
                </a:solidFill>
              </a:rPr>
              <a:t>EVERY CONNECTION COUNTS</a:t>
            </a:r>
          </a:p>
        </p:txBody>
      </p:sp>
      <p:cxnSp>
        <p:nvCxnSpPr>
          <p:cNvPr id="23" name="Straight Connector 22">
            <a:extLst>
              <a:ext uri="{FF2B5EF4-FFF2-40B4-BE49-F238E27FC236}">
                <a16:creationId xmlns:a16="http://schemas.microsoft.com/office/drawing/2014/main" id="{9EE4BE1F-061D-9A45-AED9-9B84C309C32B}"/>
              </a:ext>
            </a:extLst>
          </p:cNvPr>
          <p:cNvCxnSpPr>
            <a:cxnSpLocks/>
          </p:cNvCxnSpPr>
          <p:nvPr/>
        </p:nvCxnSpPr>
        <p:spPr>
          <a:xfrm>
            <a:off x="358514" y="4508499"/>
            <a:ext cx="662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018527D-1758-9840-BF87-AF29F7965349}"/>
              </a:ext>
            </a:extLst>
          </p:cNvPr>
          <p:cNvSpPr>
            <a:spLocks noGrp="1"/>
          </p:cNvSpPr>
          <p:nvPr>
            <p:ph type="ctrTitle" hasCustomPrompt="1"/>
          </p:nvPr>
        </p:nvSpPr>
        <p:spPr>
          <a:xfrm>
            <a:off x="368346" y="711200"/>
            <a:ext cx="6629400" cy="3662019"/>
          </a:xfrm>
          <a:prstGeom prst="rect">
            <a:avLst/>
          </a:prstGeom>
        </p:spPr>
        <p:txBody>
          <a:bodyPr vert="horz" lIns="0" tIns="0" rIns="0" bIns="0" rtlCol="0" anchor="b" anchorCtr="0">
            <a:noAutofit/>
          </a:bodyPr>
          <a:lstStyle>
            <a:lvl1pPr>
              <a:lnSpc>
                <a:spcPct val="100000"/>
              </a:lnSpc>
              <a:defRPr lang="en-US" sz="2800" dirty="0">
                <a:solidFill>
                  <a:schemeClr val="tx2"/>
                </a:solidFill>
              </a:defRPr>
            </a:lvl1pPr>
          </a:lstStyle>
          <a:p>
            <a:r>
              <a:rPr lang="en-US"/>
              <a:t>Divider Slide #2: Click to Add Title in Arial Bold 28pt. Title Case.</a:t>
            </a:r>
          </a:p>
        </p:txBody>
      </p:sp>
      <p:sp>
        <p:nvSpPr>
          <p:cNvPr id="13" name="Subtitle 2">
            <a:extLst>
              <a:ext uri="{FF2B5EF4-FFF2-40B4-BE49-F238E27FC236}">
                <a16:creationId xmlns:a16="http://schemas.microsoft.com/office/drawing/2014/main" id="{17628A4C-ED6C-5441-9B80-780D374FB64B}"/>
              </a:ext>
            </a:extLst>
          </p:cNvPr>
          <p:cNvSpPr>
            <a:spLocks noGrp="1"/>
          </p:cNvSpPr>
          <p:nvPr>
            <p:ph type="subTitle" idx="1" hasCustomPrompt="1"/>
          </p:nvPr>
        </p:nvSpPr>
        <p:spPr>
          <a:xfrm>
            <a:off x="368345" y="4673659"/>
            <a:ext cx="6629400" cy="1243584"/>
          </a:xfrm>
          <a:prstGeom prst="rect">
            <a:avLst/>
          </a:prstGeom>
        </p:spPr>
        <p:txBody>
          <a:bodyPr>
            <a:no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6" name="Picture Placeholder 2">
            <a:extLst>
              <a:ext uri="{FF2B5EF4-FFF2-40B4-BE49-F238E27FC236}">
                <a16:creationId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br>
              <a:rPr lang="en-US"/>
            </a:br>
            <a:br>
              <a:rPr lang="en-US"/>
            </a:br>
            <a:br>
              <a:rPr lang="en-US"/>
            </a:br>
            <a:r>
              <a:rPr lang="en-US"/>
              <a:t>  Click icon to add picture to fill and fit entire white</a:t>
            </a:r>
            <a:br>
              <a:rPr lang="en-US"/>
            </a:br>
            <a:r>
              <a:rPr lang="en-US"/>
              <a:t>   area, size: 5.25” x 7.5”. </a:t>
            </a:r>
          </a:p>
        </p:txBody>
      </p:sp>
    </p:spTree>
    <p:extLst>
      <p:ext uri="{BB962C8B-B14F-4D97-AF65-F5344CB8AC3E}">
        <p14:creationId xmlns:p14="http://schemas.microsoft.com/office/powerpoint/2010/main" val="270833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tags" Target="../tags/tag5.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vmlDrawing" Target="../drawings/vmlDrawing2.v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28" Type="http://schemas.openxmlformats.org/officeDocument/2006/relationships/image" Target="../media/image1.emf"/><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4AFD2A2D-1C94-4C9C-B0C0-D9FE55629BF2}"/>
              </a:ext>
            </a:extLst>
          </p:cNvPr>
          <p:cNvGraphicFramePr>
            <a:graphicFrameLocks noChangeAspect="1"/>
          </p:cNvGraphicFramePr>
          <p:nvPr userDrawn="1">
            <p:custDataLst>
              <p:tags r:id="rId26"/>
            </p:custDataLst>
            <p:extLst>
              <p:ext uri="{D42A27DB-BD31-4B8C-83A1-F6EECF244321}">
                <p14:modId xmlns:p14="http://schemas.microsoft.com/office/powerpoint/2010/main" val="13717780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Folie" r:id="rId28" imgW="306" imgH="306" progId="TCLayout.ActiveDocument.1">
                  <p:embed/>
                </p:oleObj>
              </mc:Choice>
              <mc:Fallback>
                <p:oleObj name="think-cell Folie" r:id="rId28" imgW="306" imgH="306" progId="TCLayout.ActiveDocument.1">
                  <p:embed/>
                  <p:pic>
                    <p:nvPicPr>
                      <p:cNvPr id="3" name="Objekt 2" hidden="1">
                        <a:extLst>
                          <a:ext uri="{FF2B5EF4-FFF2-40B4-BE49-F238E27FC236}">
                            <a16:creationId xmlns:a16="http://schemas.microsoft.com/office/drawing/2014/main" id="{4AFD2A2D-1C94-4C9C-B0C0-D9FE55629BF2}"/>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41EC7355-59DE-4164-A89C-4918E12BEC01}"/>
              </a:ext>
            </a:extLst>
          </p:cNvPr>
          <p:cNvSpPr/>
          <p:nvPr userDrawn="1">
            <p:custDataLst>
              <p:tags r:id="rId2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pic>
        <p:nvPicPr>
          <p:cNvPr id="26" name="Picture 25">
            <a:extLst>
              <a:ext uri="{FF2B5EF4-FFF2-40B4-BE49-F238E27FC236}">
                <a16:creationId xmlns:a16="http://schemas.microsoft.com/office/drawing/2014/main" id="{09FB4610-7AB1-DE45-895B-A160C586AA51}"/>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sp>
        <p:nvSpPr>
          <p:cNvPr id="27" name="Title Placeholder 1">
            <a:extLst>
              <a:ext uri="{FF2B5EF4-FFF2-40B4-BE49-F238E27FC236}">
                <a16:creationId xmlns:a16="http://schemas.microsoft.com/office/drawing/2014/main" id="{A81C1CC2-597F-764A-8A90-3F8C75BC167D}"/>
              </a:ext>
            </a:extLst>
          </p:cNvPr>
          <p:cNvSpPr>
            <a:spLocks noGrp="1"/>
          </p:cNvSpPr>
          <p:nvPr>
            <p:ph type="title"/>
          </p:nvPr>
        </p:nvSpPr>
        <p:spPr>
          <a:xfrm>
            <a:off x="514348" y="655820"/>
            <a:ext cx="9880228" cy="473733"/>
          </a:xfrm>
          <a:prstGeom prst="rect">
            <a:avLst/>
          </a:prstGeom>
        </p:spPr>
        <p:txBody>
          <a:bodyPr vert="horz" lIns="0" tIns="0" rIns="0" bIns="0" rtlCol="0" anchor="t">
            <a:noAutofit/>
          </a:bodyPr>
          <a:lstStyle/>
          <a:p>
            <a:r>
              <a:rPr lang="en-US"/>
              <a:t>Click to edit Master title style</a:t>
            </a:r>
          </a:p>
        </p:txBody>
      </p:sp>
      <p:sp>
        <p:nvSpPr>
          <p:cNvPr id="28" name="Text Placeholder 2">
            <a:extLst>
              <a:ext uri="{FF2B5EF4-FFF2-40B4-BE49-F238E27FC236}">
                <a16:creationId xmlns:a16="http://schemas.microsoft.com/office/drawing/2014/main" id="{6FA6548F-1EDA-3849-A0DE-A334F27F10C1}"/>
              </a:ext>
            </a:extLst>
          </p:cNvPr>
          <p:cNvSpPr>
            <a:spLocks noGrp="1"/>
          </p:cNvSpPr>
          <p:nvPr>
            <p:ph type="body" idx="1"/>
          </p:nvPr>
        </p:nvSpPr>
        <p:spPr>
          <a:xfrm>
            <a:off x="514347" y="1296543"/>
            <a:ext cx="11156400" cy="49668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p:txBody>
      </p:sp>
      <p:sp>
        <p:nvSpPr>
          <p:cNvPr id="29" name="Slide Number Placeholder 5">
            <a:extLst>
              <a:ext uri="{FF2B5EF4-FFF2-40B4-BE49-F238E27FC236}">
                <a16:creationId xmlns:a16="http://schemas.microsoft.com/office/drawing/2014/main" id="{CB28405B-4E36-3749-A149-C32150EE17DE}"/>
              </a:ext>
            </a:extLst>
          </p:cNvPr>
          <p:cNvSpPr>
            <a:spLocks noGrp="1"/>
          </p:cNvSpPr>
          <p:nvPr>
            <p:ph type="sldNum" sz="quarter" idx="4"/>
          </p:nvPr>
        </p:nvSpPr>
        <p:spPr>
          <a:xfrm>
            <a:off x="517365" y="6400800"/>
            <a:ext cx="426914" cy="429768"/>
          </a:xfrm>
          <a:prstGeom prst="rect">
            <a:avLst/>
          </a:prstGeom>
          <a:solidFill>
            <a:schemeClr val="bg2"/>
          </a:solidFill>
        </p:spPr>
        <p:txBody>
          <a:bodyPr vert="horz" lIns="91440" tIns="45720" rIns="91440" bIns="45720" rtlCol="0" anchor="ctr" anchorCtr="1"/>
          <a:lstStyle>
            <a:lvl1pPr algn="l">
              <a:defRPr sz="1000">
                <a:solidFill>
                  <a:schemeClr val="tx2"/>
                </a:solidFill>
              </a:defRPr>
            </a:lvl1pPr>
          </a:lstStyle>
          <a:p>
            <a:fld id="{2E791AF3-C558-4F05-8E83-FCCF162642E7}" type="slidenum">
              <a:rPr lang="en-GB" smtClean="0"/>
              <a:t>‹#›</a:t>
            </a:fld>
            <a:endParaRPr lang="en-GB"/>
          </a:p>
        </p:txBody>
      </p:sp>
      <p:sp>
        <p:nvSpPr>
          <p:cNvPr id="30" name="TextBox 29">
            <a:extLst>
              <a:ext uri="{FF2B5EF4-FFF2-40B4-BE49-F238E27FC236}">
                <a16:creationId xmlns:a16="http://schemas.microsoft.com/office/drawing/2014/main" id="{DEAC5401-B794-1C4D-A638-798EB2B93A3B}"/>
              </a:ext>
            </a:extLst>
          </p:cNvPr>
          <p:cNvSpPr txBox="1"/>
          <p:nvPr/>
        </p:nvSpPr>
        <p:spPr>
          <a:xfrm>
            <a:off x="1011514" y="6502165"/>
            <a:ext cx="10255926" cy="193275"/>
          </a:xfrm>
          <a:prstGeom prst="rect">
            <a:avLst/>
          </a:prstGeom>
          <a:noFill/>
        </p:spPr>
        <p:txBody>
          <a:bodyPr wrap="none" rtlCol="0">
            <a:noAutofit/>
          </a:bodyPr>
          <a:lstStyle/>
          <a:p>
            <a:pPr algn="l" defTabSz="914400">
              <a:defRPr/>
            </a:pPr>
            <a:r>
              <a:rPr lang="en-US" sz="800" b="1">
                <a:solidFill>
                  <a:schemeClr val="tx1"/>
                </a:solidFill>
                <a:effectLst/>
                <a:latin typeface="Arial" panose="020B0604020202020204" pitchFamily="34" charset="0"/>
                <a:cs typeface="Arial" panose="020B0604020202020204" pitchFamily="34" charset="0"/>
              </a:rPr>
              <a:t>© 2020 TE Connectivity.</a:t>
            </a:r>
            <a:r>
              <a:rPr lang="en-US" sz="800" b="1">
                <a:solidFill>
                  <a:schemeClr val="tx1"/>
                </a:solidFill>
                <a:effectLst/>
                <a:latin typeface="Arial"/>
                <a:cs typeface="Arial"/>
              </a:rPr>
              <a:t> </a:t>
            </a:r>
            <a:r>
              <a:rPr lang="en-US" sz="800">
                <a:solidFill>
                  <a:schemeClr val="tx1"/>
                </a:solidFill>
                <a:latin typeface="Arial"/>
                <a:cs typeface="Arial"/>
              </a:rPr>
              <a:t>Confidential &amp; Proprietary. Do not reproduce or distribute externally including non-authorized representatives and distributors. </a:t>
            </a:r>
            <a:r>
              <a:rPr lang="en-US" sz="800" b="0" i="0" u="none" strike="noStrike" kern="1200">
                <a:solidFill>
                  <a:schemeClr val="tx1"/>
                </a:solidFill>
                <a:effectLst/>
                <a:latin typeface="+mn-lt"/>
                <a:ea typeface="+mn-ea"/>
                <a:cs typeface="+mn-cs"/>
              </a:rPr>
              <a:t>Create a sustainable future by limiting print copies, and recycling paper.</a:t>
            </a:r>
            <a:endParaRPr lang="en-US" sz="800">
              <a:solidFill>
                <a:schemeClr val="tx1"/>
              </a:solidFill>
              <a:latin typeface="Arial"/>
              <a:cs typeface="Arial"/>
            </a:endParaRPr>
          </a:p>
        </p:txBody>
      </p:sp>
      <p:cxnSp>
        <p:nvCxnSpPr>
          <p:cNvPr id="31" name="Straight Connector 30">
            <a:extLst>
              <a:ext uri="{FF2B5EF4-FFF2-40B4-BE49-F238E27FC236}">
                <a16:creationId xmlns:a16="http://schemas.microsoft.com/office/drawing/2014/main" id="{C599BD22-669C-A241-B1AD-864FE94B365C}"/>
              </a:ext>
            </a:extLst>
          </p:cNvPr>
          <p:cNvCxnSpPr>
            <a:cxnSpLocks/>
          </p:cNvCxnSpPr>
          <p:nvPr/>
        </p:nvCxnSpPr>
        <p:spPr>
          <a:xfrm>
            <a:off x="0" y="6851527"/>
            <a:ext cx="121920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6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4AFD2A2D-1C94-4C9C-B0C0-D9FE55629BF2}"/>
              </a:ext>
            </a:extLst>
          </p:cNvPr>
          <p:cNvGraphicFramePr>
            <a:graphicFrameLocks noChangeAspect="1"/>
          </p:cNvGraphicFramePr>
          <p:nvPr userDrawn="1">
            <p:custDataLst>
              <p:tags r:id="rId2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Folie" r:id="rId27" imgW="306" imgH="306" progId="TCLayout.ActiveDocument.1">
                  <p:embed/>
                </p:oleObj>
              </mc:Choice>
              <mc:Fallback>
                <p:oleObj name="think-cell Folie" r:id="rId27" imgW="306" imgH="306" progId="TCLayout.ActiveDocument.1">
                  <p:embed/>
                  <p:pic>
                    <p:nvPicPr>
                      <p:cNvPr id="3" name="Objekt 2" hidden="1">
                        <a:extLst>
                          <a:ext uri="{FF2B5EF4-FFF2-40B4-BE49-F238E27FC236}">
                            <a16:creationId xmlns:a16="http://schemas.microsoft.com/office/drawing/2014/main" id="{4AFD2A2D-1C94-4C9C-B0C0-D9FE55629BF2}"/>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41EC7355-59DE-4164-A89C-4918E12BEC01}"/>
              </a:ext>
            </a:extLst>
          </p:cNvPr>
          <p:cNvSpPr/>
          <p:nvPr userDrawn="1">
            <p:custDataLst>
              <p:tags r:id="rId2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pic>
        <p:nvPicPr>
          <p:cNvPr id="26" name="Picture 25">
            <a:extLst>
              <a:ext uri="{FF2B5EF4-FFF2-40B4-BE49-F238E27FC236}">
                <a16:creationId xmlns:a16="http://schemas.microsoft.com/office/drawing/2014/main" id="{09FB4610-7AB1-DE45-895B-A160C586AA51}"/>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626433" y="0"/>
            <a:ext cx="1080000" cy="617143"/>
          </a:xfrm>
          <a:prstGeom prst="rect">
            <a:avLst/>
          </a:prstGeom>
        </p:spPr>
      </p:pic>
      <p:sp>
        <p:nvSpPr>
          <p:cNvPr id="27" name="Title Placeholder 1">
            <a:extLst>
              <a:ext uri="{FF2B5EF4-FFF2-40B4-BE49-F238E27FC236}">
                <a16:creationId xmlns:a16="http://schemas.microsoft.com/office/drawing/2014/main" id="{A81C1CC2-597F-764A-8A90-3F8C75BC167D}"/>
              </a:ext>
            </a:extLst>
          </p:cNvPr>
          <p:cNvSpPr>
            <a:spLocks noGrp="1"/>
          </p:cNvSpPr>
          <p:nvPr>
            <p:ph type="title"/>
          </p:nvPr>
        </p:nvSpPr>
        <p:spPr>
          <a:xfrm>
            <a:off x="514348" y="655820"/>
            <a:ext cx="9880228" cy="473733"/>
          </a:xfrm>
          <a:prstGeom prst="rect">
            <a:avLst/>
          </a:prstGeom>
        </p:spPr>
        <p:txBody>
          <a:bodyPr vert="horz" lIns="0" tIns="0" rIns="0" bIns="0" rtlCol="0" anchor="t">
            <a:noAutofit/>
          </a:bodyPr>
          <a:lstStyle/>
          <a:p>
            <a:r>
              <a:rPr lang="en-US"/>
              <a:t>Click to edit Master title style</a:t>
            </a:r>
          </a:p>
        </p:txBody>
      </p:sp>
      <p:sp>
        <p:nvSpPr>
          <p:cNvPr id="28" name="Text Placeholder 2">
            <a:extLst>
              <a:ext uri="{FF2B5EF4-FFF2-40B4-BE49-F238E27FC236}">
                <a16:creationId xmlns:a16="http://schemas.microsoft.com/office/drawing/2014/main" id="{6FA6548F-1EDA-3849-A0DE-A334F27F10C1}"/>
              </a:ext>
            </a:extLst>
          </p:cNvPr>
          <p:cNvSpPr>
            <a:spLocks noGrp="1"/>
          </p:cNvSpPr>
          <p:nvPr>
            <p:ph type="body" idx="1"/>
          </p:nvPr>
        </p:nvSpPr>
        <p:spPr>
          <a:xfrm>
            <a:off x="514347" y="1296543"/>
            <a:ext cx="11156400" cy="49668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p:txBody>
      </p:sp>
      <p:sp>
        <p:nvSpPr>
          <p:cNvPr id="29" name="Slide Number Placeholder 5">
            <a:extLst>
              <a:ext uri="{FF2B5EF4-FFF2-40B4-BE49-F238E27FC236}">
                <a16:creationId xmlns:a16="http://schemas.microsoft.com/office/drawing/2014/main" id="{CB28405B-4E36-3749-A149-C32150EE17DE}"/>
              </a:ext>
            </a:extLst>
          </p:cNvPr>
          <p:cNvSpPr>
            <a:spLocks noGrp="1"/>
          </p:cNvSpPr>
          <p:nvPr>
            <p:ph type="sldNum" sz="quarter" idx="4"/>
          </p:nvPr>
        </p:nvSpPr>
        <p:spPr>
          <a:xfrm>
            <a:off x="517365" y="6400800"/>
            <a:ext cx="426914" cy="429768"/>
          </a:xfrm>
          <a:prstGeom prst="rect">
            <a:avLst/>
          </a:prstGeom>
          <a:solidFill>
            <a:schemeClr val="bg2"/>
          </a:solidFill>
        </p:spPr>
        <p:txBody>
          <a:bodyPr vert="horz" lIns="91440" tIns="45720" rIns="91440" bIns="45720" rtlCol="0" anchor="ctr" anchorCtr="1"/>
          <a:lstStyle>
            <a:lvl1pPr algn="l">
              <a:defRPr sz="1000">
                <a:solidFill>
                  <a:schemeClr val="tx2"/>
                </a:solidFill>
              </a:defRPr>
            </a:lvl1pPr>
          </a:lstStyle>
          <a:p>
            <a:fld id="{2E791AF3-C558-4F05-8E83-FCCF162642E7}" type="slidenum">
              <a:rPr lang="en-GB" smtClean="0"/>
              <a:t>‹#›</a:t>
            </a:fld>
            <a:endParaRPr lang="en-GB"/>
          </a:p>
        </p:txBody>
      </p:sp>
      <p:sp>
        <p:nvSpPr>
          <p:cNvPr id="30" name="TextBox 29">
            <a:extLst>
              <a:ext uri="{FF2B5EF4-FFF2-40B4-BE49-F238E27FC236}">
                <a16:creationId xmlns:a16="http://schemas.microsoft.com/office/drawing/2014/main" id="{DEAC5401-B794-1C4D-A638-798EB2B93A3B}"/>
              </a:ext>
            </a:extLst>
          </p:cNvPr>
          <p:cNvSpPr txBox="1"/>
          <p:nvPr/>
        </p:nvSpPr>
        <p:spPr>
          <a:xfrm>
            <a:off x="1011514" y="6502165"/>
            <a:ext cx="10255926" cy="193275"/>
          </a:xfrm>
          <a:prstGeom prst="rect">
            <a:avLst/>
          </a:prstGeom>
          <a:noFill/>
        </p:spPr>
        <p:txBody>
          <a:bodyPr wrap="none" rtlCol="0">
            <a:noAutofit/>
          </a:bodyPr>
          <a:lstStyle/>
          <a:p>
            <a:pPr algn="l" defTabSz="914400">
              <a:defRPr/>
            </a:pPr>
            <a:r>
              <a:rPr lang="en-US" sz="800" b="1">
                <a:solidFill>
                  <a:schemeClr val="tx1"/>
                </a:solidFill>
                <a:effectLst/>
                <a:latin typeface="Arial" panose="020B0604020202020204" pitchFamily="34" charset="0"/>
                <a:cs typeface="Arial" panose="020B0604020202020204" pitchFamily="34" charset="0"/>
              </a:rPr>
              <a:t>© 2020 TE Connectivity.</a:t>
            </a:r>
            <a:r>
              <a:rPr lang="en-US" sz="800" b="1">
                <a:solidFill>
                  <a:schemeClr val="tx1"/>
                </a:solidFill>
                <a:effectLst/>
                <a:latin typeface="Arial"/>
                <a:cs typeface="Arial"/>
              </a:rPr>
              <a:t> </a:t>
            </a:r>
            <a:r>
              <a:rPr lang="en-US" sz="800">
                <a:solidFill>
                  <a:schemeClr val="tx1"/>
                </a:solidFill>
                <a:latin typeface="Arial"/>
                <a:cs typeface="Arial"/>
              </a:rPr>
              <a:t>Confidential &amp; Proprietary. Do not reproduce or distribute externally including non-authorized representatives and distributors. </a:t>
            </a:r>
            <a:r>
              <a:rPr lang="en-US" sz="800" b="0" i="0" u="none" strike="noStrike" kern="1200">
                <a:solidFill>
                  <a:schemeClr val="tx1"/>
                </a:solidFill>
                <a:effectLst/>
                <a:latin typeface="+mn-lt"/>
                <a:ea typeface="+mn-ea"/>
                <a:cs typeface="+mn-cs"/>
              </a:rPr>
              <a:t>Create a sustainable future by limiting print copies, and recycling paper.</a:t>
            </a:r>
            <a:endParaRPr lang="en-US" sz="800">
              <a:solidFill>
                <a:schemeClr val="tx1"/>
              </a:solidFill>
              <a:latin typeface="Arial"/>
              <a:cs typeface="Arial"/>
            </a:endParaRPr>
          </a:p>
        </p:txBody>
      </p:sp>
      <p:cxnSp>
        <p:nvCxnSpPr>
          <p:cNvPr id="31" name="Straight Connector 30">
            <a:extLst>
              <a:ext uri="{FF2B5EF4-FFF2-40B4-BE49-F238E27FC236}">
                <a16:creationId xmlns:a16="http://schemas.microsoft.com/office/drawing/2014/main" id="{C599BD22-669C-A241-B1AD-864FE94B365C}"/>
              </a:ext>
            </a:extLst>
          </p:cNvPr>
          <p:cNvCxnSpPr>
            <a:cxnSpLocks/>
          </p:cNvCxnSpPr>
          <p:nvPr/>
        </p:nvCxnSpPr>
        <p:spPr>
          <a:xfrm>
            <a:off x="0" y="6851527"/>
            <a:ext cx="121920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7582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slide" Target="slide3.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slide" Target="slide3.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30.jpg"/><Relationship Id="rId7"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svg"/><Relationship Id="rId5" Type="http://schemas.openxmlformats.org/officeDocument/2006/relationships/slide" Target="slide5.xml"/><Relationship Id="rId10" Type="http://schemas.openxmlformats.org/officeDocument/2006/relationships/image" Target="../media/image14.png"/><Relationship Id="rId4" Type="http://schemas.openxmlformats.org/officeDocument/2006/relationships/hyperlink" Target="https://personaloutcomescollaboration.org/" TargetMode="Externa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hyperlink" Target="https://portal.connect.te.com/sites/EHS/Footer/Guidance%20for%20EHS%20Foundation%20Assessment%20TEOA%20SL1%205-1-21.pdf" TargetMode="External"/><Relationship Id="rId5" Type="http://schemas.openxmlformats.org/officeDocument/2006/relationships/image" Target="../media/image23.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image" Target="../media/image1.emf"/><Relationship Id="rId12" Type="http://schemas.openxmlformats.org/officeDocument/2006/relationships/slide" Target="slide12.xml"/><Relationship Id="rId17" Type="http://schemas.openxmlformats.org/officeDocument/2006/relationships/hyperlink" Target="https://portal.connect.te.com/sites/EHS/Documents/EHS_Leadership_Manual_Rev%20April%202021.docx" TargetMode="External"/><Relationship Id="rId2" Type="http://schemas.openxmlformats.org/officeDocument/2006/relationships/tags" Target="../tags/tag6.xml"/><Relationship Id="rId16" Type="http://schemas.openxmlformats.org/officeDocument/2006/relationships/image" Target="../media/image23.png"/><Relationship Id="rId20" Type="http://schemas.openxmlformats.org/officeDocument/2006/relationships/image" Target="../media/image13.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slide" Target="slide11.xml"/><Relationship Id="rId5" Type="http://schemas.openxmlformats.org/officeDocument/2006/relationships/image" Target="../media/image22.png"/><Relationship Id="rId15" Type="http://schemas.openxmlformats.org/officeDocument/2006/relationships/slide" Target="slide3.xml"/><Relationship Id="rId10" Type="http://schemas.openxmlformats.org/officeDocument/2006/relationships/slide" Target="slide10.xml"/><Relationship Id="rId19" Type="http://schemas.openxmlformats.org/officeDocument/2006/relationships/image" Target="../media/image17.svg"/><Relationship Id="rId4" Type="http://schemas.openxmlformats.org/officeDocument/2006/relationships/slideLayout" Target="../slideLayouts/slideLayout12.xml"/><Relationship Id="rId9" Type="http://schemas.openxmlformats.org/officeDocument/2006/relationships/slide" Target="slide8.xml"/><Relationship Id="rId1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png"/><Relationship Id="rId7" Type="http://schemas.openxmlformats.org/officeDocument/2006/relationships/slide" Target="slide3.xml"/><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2.png"/><Relationship Id="rId7" Type="http://schemas.openxmlformats.org/officeDocument/2006/relationships/image" Target="../media/image12.svg"/><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slide" Target="slide5.xml"/><Relationship Id="rId10" Type="http://schemas.openxmlformats.org/officeDocument/2006/relationships/image" Target="../media/image13.png"/><Relationship Id="rId4" Type="http://schemas.openxmlformats.org/officeDocument/2006/relationships/hyperlink" Target="https://portal.connect.te.com/sites/EHS/Documents/EHS_Leadership_Manual_Rev%20April%202021.docx" TargetMode="Externa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8.png"/><Relationship Id="rId7" Type="http://schemas.openxmlformats.org/officeDocument/2006/relationships/image" Target="../media/image12.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slide" Target="slide5.xml"/><Relationship Id="rId4" Type="http://schemas.openxmlformats.org/officeDocument/2006/relationships/image" Target="../media/image2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6DA5B3-5ECF-4453-84C1-8593A9DA912F}"/>
              </a:ext>
            </a:extLst>
          </p:cNvPr>
          <p:cNvSpPr>
            <a:spLocks noGrp="1"/>
          </p:cNvSpPr>
          <p:nvPr>
            <p:ph type="ctrTitle"/>
          </p:nvPr>
        </p:nvSpPr>
        <p:spPr/>
        <p:txBody>
          <a:bodyPr/>
          <a:lstStyle/>
          <a:p>
            <a:r>
              <a:rPr lang="en-US" dirty="0"/>
              <a:t>EH&amp;S Playbook</a:t>
            </a:r>
            <a:br>
              <a:rPr lang="en-GB" dirty="0"/>
            </a:br>
            <a:br>
              <a:rPr lang="en-GB" dirty="0"/>
            </a:br>
            <a:r>
              <a:rPr lang="en-GB" dirty="0"/>
              <a:t>TEC </a:t>
            </a:r>
            <a:r>
              <a:rPr lang="en-IE" dirty="0"/>
              <a:t>406-160016</a:t>
            </a:r>
            <a:br>
              <a:rPr lang="en-GB" dirty="0"/>
            </a:br>
            <a:endParaRPr lang="en-GB" dirty="0"/>
          </a:p>
        </p:txBody>
      </p:sp>
      <p:sp>
        <p:nvSpPr>
          <p:cNvPr id="10" name="Subtitle 9">
            <a:extLst>
              <a:ext uri="{FF2B5EF4-FFF2-40B4-BE49-F238E27FC236}">
                <a16:creationId xmlns:a16="http://schemas.microsoft.com/office/drawing/2014/main" id="{7C20FABB-2F15-42F5-9CE9-AA271317BDE5}"/>
              </a:ext>
            </a:extLst>
          </p:cNvPr>
          <p:cNvSpPr>
            <a:spLocks noGrp="1"/>
          </p:cNvSpPr>
          <p:nvPr>
            <p:ph type="subTitle" idx="1"/>
          </p:nvPr>
        </p:nvSpPr>
        <p:spPr/>
        <p:txBody>
          <a:bodyPr/>
          <a:lstStyle/>
          <a:p>
            <a:r>
              <a:rPr lang="en-GB" dirty="0"/>
              <a:t>May 2021</a:t>
            </a:r>
          </a:p>
          <a:p>
            <a:endParaRPr lang="en-GB" dirty="0"/>
          </a:p>
          <a:p>
            <a:r>
              <a:rPr lang="en-GB" dirty="0"/>
              <a:t>Global Operations</a:t>
            </a:r>
          </a:p>
        </p:txBody>
      </p:sp>
    </p:spTree>
    <p:extLst>
      <p:ext uri="{BB962C8B-B14F-4D97-AF65-F5344CB8AC3E}">
        <p14:creationId xmlns:p14="http://schemas.microsoft.com/office/powerpoint/2010/main" val="23621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514349" y="189476"/>
            <a:ext cx="9829800" cy="457200"/>
          </a:xfrm>
        </p:spPr>
        <p:txBody>
          <a:bodyPr/>
          <a:lstStyle/>
          <a:p>
            <a:r>
              <a:rPr lang="en-GB" dirty="0"/>
              <a:t>3. Safety Fundamentals</a:t>
            </a:r>
            <a:br>
              <a:rPr lang="en-GB" dirty="0"/>
            </a:br>
            <a:endParaRPr lang="en-GB" sz="1200" i="1" dirty="0">
              <a:solidFill>
                <a:schemeClr val="accent1"/>
              </a:solidFill>
            </a:endParaRPr>
          </a:p>
        </p:txBody>
      </p:sp>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514349" y="2095555"/>
            <a:ext cx="11160000" cy="3896613"/>
          </a:xfrm>
        </p:spPr>
        <p:txBody>
          <a:bodyPr/>
          <a:lstStyle/>
          <a:p>
            <a:pPr marL="285750" indent="-285750">
              <a:buFont typeface="Arial" panose="020B0604020202020204" pitchFamily="34" charset="0"/>
              <a:buChar char="•"/>
            </a:pPr>
            <a:r>
              <a:rPr lang="en-GB" sz="1800" b="1" dirty="0">
                <a:solidFill>
                  <a:schemeClr val="bg2"/>
                </a:solidFill>
              </a:rPr>
              <a:t>Leadership Structure </a:t>
            </a:r>
            <a:r>
              <a:rPr lang="en-GB" sz="1800" dirty="0"/>
              <a:t>– The site leader is responsible for the success of the safety program.</a:t>
            </a:r>
          </a:p>
          <a:p>
            <a:pPr marL="285750" indent="-285750">
              <a:buFont typeface="Arial" panose="020B0604020202020204" pitchFamily="34" charset="0"/>
              <a:buChar char="•"/>
            </a:pPr>
            <a:r>
              <a:rPr lang="en-GB" sz="1800" b="1" dirty="0">
                <a:solidFill>
                  <a:schemeClr val="bg2"/>
                </a:solidFill>
              </a:rPr>
              <a:t>Compliance audits </a:t>
            </a:r>
            <a:r>
              <a:rPr lang="en-GB" sz="1800" dirty="0"/>
              <a:t>– Every 2-3 years plus ongoing site inspections and daily Gemba walks</a:t>
            </a:r>
          </a:p>
          <a:p>
            <a:pPr marL="285750" indent="-285750">
              <a:buFont typeface="Arial" panose="020B0604020202020204" pitchFamily="34" charset="0"/>
              <a:buChar char="•"/>
            </a:pPr>
            <a:r>
              <a:rPr lang="en-GB" sz="1800" b="1" dirty="0">
                <a:solidFill>
                  <a:schemeClr val="bg2"/>
                </a:solidFill>
              </a:rPr>
              <a:t>Safety training programs </a:t>
            </a:r>
            <a:r>
              <a:rPr lang="en-GB" sz="1800" dirty="0"/>
              <a:t>– All employees receive quality safety training throughout the year. </a:t>
            </a:r>
          </a:p>
          <a:p>
            <a:pPr marL="285750" indent="-285750">
              <a:buFont typeface="Arial" panose="020B0604020202020204" pitchFamily="34" charset="0"/>
              <a:buChar char="•"/>
            </a:pPr>
            <a:r>
              <a:rPr lang="en-GB" sz="1800" b="1" dirty="0">
                <a:solidFill>
                  <a:schemeClr val="bg2"/>
                </a:solidFill>
              </a:rPr>
              <a:t>Velocity EHS Data Application </a:t>
            </a:r>
            <a:r>
              <a:rPr lang="en-GB" sz="1800" dirty="0"/>
              <a:t>– Work hours and recordable injuries must be entered in the Velocity application along with completed accident investigations</a:t>
            </a:r>
          </a:p>
          <a:p>
            <a:pPr marL="285750" indent="-285750">
              <a:buFont typeface="Arial" panose="020B0604020202020204" pitchFamily="34" charset="0"/>
              <a:buChar char="•"/>
            </a:pPr>
            <a:r>
              <a:rPr lang="en-GB" sz="1800" b="1" dirty="0">
                <a:solidFill>
                  <a:schemeClr val="bg2"/>
                </a:solidFill>
              </a:rPr>
              <a:t>EH&amp;S Staffing </a:t>
            </a:r>
            <a:r>
              <a:rPr lang="en-GB" sz="1800" dirty="0"/>
              <a:t>– The site has the requisite number and quality of safety personnel requisite to the size and complexity of operations</a:t>
            </a:r>
          </a:p>
          <a:p>
            <a:pPr marL="285750" indent="-285750">
              <a:buFont typeface="Arial" panose="020B0604020202020204" pitchFamily="34" charset="0"/>
              <a:buChar char="•"/>
            </a:pPr>
            <a:r>
              <a:rPr lang="en-GB" sz="1800" b="1" dirty="0">
                <a:solidFill>
                  <a:schemeClr val="bg2"/>
                </a:solidFill>
              </a:rPr>
              <a:t>PPE program </a:t>
            </a:r>
            <a:r>
              <a:rPr lang="en-GB" sz="1800" dirty="0"/>
              <a:t>– All personnel wear safety glasses with side shields at all times in all production areas. Other PPE that match specific hazards and risks is provided and worn as necessary.</a:t>
            </a:r>
          </a:p>
          <a:p>
            <a:pPr marL="285750" indent="-285750">
              <a:buFont typeface="Arial" panose="020B0604020202020204" pitchFamily="34" charset="0"/>
              <a:buChar char="•"/>
            </a:pPr>
            <a:r>
              <a:rPr lang="en-GB" sz="1800" b="1" dirty="0">
                <a:solidFill>
                  <a:schemeClr val="bg2"/>
                </a:solidFill>
              </a:rPr>
              <a:t>S.A.F.E.</a:t>
            </a:r>
            <a:r>
              <a:rPr lang="en-GB" sz="1800" dirty="0"/>
              <a:t> – The site has conducted a baseline self-assessment in S.A.F.E. and has shown continuous improvement and advancement in scoring to the degrees expected by the business.</a:t>
            </a:r>
          </a:p>
          <a:p>
            <a:endParaRPr lang="en-GB" sz="1800" dirty="0"/>
          </a:p>
          <a:p>
            <a:endParaRPr lang="en-GB" sz="1800" dirty="0"/>
          </a:p>
          <a:p>
            <a:endParaRPr lang="en-GB" sz="1800" b="1" i="1" dirty="0"/>
          </a:p>
        </p:txBody>
      </p:sp>
      <p:grpSp>
        <p:nvGrpSpPr>
          <p:cNvPr id="4" name="Group 3">
            <a:extLst>
              <a:ext uri="{FF2B5EF4-FFF2-40B4-BE49-F238E27FC236}">
                <a16:creationId xmlns:a16="http://schemas.microsoft.com/office/drawing/2014/main" id="{224E1783-F949-4EA4-9BAD-381E311486EE}"/>
              </a:ext>
            </a:extLst>
          </p:cNvPr>
          <p:cNvGrpSpPr/>
          <p:nvPr/>
        </p:nvGrpSpPr>
        <p:grpSpPr>
          <a:xfrm>
            <a:off x="41518" y="6193626"/>
            <a:ext cx="1289135" cy="664720"/>
            <a:chOff x="8407400" y="5845092"/>
            <a:chExt cx="1289135" cy="672559"/>
          </a:xfrm>
        </p:grpSpPr>
        <p:pic>
          <p:nvPicPr>
            <p:cNvPr id="5" name="Graphic 4" descr="List">
              <a:hlinkClick r:id="rId2" action="ppaction://hlinksldjump"/>
              <a:extLst>
                <a:ext uri="{FF2B5EF4-FFF2-40B4-BE49-F238E27FC236}">
                  <a16:creationId xmlns:a16="http://schemas.microsoft.com/office/drawing/2014/main" id="{F8531502-15B2-4B97-BB20-FAAB7C41E2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7825" y="5845092"/>
              <a:ext cx="468725" cy="468725"/>
            </a:xfrm>
            <a:prstGeom prst="rect">
              <a:avLst/>
            </a:prstGeom>
          </p:spPr>
        </p:pic>
        <p:sp>
          <p:nvSpPr>
            <p:cNvPr id="6" name="Rectangle 5">
              <a:extLst>
                <a:ext uri="{FF2B5EF4-FFF2-40B4-BE49-F238E27FC236}">
                  <a16:creationId xmlns:a16="http://schemas.microsoft.com/office/drawing/2014/main" id="{98DECB57-2EFB-42E9-8919-0508A3280F40}"/>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7" name="Picture 6">
            <a:hlinkClick r:id="rId5" action="ppaction://hlinksldjump"/>
            <a:extLst>
              <a:ext uri="{FF2B5EF4-FFF2-40B4-BE49-F238E27FC236}">
                <a16:creationId xmlns:a16="http://schemas.microsoft.com/office/drawing/2014/main" id="{2D48174D-78F9-472E-BFDA-F1BE58F3B9D4}"/>
              </a:ext>
            </a:extLst>
          </p:cNvPr>
          <p:cNvPicPr>
            <a:picLocks noChangeAspect="1"/>
          </p:cNvPicPr>
          <p:nvPr/>
        </p:nvPicPr>
        <p:blipFill>
          <a:blip r:embed="rId6"/>
          <a:stretch>
            <a:fillRect/>
          </a:stretch>
        </p:blipFill>
        <p:spPr>
          <a:xfrm>
            <a:off x="11297560" y="6263453"/>
            <a:ext cx="820810" cy="462128"/>
          </a:xfrm>
          <a:prstGeom prst="rect">
            <a:avLst/>
          </a:prstGeom>
        </p:spPr>
      </p:pic>
      <p:sp>
        <p:nvSpPr>
          <p:cNvPr id="8" name="Rectangle 7">
            <a:extLst>
              <a:ext uri="{FF2B5EF4-FFF2-40B4-BE49-F238E27FC236}">
                <a16:creationId xmlns:a16="http://schemas.microsoft.com/office/drawing/2014/main" id="{81BB2C95-0DD7-45AE-9146-09427F19DEF6}"/>
              </a:ext>
            </a:extLst>
          </p:cNvPr>
          <p:cNvSpPr/>
          <p:nvPr/>
        </p:nvSpPr>
        <p:spPr>
          <a:xfrm>
            <a:off x="391942" y="865832"/>
            <a:ext cx="11373337" cy="923330"/>
          </a:xfrm>
          <a:prstGeom prst="rect">
            <a:avLst/>
          </a:prstGeom>
        </p:spPr>
        <p:txBody>
          <a:bodyPr wrap="square">
            <a:spAutoFit/>
          </a:bodyPr>
          <a:lstStyle/>
          <a:p>
            <a:r>
              <a:rPr lang="en-GB" b="1" i="1" dirty="0">
                <a:solidFill>
                  <a:srgbClr val="E98300"/>
                </a:solidFill>
                <a:ea typeface="+mj-ea"/>
                <a:cs typeface="+mj-cs"/>
              </a:rPr>
              <a:t>Safety is a value.  Site leadership demonstrates ownership of safety through word, action, and results.  Risks are continuously assessed and the most effective controls are in-place.  Employees are expected through the numerous opportunities provided to become involved in the safety program.</a:t>
            </a:r>
            <a:endParaRPr lang="en-IE" sz="2800" dirty="0"/>
          </a:p>
        </p:txBody>
      </p:sp>
    </p:spTree>
    <p:extLst>
      <p:ext uri="{BB962C8B-B14F-4D97-AF65-F5344CB8AC3E}">
        <p14:creationId xmlns:p14="http://schemas.microsoft.com/office/powerpoint/2010/main" val="6061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514349" y="189476"/>
            <a:ext cx="9829800" cy="457200"/>
          </a:xfrm>
        </p:spPr>
        <p:txBody>
          <a:bodyPr/>
          <a:lstStyle/>
          <a:p>
            <a:r>
              <a:rPr lang="en-GB" dirty="0"/>
              <a:t>3. Environmental Compliance Fundamentals</a:t>
            </a:r>
            <a:br>
              <a:rPr lang="en-GB" dirty="0"/>
            </a:br>
            <a:endParaRPr lang="en-GB" sz="1200" b="0" i="1" dirty="0"/>
          </a:p>
        </p:txBody>
      </p:sp>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604627" y="1980032"/>
            <a:ext cx="11160000" cy="3814063"/>
          </a:xfrm>
        </p:spPr>
        <p:txBody>
          <a:bodyPr/>
          <a:lstStyle/>
          <a:p>
            <a:pPr marL="285750" indent="-285750">
              <a:buFont typeface="Arial" panose="020B0604020202020204" pitchFamily="34" charset="0"/>
              <a:buChar char="•"/>
            </a:pPr>
            <a:r>
              <a:rPr lang="en-US" sz="1800" b="1" dirty="0">
                <a:solidFill>
                  <a:schemeClr val="bg2"/>
                </a:solidFill>
              </a:rPr>
              <a:t>TEOA tools </a:t>
            </a:r>
            <a:r>
              <a:rPr lang="en-US" sz="1800" dirty="0"/>
              <a:t>are applied to environmental control equipment, waste and chemical storage areas, and environmental management/control processes where failures would directly or indirectly lead to non-compliance with environmental regulatory requirements.</a:t>
            </a:r>
            <a:endParaRPr lang="en-GB" sz="1800" dirty="0"/>
          </a:p>
          <a:p>
            <a:pPr marL="285750" indent="-285750">
              <a:buFont typeface="Arial" panose="020B0604020202020204" pitchFamily="34" charset="0"/>
              <a:buChar char="•"/>
            </a:pPr>
            <a:r>
              <a:rPr lang="en-GB" sz="1800" b="1" dirty="0">
                <a:solidFill>
                  <a:schemeClr val="bg2"/>
                </a:solidFill>
              </a:rPr>
              <a:t>E-Gemba walks </a:t>
            </a:r>
            <a:r>
              <a:rPr lang="en-GB" sz="1800" dirty="0"/>
              <a:t>are conducted routinely in all areas for environmental concern</a:t>
            </a:r>
          </a:p>
          <a:p>
            <a:pPr marL="285750" indent="-285750">
              <a:buFont typeface="Arial" panose="020B0604020202020204" pitchFamily="34" charset="0"/>
              <a:buChar char="•"/>
            </a:pPr>
            <a:r>
              <a:rPr lang="en-GB" sz="1800" b="1" dirty="0">
                <a:solidFill>
                  <a:schemeClr val="bg2"/>
                </a:solidFill>
              </a:rPr>
              <a:t>Permit compliance plans </a:t>
            </a:r>
            <a:r>
              <a:rPr lang="en-GB" sz="1800" dirty="0"/>
              <a:t>are prepared, maintained, and implemented</a:t>
            </a:r>
          </a:p>
          <a:p>
            <a:pPr marL="285750" indent="-285750">
              <a:buFont typeface="Arial" panose="020B0604020202020204" pitchFamily="34" charset="0"/>
              <a:buChar char="•"/>
            </a:pPr>
            <a:r>
              <a:rPr lang="en-US" sz="1800" dirty="0"/>
              <a:t>The plant manager and the site EH&amp;S leader have implemented a </a:t>
            </a:r>
            <a:r>
              <a:rPr lang="en-US" sz="1800" b="1" dirty="0">
                <a:solidFill>
                  <a:schemeClr val="bg2"/>
                </a:solidFill>
              </a:rPr>
              <a:t>quarterly environmental compliance review </a:t>
            </a:r>
            <a:r>
              <a:rPr lang="en-US" sz="1800" dirty="0"/>
              <a:t>process. </a:t>
            </a:r>
            <a:endParaRPr lang="en-GB" sz="1800" dirty="0"/>
          </a:p>
          <a:p>
            <a:pPr marL="285750" indent="-285750">
              <a:buFont typeface="Arial" panose="020B0604020202020204" pitchFamily="34" charset="0"/>
              <a:buChar char="•"/>
            </a:pPr>
            <a:r>
              <a:rPr lang="en-GB" sz="1800" dirty="0"/>
              <a:t>The site has </a:t>
            </a:r>
            <a:r>
              <a:rPr lang="en-GB" sz="1800" b="1" dirty="0">
                <a:solidFill>
                  <a:schemeClr val="bg2"/>
                </a:solidFill>
              </a:rPr>
              <a:t>qualified resources </a:t>
            </a:r>
            <a:r>
              <a:rPr lang="en-GB" sz="1800" dirty="0"/>
              <a:t>for operation and maintenance of pollution control systems.</a:t>
            </a:r>
          </a:p>
          <a:p>
            <a:pPr marL="285750" indent="-285750">
              <a:buFont typeface="Arial" panose="020B0604020202020204" pitchFamily="34" charset="0"/>
              <a:buChar char="•"/>
            </a:pPr>
            <a:r>
              <a:rPr lang="en-GB" sz="1800" dirty="0"/>
              <a:t>Sites which are identified as higher environmental risk complete and regularly review and update the </a:t>
            </a:r>
            <a:r>
              <a:rPr lang="en-GB" sz="1800" b="1" dirty="0">
                <a:solidFill>
                  <a:schemeClr val="bg2"/>
                </a:solidFill>
              </a:rPr>
              <a:t>environmental compliance self-assessment </a:t>
            </a:r>
            <a:r>
              <a:rPr lang="en-GB" sz="1800" dirty="0"/>
              <a:t>modules.</a:t>
            </a:r>
          </a:p>
          <a:p>
            <a:pPr marL="285750" indent="-285750">
              <a:buFont typeface="Arial" panose="020B0604020202020204" pitchFamily="34" charset="0"/>
              <a:buChar char="•"/>
            </a:pPr>
            <a:r>
              <a:rPr lang="en-GB" sz="1800" dirty="0"/>
              <a:t>Quarterly </a:t>
            </a:r>
            <a:r>
              <a:rPr lang="en-GB" sz="1800" b="1" dirty="0">
                <a:solidFill>
                  <a:schemeClr val="bg2"/>
                </a:solidFill>
              </a:rPr>
              <a:t>wastewater discharge certifications </a:t>
            </a:r>
            <a:r>
              <a:rPr lang="en-GB" sz="1800" dirty="0"/>
              <a:t>are completed as required.</a:t>
            </a:r>
          </a:p>
          <a:p>
            <a:pPr marL="285750" indent="-285750">
              <a:buFont typeface="Arial" panose="020B0604020202020204" pitchFamily="34" charset="0"/>
              <a:buChar char="•"/>
            </a:pPr>
            <a:r>
              <a:rPr lang="en-GB" sz="1800" dirty="0"/>
              <a:t>Compliance audit findings are investigated to identify root causes and </a:t>
            </a:r>
            <a:r>
              <a:rPr lang="en-GB" sz="1800" b="1" dirty="0">
                <a:solidFill>
                  <a:schemeClr val="bg2"/>
                </a:solidFill>
              </a:rPr>
              <a:t>sustainable corrective actions </a:t>
            </a:r>
            <a:r>
              <a:rPr lang="en-GB" sz="1800" dirty="0"/>
              <a:t>are completed.</a:t>
            </a:r>
          </a:p>
        </p:txBody>
      </p:sp>
      <p:grpSp>
        <p:nvGrpSpPr>
          <p:cNvPr id="4" name="Group 3">
            <a:extLst>
              <a:ext uri="{FF2B5EF4-FFF2-40B4-BE49-F238E27FC236}">
                <a16:creationId xmlns:a16="http://schemas.microsoft.com/office/drawing/2014/main" id="{AF6A8FC6-4584-4EAE-992B-5778933AF7A5}"/>
              </a:ext>
            </a:extLst>
          </p:cNvPr>
          <p:cNvGrpSpPr/>
          <p:nvPr/>
        </p:nvGrpSpPr>
        <p:grpSpPr>
          <a:xfrm>
            <a:off x="41518" y="6193626"/>
            <a:ext cx="1289135" cy="664720"/>
            <a:chOff x="8407400" y="5845092"/>
            <a:chExt cx="1289135" cy="672559"/>
          </a:xfrm>
        </p:grpSpPr>
        <p:pic>
          <p:nvPicPr>
            <p:cNvPr id="5" name="Graphic 4" descr="List">
              <a:hlinkClick r:id="rId2" action="ppaction://hlinksldjump"/>
              <a:extLst>
                <a:ext uri="{FF2B5EF4-FFF2-40B4-BE49-F238E27FC236}">
                  <a16:creationId xmlns:a16="http://schemas.microsoft.com/office/drawing/2014/main" id="{790BFA98-5D52-4AB7-9080-FA9A01DC7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7825" y="5845092"/>
              <a:ext cx="468725" cy="468725"/>
            </a:xfrm>
            <a:prstGeom prst="rect">
              <a:avLst/>
            </a:prstGeom>
          </p:spPr>
        </p:pic>
        <p:sp>
          <p:nvSpPr>
            <p:cNvPr id="6" name="Rectangle 5">
              <a:extLst>
                <a:ext uri="{FF2B5EF4-FFF2-40B4-BE49-F238E27FC236}">
                  <a16:creationId xmlns:a16="http://schemas.microsoft.com/office/drawing/2014/main" id="{C2B373CC-9B73-4CE0-A837-0F82828D8CD3}"/>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7" name="Picture 6">
            <a:hlinkClick r:id="rId5" action="ppaction://hlinksldjump"/>
            <a:extLst>
              <a:ext uri="{FF2B5EF4-FFF2-40B4-BE49-F238E27FC236}">
                <a16:creationId xmlns:a16="http://schemas.microsoft.com/office/drawing/2014/main" id="{9241DF62-43CF-48BD-A07C-5023E4D0530C}"/>
              </a:ext>
            </a:extLst>
          </p:cNvPr>
          <p:cNvPicPr>
            <a:picLocks noChangeAspect="1"/>
          </p:cNvPicPr>
          <p:nvPr/>
        </p:nvPicPr>
        <p:blipFill>
          <a:blip r:embed="rId6"/>
          <a:stretch>
            <a:fillRect/>
          </a:stretch>
        </p:blipFill>
        <p:spPr>
          <a:xfrm>
            <a:off x="11297560" y="6263453"/>
            <a:ext cx="820810" cy="462128"/>
          </a:xfrm>
          <a:prstGeom prst="rect">
            <a:avLst/>
          </a:prstGeom>
        </p:spPr>
      </p:pic>
      <p:sp>
        <p:nvSpPr>
          <p:cNvPr id="8" name="Rectangle 7">
            <a:extLst>
              <a:ext uri="{FF2B5EF4-FFF2-40B4-BE49-F238E27FC236}">
                <a16:creationId xmlns:a16="http://schemas.microsoft.com/office/drawing/2014/main" id="{478D13F8-8539-4441-B135-7FA61E871F69}"/>
              </a:ext>
            </a:extLst>
          </p:cNvPr>
          <p:cNvSpPr/>
          <p:nvPr/>
        </p:nvSpPr>
        <p:spPr>
          <a:xfrm>
            <a:off x="503038" y="713189"/>
            <a:ext cx="11363177" cy="1200329"/>
          </a:xfrm>
          <a:prstGeom prst="rect">
            <a:avLst/>
          </a:prstGeom>
        </p:spPr>
        <p:txBody>
          <a:bodyPr wrap="square">
            <a:spAutoFit/>
          </a:bodyPr>
          <a:lstStyle/>
          <a:p>
            <a:r>
              <a:rPr lang="en-US" b="1" i="1" dirty="0">
                <a:solidFill>
                  <a:srgbClr val="E98300"/>
                </a:solidFill>
                <a:ea typeface="+mj-ea"/>
                <a:cs typeface="+mj-cs"/>
              </a:rPr>
              <a:t>We are committed to 100% compliance; it is critical to our license to operate and consequences for non-compliance can be severe, environmental harm is not necessary for regulatory action to be taken. Environmental compliance is managed so that performance is sustained. </a:t>
            </a:r>
            <a:r>
              <a:rPr lang="en-GB" b="1" i="1" dirty="0">
                <a:solidFill>
                  <a:srgbClr val="E98300"/>
                </a:solidFill>
                <a:ea typeface="+mj-ea"/>
                <a:cs typeface="+mj-cs"/>
              </a:rPr>
              <a:t>Site leadership demonstrates </a:t>
            </a:r>
            <a:r>
              <a:rPr lang="en-US" b="1" i="1" dirty="0">
                <a:solidFill>
                  <a:srgbClr val="E98300"/>
                </a:solidFill>
                <a:ea typeface="+mj-ea"/>
                <a:cs typeface="+mj-cs"/>
              </a:rPr>
              <a:t>ownership of environmental compliance through word, action, and results</a:t>
            </a:r>
            <a:r>
              <a:rPr lang="en-US" i="1" dirty="0">
                <a:solidFill>
                  <a:srgbClr val="666666"/>
                </a:solidFill>
                <a:ea typeface="+mj-ea"/>
                <a:cs typeface="+mj-cs"/>
              </a:rPr>
              <a:t>. </a:t>
            </a:r>
            <a:endParaRPr lang="en-IE" sz="2800" dirty="0"/>
          </a:p>
        </p:txBody>
      </p:sp>
    </p:spTree>
    <p:extLst>
      <p:ext uri="{BB962C8B-B14F-4D97-AF65-F5344CB8AC3E}">
        <p14:creationId xmlns:p14="http://schemas.microsoft.com/office/powerpoint/2010/main" val="298014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436712" y="209549"/>
            <a:ext cx="9829800" cy="457200"/>
          </a:xfrm>
        </p:spPr>
        <p:txBody>
          <a:bodyPr/>
          <a:lstStyle/>
          <a:p>
            <a:r>
              <a:rPr lang="en-GB" dirty="0"/>
              <a:t>3. Sustainability Fundamentals</a:t>
            </a:r>
            <a:br>
              <a:rPr lang="en-GB" dirty="0"/>
            </a:br>
            <a:endParaRPr lang="en-GB" sz="1200" i="1" dirty="0">
              <a:solidFill>
                <a:schemeClr val="accent1"/>
              </a:solidFill>
            </a:endParaRPr>
          </a:p>
        </p:txBody>
      </p:sp>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436712" y="2323847"/>
            <a:ext cx="11160000" cy="3182873"/>
          </a:xfrm>
        </p:spPr>
        <p:txBody>
          <a:bodyPr/>
          <a:lstStyle/>
          <a:p>
            <a:r>
              <a:rPr lang="en-GB" sz="2000" b="1" dirty="0">
                <a:solidFill>
                  <a:schemeClr val="bg2"/>
                </a:solidFill>
              </a:rPr>
              <a:t>Energy reduction </a:t>
            </a:r>
            <a:r>
              <a:rPr lang="en-GB" sz="2000" dirty="0"/>
              <a:t>is fundamental to TE’s sustainability program – most of TE’s GHG emissions are the result of our use of energy (electricity and fuels).  </a:t>
            </a:r>
          </a:p>
          <a:p>
            <a:r>
              <a:rPr lang="en-GB" sz="2000" b="1" dirty="0">
                <a:solidFill>
                  <a:schemeClr val="bg2"/>
                </a:solidFill>
              </a:rPr>
              <a:t>Energy usage is reported regularly </a:t>
            </a:r>
            <a:r>
              <a:rPr lang="en-GB" sz="2000" dirty="0"/>
              <a:t>within TE and also annually reported externally with other sustainability metrics (GHG emissions, water and wastewater, waste, and recycled materials) in the TE CSR report, DJSI, and CDP.</a:t>
            </a:r>
          </a:p>
          <a:p>
            <a:pPr marL="285750" indent="-285750">
              <a:buFont typeface="Arial" panose="020B0604020202020204" pitchFamily="34" charset="0"/>
              <a:buChar char="•"/>
            </a:pPr>
            <a:r>
              <a:rPr lang="en-GB" sz="2000" b="1" dirty="0">
                <a:solidFill>
                  <a:schemeClr val="bg2"/>
                </a:solidFill>
              </a:rPr>
              <a:t>Energy efficiency standards </a:t>
            </a:r>
            <a:r>
              <a:rPr lang="en-GB" sz="2000" dirty="0"/>
              <a:t>for core processes and infrastructure are implemented at the site.</a:t>
            </a:r>
          </a:p>
          <a:p>
            <a:pPr marL="285750" indent="-285750">
              <a:buFont typeface="Arial" panose="020B0604020202020204" pitchFamily="34" charset="0"/>
              <a:buChar char="•"/>
            </a:pPr>
            <a:r>
              <a:rPr lang="en-GB" sz="2000" b="1" dirty="0">
                <a:solidFill>
                  <a:schemeClr val="bg2"/>
                </a:solidFill>
              </a:rPr>
              <a:t>Resources </a:t>
            </a:r>
            <a:r>
              <a:rPr lang="en-GB" sz="2000" dirty="0"/>
              <a:t>for energy management and reduction are available on the Energy SharePoint site.</a:t>
            </a:r>
          </a:p>
          <a:p>
            <a:endParaRPr lang="en-GB" sz="2000" i="1" dirty="0"/>
          </a:p>
          <a:p>
            <a:endParaRPr lang="en-GB" sz="2000" i="1" dirty="0"/>
          </a:p>
        </p:txBody>
      </p:sp>
      <p:grpSp>
        <p:nvGrpSpPr>
          <p:cNvPr id="4" name="Group 3">
            <a:extLst>
              <a:ext uri="{FF2B5EF4-FFF2-40B4-BE49-F238E27FC236}">
                <a16:creationId xmlns:a16="http://schemas.microsoft.com/office/drawing/2014/main" id="{EFCAD63C-29A1-4B8C-B87A-9789452D8C24}"/>
              </a:ext>
            </a:extLst>
          </p:cNvPr>
          <p:cNvGrpSpPr/>
          <p:nvPr/>
        </p:nvGrpSpPr>
        <p:grpSpPr>
          <a:xfrm>
            <a:off x="41518" y="6193626"/>
            <a:ext cx="1289135" cy="664720"/>
            <a:chOff x="8407400" y="5845092"/>
            <a:chExt cx="1289135" cy="672559"/>
          </a:xfrm>
        </p:grpSpPr>
        <p:pic>
          <p:nvPicPr>
            <p:cNvPr id="5" name="Graphic 4" descr="List">
              <a:hlinkClick r:id="rId3" action="ppaction://hlinksldjump"/>
              <a:extLst>
                <a:ext uri="{FF2B5EF4-FFF2-40B4-BE49-F238E27FC236}">
                  <a16:creationId xmlns:a16="http://schemas.microsoft.com/office/drawing/2014/main" id="{B76B09F4-17A0-49DA-AA4C-5031DA026E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25" y="5845092"/>
              <a:ext cx="468725" cy="468725"/>
            </a:xfrm>
            <a:prstGeom prst="rect">
              <a:avLst/>
            </a:prstGeom>
          </p:spPr>
        </p:pic>
        <p:sp>
          <p:nvSpPr>
            <p:cNvPr id="6" name="Rectangle 5">
              <a:extLst>
                <a:ext uri="{FF2B5EF4-FFF2-40B4-BE49-F238E27FC236}">
                  <a16:creationId xmlns:a16="http://schemas.microsoft.com/office/drawing/2014/main" id="{6BF2D29C-B3BA-42FD-828E-D06A9826EA3D}"/>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7" name="Picture 6">
            <a:hlinkClick r:id="rId6" action="ppaction://hlinksldjump"/>
            <a:extLst>
              <a:ext uri="{FF2B5EF4-FFF2-40B4-BE49-F238E27FC236}">
                <a16:creationId xmlns:a16="http://schemas.microsoft.com/office/drawing/2014/main" id="{BE8083D5-564C-4C9A-AB35-625C99E2932A}"/>
              </a:ext>
            </a:extLst>
          </p:cNvPr>
          <p:cNvPicPr>
            <a:picLocks noChangeAspect="1"/>
          </p:cNvPicPr>
          <p:nvPr/>
        </p:nvPicPr>
        <p:blipFill>
          <a:blip r:embed="rId7"/>
          <a:stretch>
            <a:fillRect/>
          </a:stretch>
        </p:blipFill>
        <p:spPr>
          <a:xfrm>
            <a:off x="11297560" y="6263453"/>
            <a:ext cx="820810" cy="462128"/>
          </a:xfrm>
          <a:prstGeom prst="rect">
            <a:avLst/>
          </a:prstGeom>
        </p:spPr>
      </p:pic>
      <p:sp>
        <p:nvSpPr>
          <p:cNvPr id="8" name="Rectangle 7">
            <a:extLst>
              <a:ext uri="{FF2B5EF4-FFF2-40B4-BE49-F238E27FC236}">
                <a16:creationId xmlns:a16="http://schemas.microsoft.com/office/drawing/2014/main" id="{748E921C-F3B6-4E83-B489-6E53EB3B8B65}"/>
              </a:ext>
            </a:extLst>
          </p:cNvPr>
          <p:cNvSpPr/>
          <p:nvPr/>
        </p:nvSpPr>
        <p:spPr>
          <a:xfrm>
            <a:off x="391942" y="815283"/>
            <a:ext cx="11332697" cy="923330"/>
          </a:xfrm>
          <a:prstGeom prst="rect">
            <a:avLst/>
          </a:prstGeom>
        </p:spPr>
        <p:txBody>
          <a:bodyPr wrap="square">
            <a:spAutoFit/>
          </a:bodyPr>
          <a:lstStyle/>
          <a:p>
            <a:r>
              <a:rPr lang="en-GB" b="1" i="1" dirty="0">
                <a:solidFill>
                  <a:srgbClr val="E98300"/>
                </a:solidFill>
                <a:ea typeface="+mj-ea"/>
                <a:cs typeface="+mj-cs"/>
              </a:rPr>
              <a:t>TE’s investors, customers, employees and others expect TE to be a sustainable company,  This means doing our part to reduce the environmental impact of our operations, including but not limited to reducing our carbon footprint, energy and water usage, and waste generation</a:t>
            </a:r>
            <a:endParaRPr lang="en-IE" sz="2800" dirty="0"/>
          </a:p>
        </p:txBody>
      </p:sp>
    </p:spTree>
    <p:extLst>
      <p:ext uri="{BB962C8B-B14F-4D97-AF65-F5344CB8AC3E}">
        <p14:creationId xmlns:p14="http://schemas.microsoft.com/office/powerpoint/2010/main" val="362486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514349" y="189476"/>
            <a:ext cx="9829800" cy="457200"/>
          </a:xfrm>
        </p:spPr>
        <p:txBody>
          <a:bodyPr/>
          <a:lstStyle/>
          <a:p>
            <a:r>
              <a:rPr lang="en-GB" dirty="0"/>
              <a:t>4. EH&amp;S Resources</a:t>
            </a:r>
            <a:br>
              <a:rPr lang="en-GB" dirty="0"/>
            </a:br>
            <a:endParaRPr lang="en-GB" sz="1200" b="0" i="1" dirty="0"/>
          </a:p>
        </p:txBody>
      </p:sp>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514349" y="989045"/>
            <a:ext cx="11160000" cy="4441986"/>
          </a:xfrm>
        </p:spPr>
        <p:txBody>
          <a:bodyPr/>
          <a:lstStyle/>
          <a:p>
            <a:r>
              <a:rPr lang="en-GB" sz="1800" dirty="0"/>
              <a:t>TE provides a range of resources to support Plant Managers and EH&amp;S staff, these are described in detail in the EH&amp;S Manual and are listed below.  We encourage you to use these and the EH&amp;S community within TE, it is likely that most questions and issues you will face have been addressed somewhere in the company.</a:t>
            </a:r>
          </a:p>
          <a:p>
            <a:pPr marL="285750" indent="-285750">
              <a:buFont typeface="Arial" panose="020B0604020202020204" pitchFamily="34" charset="0"/>
              <a:buChar char="•"/>
            </a:pPr>
            <a:r>
              <a:rPr lang="en-GB" sz="1800" dirty="0"/>
              <a:t>Corporate EH&amp;S Website</a:t>
            </a:r>
          </a:p>
          <a:p>
            <a:pPr marL="285750" indent="-285750">
              <a:buFont typeface="Arial" panose="020B0604020202020204" pitchFamily="34" charset="0"/>
              <a:buChar char="•"/>
            </a:pPr>
            <a:r>
              <a:rPr lang="en-GB" sz="1800" dirty="0"/>
              <a:t>Video Resources</a:t>
            </a:r>
          </a:p>
          <a:p>
            <a:pPr marL="285750" indent="-285750">
              <a:buFont typeface="Arial" panose="020B0604020202020204" pitchFamily="34" charset="0"/>
              <a:buChar char="•"/>
            </a:pPr>
            <a:r>
              <a:rPr lang="en-GB" sz="1800" dirty="0"/>
              <a:t>EH&amp;S Forum</a:t>
            </a:r>
          </a:p>
          <a:p>
            <a:pPr marL="285750" indent="-285750">
              <a:buFont typeface="Arial" panose="020B0604020202020204" pitchFamily="34" charset="0"/>
              <a:buChar char="•"/>
            </a:pPr>
            <a:r>
              <a:rPr lang="en-GB" sz="1800" dirty="0"/>
              <a:t>Velocity EHS Database</a:t>
            </a:r>
          </a:p>
          <a:p>
            <a:pPr marL="285750" indent="-285750">
              <a:buFont typeface="Arial" panose="020B0604020202020204" pitchFamily="34" charset="0"/>
              <a:buChar char="•"/>
            </a:pPr>
            <a:r>
              <a:rPr lang="en-GB" sz="1800" dirty="0"/>
              <a:t>Energy Website</a:t>
            </a:r>
          </a:p>
          <a:p>
            <a:pPr marL="285750" indent="-285750">
              <a:buFont typeface="Arial" panose="020B0604020202020204" pitchFamily="34" charset="0"/>
              <a:buChar char="•"/>
            </a:pPr>
            <a:r>
              <a:rPr lang="en-GB" sz="1800" dirty="0"/>
              <a:t>EH&amp;S Webinars</a:t>
            </a:r>
          </a:p>
          <a:p>
            <a:pPr marL="285750" indent="-285750">
              <a:buFont typeface="Arial" panose="020B0604020202020204" pitchFamily="34" charset="0"/>
              <a:buChar char="•"/>
            </a:pPr>
            <a:r>
              <a:rPr lang="en-GB" sz="1800" dirty="0"/>
              <a:t>BU Product Compliance Representatives</a:t>
            </a:r>
          </a:p>
          <a:p>
            <a:pPr marL="285750" indent="-285750">
              <a:buFont typeface="Arial" panose="020B0604020202020204" pitchFamily="34" charset="0"/>
              <a:buChar char="•"/>
            </a:pPr>
            <a:r>
              <a:rPr lang="en-GB" sz="1800" dirty="0"/>
              <a:t>LEARN@TE</a:t>
            </a:r>
          </a:p>
          <a:p>
            <a:pPr marL="285750" indent="-285750">
              <a:buFont typeface="Arial" panose="020B0604020202020204" pitchFamily="34" charset="0"/>
              <a:buChar char="•"/>
            </a:pPr>
            <a:r>
              <a:rPr lang="en-GB" sz="1800" dirty="0" err="1"/>
              <a:t>Center</a:t>
            </a:r>
            <a:r>
              <a:rPr lang="en-GB" sz="1800" dirty="0"/>
              <a:t> of Excellence (</a:t>
            </a:r>
            <a:r>
              <a:rPr lang="en-GB" sz="1800" dirty="0" err="1"/>
              <a:t>CoE</a:t>
            </a:r>
            <a:r>
              <a:rPr lang="en-GB" sz="1800" dirty="0"/>
              <a:t>) Teams</a:t>
            </a:r>
          </a:p>
          <a:p>
            <a:endParaRPr lang="en-GB" sz="1800" dirty="0"/>
          </a:p>
          <a:p>
            <a:endParaRPr lang="en-GB" sz="1800" dirty="0"/>
          </a:p>
        </p:txBody>
      </p:sp>
      <p:pic>
        <p:nvPicPr>
          <p:cNvPr id="5" name="Picture 4">
            <a:extLst>
              <a:ext uri="{FF2B5EF4-FFF2-40B4-BE49-F238E27FC236}">
                <a16:creationId xmlns:a16="http://schemas.microsoft.com/office/drawing/2014/main" id="{FC0F7623-CAA7-4262-9470-FB5C31D44B4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26563" y="2189420"/>
            <a:ext cx="6587412" cy="1607329"/>
          </a:xfrm>
          <a:prstGeom prst="rect">
            <a:avLst/>
          </a:prstGeom>
        </p:spPr>
      </p:pic>
      <p:grpSp>
        <p:nvGrpSpPr>
          <p:cNvPr id="6" name="Group 5">
            <a:extLst>
              <a:ext uri="{FF2B5EF4-FFF2-40B4-BE49-F238E27FC236}">
                <a16:creationId xmlns:a16="http://schemas.microsoft.com/office/drawing/2014/main" id="{B4F33062-C72C-4E8E-AD3F-1357EFEBA5CF}"/>
              </a:ext>
            </a:extLst>
          </p:cNvPr>
          <p:cNvGrpSpPr/>
          <p:nvPr/>
        </p:nvGrpSpPr>
        <p:grpSpPr>
          <a:xfrm>
            <a:off x="41518" y="6193626"/>
            <a:ext cx="1289135" cy="664720"/>
            <a:chOff x="8407400" y="5845092"/>
            <a:chExt cx="1289135" cy="672559"/>
          </a:xfrm>
        </p:grpSpPr>
        <p:pic>
          <p:nvPicPr>
            <p:cNvPr id="7" name="Graphic 6" descr="List">
              <a:hlinkClick r:id="rId5" action="ppaction://hlinksldjump"/>
              <a:extLst>
                <a:ext uri="{FF2B5EF4-FFF2-40B4-BE49-F238E27FC236}">
                  <a16:creationId xmlns:a16="http://schemas.microsoft.com/office/drawing/2014/main" id="{1F63516F-153F-4BB5-BAC5-7C2A9F58BB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25" y="5845092"/>
              <a:ext cx="468725" cy="468725"/>
            </a:xfrm>
            <a:prstGeom prst="rect">
              <a:avLst/>
            </a:prstGeom>
          </p:spPr>
        </p:pic>
        <p:sp>
          <p:nvSpPr>
            <p:cNvPr id="8" name="Rectangle 7">
              <a:extLst>
                <a:ext uri="{FF2B5EF4-FFF2-40B4-BE49-F238E27FC236}">
                  <a16:creationId xmlns:a16="http://schemas.microsoft.com/office/drawing/2014/main" id="{82545EF1-6F31-4A12-A008-E1AABAB69E10}"/>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9" name="Picture 8">
            <a:hlinkClick r:id="rId8" action="ppaction://hlinksldjump"/>
            <a:extLst>
              <a:ext uri="{FF2B5EF4-FFF2-40B4-BE49-F238E27FC236}">
                <a16:creationId xmlns:a16="http://schemas.microsoft.com/office/drawing/2014/main" id="{26AE7994-917C-4591-90E8-6823C6396282}"/>
              </a:ext>
            </a:extLst>
          </p:cNvPr>
          <p:cNvPicPr>
            <a:picLocks noChangeAspect="1"/>
          </p:cNvPicPr>
          <p:nvPr/>
        </p:nvPicPr>
        <p:blipFill>
          <a:blip r:embed="rId9"/>
          <a:stretch>
            <a:fillRect/>
          </a:stretch>
        </p:blipFill>
        <p:spPr>
          <a:xfrm>
            <a:off x="11297560" y="6263453"/>
            <a:ext cx="820810" cy="462128"/>
          </a:xfrm>
          <a:prstGeom prst="rect">
            <a:avLst/>
          </a:prstGeom>
        </p:spPr>
      </p:pic>
      <p:pic>
        <p:nvPicPr>
          <p:cNvPr id="10" name="Graphic 9" descr="Warning">
            <a:extLst>
              <a:ext uri="{FF2B5EF4-FFF2-40B4-BE49-F238E27FC236}">
                <a16:creationId xmlns:a16="http://schemas.microsoft.com/office/drawing/2014/main" id="{F10F7598-F88E-4670-8201-9DC7A70234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0764" y="5498123"/>
            <a:ext cx="475933" cy="475933"/>
          </a:xfrm>
          <a:prstGeom prst="rect">
            <a:avLst/>
          </a:prstGeom>
        </p:spPr>
      </p:pic>
      <p:sp>
        <p:nvSpPr>
          <p:cNvPr id="4" name="Rectangle 3">
            <a:extLst>
              <a:ext uri="{FF2B5EF4-FFF2-40B4-BE49-F238E27FC236}">
                <a16:creationId xmlns:a16="http://schemas.microsoft.com/office/drawing/2014/main" id="{1C1C4C60-3A9B-482C-AAA2-EFC96AF880D3}"/>
              </a:ext>
            </a:extLst>
          </p:cNvPr>
          <p:cNvSpPr/>
          <p:nvPr/>
        </p:nvSpPr>
        <p:spPr>
          <a:xfrm>
            <a:off x="860668" y="5590697"/>
            <a:ext cx="10739629" cy="373436"/>
          </a:xfrm>
          <a:prstGeom prst="rect">
            <a:avLst/>
          </a:prstGeom>
        </p:spPr>
        <p:txBody>
          <a:bodyPr wrap="square">
            <a:spAutoFit/>
          </a:bodyPr>
          <a:lstStyle/>
          <a:p>
            <a:pPr lvl="0">
              <a:lnSpc>
                <a:spcPct val="110000"/>
              </a:lnSpc>
              <a:spcAft>
                <a:spcPts val="600"/>
              </a:spcAft>
            </a:pPr>
            <a:r>
              <a:rPr lang="en-GB" dirty="0">
                <a:solidFill>
                  <a:srgbClr val="E98300"/>
                </a:solidFill>
              </a:rPr>
              <a:t>Segment and Business Units may also have additional resources and websites for their sites..</a:t>
            </a:r>
          </a:p>
        </p:txBody>
      </p:sp>
    </p:spTree>
    <p:extLst>
      <p:ext uri="{BB962C8B-B14F-4D97-AF65-F5344CB8AC3E}">
        <p14:creationId xmlns:p14="http://schemas.microsoft.com/office/powerpoint/2010/main" val="163092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C779-6352-46C3-A58F-2727C1CB685A}"/>
              </a:ext>
            </a:extLst>
          </p:cNvPr>
          <p:cNvSpPr>
            <a:spLocks noGrp="1"/>
          </p:cNvSpPr>
          <p:nvPr>
            <p:ph type="title"/>
          </p:nvPr>
        </p:nvSpPr>
        <p:spPr>
          <a:xfrm>
            <a:off x="350425" y="51244"/>
            <a:ext cx="11475883" cy="590706"/>
          </a:xfrm>
        </p:spPr>
        <p:txBody>
          <a:bodyPr/>
          <a:lstStyle/>
          <a:p>
            <a:r>
              <a:rPr lang="en-GB" dirty="0"/>
              <a:t>Questions to Consider around EH&amp;S Deployment</a:t>
            </a:r>
          </a:p>
        </p:txBody>
      </p:sp>
      <p:sp>
        <p:nvSpPr>
          <p:cNvPr id="10" name="Rectangle 9">
            <a:extLst>
              <a:ext uri="{FF2B5EF4-FFF2-40B4-BE49-F238E27FC236}">
                <a16:creationId xmlns:a16="http://schemas.microsoft.com/office/drawing/2014/main" id="{7502BF50-ED43-4517-B9AB-D24F81E97B9A}"/>
              </a:ext>
            </a:extLst>
          </p:cNvPr>
          <p:cNvSpPr/>
          <p:nvPr/>
        </p:nvSpPr>
        <p:spPr>
          <a:xfrm>
            <a:off x="1492238" y="5198893"/>
            <a:ext cx="9855809" cy="99713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kumimoji="0" lang="en-GB" sz="2000" b="0" i="0" u="none" strike="noStrike" kern="1200" cap="none" spc="0" normalizeH="0" baseline="0" noProof="0" dirty="0">
              <a:ln>
                <a:noFill/>
              </a:ln>
              <a:solidFill>
                <a:srgbClr val="666666"/>
              </a:solidFill>
              <a:effectLst/>
              <a:uLnTx/>
              <a:uFillTx/>
              <a:latin typeface="Arial"/>
              <a:ea typeface="+mn-ea"/>
              <a:cs typeface="+mn-cs"/>
            </a:endParaRPr>
          </a:p>
          <a:p>
            <a:pPr lvl="0" algn="ctr">
              <a:defRPr/>
            </a:pPr>
            <a:r>
              <a:rPr kumimoji="0" lang="en-GB" sz="2000" b="0" i="0" u="none" strike="noStrike" kern="1200" cap="none" spc="0" normalizeH="0" baseline="0" noProof="0" dirty="0">
                <a:ln>
                  <a:noFill/>
                </a:ln>
                <a:solidFill>
                  <a:srgbClr val="666666"/>
                </a:solidFill>
                <a:effectLst/>
                <a:uLnTx/>
                <a:uFillTx/>
                <a:latin typeface="Arial"/>
                <a:ea typeface="+mn-ea"/>
                <a:cs typeface="+mn-cs"/>
              </a:rPr>
              <a:t>The expectation is the site will improve their </a:t>
            </a:r>
            <a:r>
              <a:rPr lang="en-GB" sz="2000" dirty="0">
                <a:solidFill>
                  <a:srgbClr val="666666"/>
                </a:solidFill>
                <a:latin typeface="Arial"/>
              </a:rPr>
              <a:t>SAFE score, sustain </a:t>
            </a:r>
            <a:r>
              <a:rPr lang="en-GB" sz="2000" dirty="0">
                <a:solidFill>
                  <a:srgbClr val="666666"/>
                </a:solidFill>
              </a:rPr>
              <a:t>environmental</a:t>
            </a:r>
          </a:p>
          <a:p>
            <a:pPr lvl="0" algn="ctr">
              <a:defRPr/>
            </a:pPr>
            <a:r>
              <a:rPr lang="en-GB" sz="2000" dirty="0">
                <a:solidFill>
                  <a:srgbClr val="666666"/>
                </a:solidFill>
              </a:rPr>
              <a:t>compliance &amp; continuously reduce their carbon footprint.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solidFill>
                  <a:srgbClr val="666666"/>
                </a:solidFill>
                <a:latin typeface="Arial"/>
              </a:rPr>
              <a:t> </a:t>
            </a:r>
            <a:endParaRPr kumimoji="0" lang="en-GB" sz="2000" b="0" i="0" u="none" strike="noStrike" kern="1200" cap="none" spc="0" normalizeH="0" baseline="0" noProof="0" dirty="0">
              <a:ln>
                <a:noFill/>
              </a:ln>
              <a:solidFill>
                <a:srgbClr val="666666"/>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E585CD35-AAFE-4059-8E4B-9D3325651B73}"/>
              </a:ext>
            </a:extLst>
          </p:cNvPr>
          <p:cNvSpPr/>
          <p:nvPr/>
        </p:nvSpPr>
        <p:spPr>
          <a:xfrm>
            <a:off x="511103" y="5185283"/>
            <a:ext cx="902099" cy="10107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666666"/>
                </a:solidFill>
                <a:effectLst/>
                <a:uLnTx/>
                <a:uFillTx/>
                <a:latin typeface="Arial"/>
                <a:ea typeface="+mn-ea"/>
                <a:cs typeface="+mn-cs"/>
              </a:rPr>
              <a:t>Cycles of Improvement</a:t>
            </a:r>
          </a:p>
        </p:txBody>
      </p:sp>
      <p:grpSp>
        <p:nvGrpSpPr>
          <p:cNvPr id="9" name="Group 8">
            <a:extLst>
              <a:ext uri="{FF2B5EF4-FFF2-40B4-BE49-F238E27FC236}">
                <a16:creationId xmlns:a16="http://schemas.microsoft.com/office/drawing/2014/main" id="{20182E48-2C87-4F8A-8095-B55888777712}"/>
              </a:ext>
            </a:extLst>
          </p:cNvPr>
          <p:cNvGrpSpPr/>
          <p:nvPr/>
        </p:nvGrpSpPr>
        <p:grpSpPr>
          <a:xfrm>
            <a:off x="0" y="6178581"/>
            <a:ext cx="1289135" cy="676285"/>
            <a:chOff x="8407400" y="5833392"/>
            <a:chExt cx="1289135" cy="684259"/>
          </a:xfrm>
        </p:grpSpPr>
        <p:pic>
          <p:nvPicPr>
            <p:cNvPr id="13" name="Graphic 12" descr="List">
              <a:hlinkClick r:id="" action="ppaction://noaction"/>
              <a:extLst>
                <a:ext uri="{FF2B5EF4-FFF2-40B4-BE49-F238E27FC236}">
                  <a16:creationId xmlns:a16="http://schemas.microsoft.com/office/drawing/2014/main" id="{657B214A-3647-4CAA-8CD1-8073A459AE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9720" y="5833392"/>
              <a:ext cx="468725" cy="468725"/>
            </a:xfrm>
            <a:prstGeom prst="rect">
              <a:avLst/>
            </a:prstGeom>
          </p:spPr>
        </p:pic>
        <p:sp>
          <p:nvSpPr>
            <p:cNvPr id="14" name="Rectangle 13">
              <a:extLst>
                <a:ext uri="{FF2B5EF4-FFF2-40B4-BE49-F238E27FC236}">
                  <a16:creationId xmlns:a16="http://schemas.microsoft.com/office/drawing/2014/main" id="{79B1D8A8-5E6E-462D-AE3E-CEC31481C2AD}"/>
                </a:ext>
              </a:extLst>
            </p:cNvPr>
            <p:cNvSpPr/>
            <p:nvPr/>
          </p:nvSpPr>
          <p:spPr>
            <a:xfrm>
              <a:off x="8407400" y="6256041"/>
              <a:ext cx="1289135"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E98300"/>
                  </a:solidFill>
                  <a:effectLst/>
                  <a:uLnTx/>
                  <a:uFillTx/>
                  <a:latin typeface="Arial"/>
                  <a:ea typeface="+mn-ea"/>
                  <a:cs typeface="+mn-cs"/>
                </a:rPr>
                <a:t>Return to Agenda</a:t>
              </a:r>
            </a:p>
          </p:txBody>
        </p:sp>
      </p:grpSp>
      <p:pic>
        <p:nvPicPr>
          <p:cNvPr id="15" name="Picture 14">
            <a:hlinkClick r:id="" action="ppaction://noaction"/>
            <a:extLst>
              <a:ext uri="{FF2B5EF4-FFF2-40B4-BE49-F238E27FC236}">
                <a16:creationId xmlns:a16="http://schemas.microsoft.com/office/drawing/2014/main" id="{69ACD805-0101-4FBD-8F3D-E2C117520E7B}"/>
              </a:ext>
            </a:extLst>
          </p:cNvPr>
          <p:cNvPicPr>
            <a:picLocks noChangeAspect="1"/>
          </p:cNvPicPr>
          <p:nvPr/>
        </p:nvPicPr>
        <p:blipFill>
          <a:blip r:embed="rId5"/>
          <a:stretch>
            <a:fillRect/>
          </a:stretch>
        </p:blipFill>
        <p:spPr>
          <a:xfrm>
            <a:off x="11297560" y="6263453"/>
            <a:ext cx="820810" cy="462128"/>
          </a:xfrm>
          <a:prstGeom prst="rect">
            <a:avLst/>
          </a:prstGeom>
        </p:spPr>
      </p:pic>
      <p:sp>
        <p:nvSpPr>
          <p:cNvPr id="8" name="TextBox 7">
            <a:extLst>
              <a:ext uri="{FF2B5EF4-FFF2-40B4-BE49-F238E27FC236}">
                <a16:creationId xmlns:a16="http://schemas.microsoft.com/office/drawing/2014/main" id="{5B5FA67B-4A61-4CB0-BA9C-7443E09D0B4A}"/>
              </a:ext>
            </a:extLst>
          </p:cNvPr>
          <p:cNvSpPr txBox="1"/>
          <p:nvPr/>
        </p:nvSpPr>
        <p:spPr>
          <a:xfrm rot="16200000">
            <a:off x="458833" y="1598914"/>
            <a:ext cx="950403" cy="276999"/>
          </a:xfrm>
          <a:prstGeom prst="rect">
            <a:avLst/>
          </a:prstGeom>
          <a:noFill/>
        </p:spPr>
        <p:txBody>
          <a:bodyPr wrap="square" rtlCol="0">
            <a:spAutoFit/>
          </a:bodyPr>
          <a:lstStyle/>
          <a:p>
            <a:r>
              <a:rPr lang="en-US" sz="1200" dirty="0">
                <a:solidFill>
                  <a:schemeClr val="tx2"/>
                </a:solidFill>
              </a:rPr>
              <a:t>Beginning</a:t>
            </a:r>
          </a:p>
        </p:txBody>
      </p:sp>
      <p:sp>
        <p:nvSpPr>
          <p:cNvPr id="17" name="Rectangle 16">
            <a:extLst>
              <a:ext uri="{FF2B5EF4-FFF2-40B4-BE49-F238E27FC236}">
                <a16:creationId xmlns:a16="http://schemas.microsoft.com/office/drawing/2014/main" id="{668D1EDD-34D9-4C67-9579-CE9722E4F5F9}"/>
              </a:ext>
            </a:extLst>
          </p:cNvPr>
          <p:cNvSpPr/>
          <p:nvPr/>
        </p:nvSpPr>
        <p:spPr>
          <a:xfrm>
            <a:off x="1486183" y="800809"/>
            <a:ext cx="9834007" cy="430506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a:solidFill>
                  <a:srgbClr val="666666"/>
                </a:solidFill>
                <a:latin typeface="Arial" panose="020B0604020202020204" pitchFamily="34" charset="0"/>
                <a:cs typeface="Arial" panose="020B0604020202020204" pitchFamily="34" charset="0"/>
              </a:rPr>
              <a:t>Reference for details: </a:t>
            </a:r>
            <a:r>
              <a:rPr lang="en-US" sz="1400" i="1" dirty="0">
                <a:solidFill>
                  <a:srgbClr val="666666"/>
                </a:solidFill>
                <a:latin typeface="Arial" panose="020B0604020202020204" pitchFamily="34" charset="0"/>
                <a:cs typeface="Arial" panose="020B0604020202020204" pitchFamily="34" charset="0"/>
                <a:hlinkClick r:id="rId6"/>
              </a:rPr>
              <a:t>Guidance for EHS Foundation Assessment</a:t>
            </a:r>
            <a:endParaRPr lang="en-US" sz="1400" i="1" dirty="0">
              <a:solidFill>
                <a:srgbClr val="666666"/>
              </a:solidFill>
              <a:latin typeface="Arial" panose="020B0604020202020204" pitchFamily="34" charset="0"/>
              <a:cs typeface="Arial" panose="020B0604020202020204" pitchFamily="34" charset="0"/>
            </a:endParaRPr>
          </a:p>
          <a:p>
            <a:pPr lvl="0"/>
            <a:endParaRPr lang="en-US" sz="1400" dirty="0">
              <a:solidFill>
                <a:srgbClr val="666666"/>
              </a:solidFill>
              <a:latin typeface="Arial" panose="020B0604020202020204" pitchFamily="34" charset="0"/>
              <a:cs typeface="Arial" panose="020B0604020202020204" pitchFamily="34" charset="0"/>
            </a:endParaRPr>
          </a:p>
          <a:p>
            <a:pPr lvl="0"/>
            <a:endParaRPr lang="en-US" dirty="0">
              <a:solidFill>
                <a:srgbClr val="666666"/>
              </a:solidFill>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ü"/>
            </a:pPr>
            <a:r>
              <a:rPr lang="en-US" b="1" dirty="0">
                <a:solidFill>
                  <a:srgbClr val="666666"/>
                </a:solidFill>
                <a:latin typeface="Arial" panose="020B0604020202020204" pitchFamily="34" charset="0"/>
                <a:cs typeface="Arial" panose="020B0604020202020204" pitchFamily="34" charset="0"/>
              </a:rPr>
              <a:t>Does the site have?</a:t>
            </a:r>
          </a:p>
          <a:p>
            <a:pPr marL="285750" lvl="0" indent="-285750">
              <a:buFont typeface="Wingdings" panose="05000000000000000000" pitchFamily="2" charset="2"/>
              <a:buChar char="ü"/>
            </a:pPr>
            <a:endParaRPr lang="en-US" b="1" dirty="0">
              <a:solidFill>
                <a:srgbClr val="666666"/>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 comprehensive safety &amp; health management system that includes the elements found in SAFE.  </a:t>
            </a:r>
          </a:p>
          <a:p>
            <a:pPr lvl="1"/>
            <a:r>
              <a:rPr lang="en-US" dirty="0">
                <a:solidFill>
                  <a:srgbClr val="666666"/>
                </a:solidFill>
                <a:latin typeface="Arial" panose="020B0604020202020204" pitchFamily="34" charset="0"/>
                <a:cs typeface="Arial" panose="020B0604020202020204" pitchFamily="34" charset="0"/>
              </a:rPr>
              <a:t> </a:t>
            </a:r>
          </a:p>
          <a:p>
            <a:pPr marL="628650" lvl="1" indent="-171450">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 comprehensive environmental compliance management system that includes the elements listed in the environmental compliance tool.</a:t>
            </a:r>
          </a:p>
          <a:p>
            <a:pPr marL="628650" lvl="1" indent="-171450">
              <a:buFont typeface="Arial" panose="020B0604020202020204" pitchFamily="34" charset="0"/>
              <a:buChar char="•"/>
            </a:pPr>
            <a:endParaRPr lang="en-US" dirty="0">
              <a:solidFill>
                <a:srgbClr val="666666"/>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An energy reduction management process, including improvement plans and resources to achieve targets. </a:t>
            </a:r>
            <a:endParaRPr lang="en-US" i="1" dirty="0">
              <a:solidFill>
                <a:srgbClr val="666666"/>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endParaRPr lang="en-US" dirty="0">
              <a:solidFill>
                <a:srgbClr val="666666"/>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AC15783-6DB6-40F6-B151-2E39377A1724}"/>
              </a:ext>
            </a:extLst>
          </p:cNvPr>
          <p:cNvSpPr/>
          <p:nvPr/>
        </p:nvSpPr>
        <p:spPr>
          <a:xfrm>
            <a:off x="516103" y="778092"/>
            <a:ext cx="919539" cy="43391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666666"/>
                </a:solidFill>
                <a:effectLst/>
                <a:uLnTx/>
                <a:uFillTx/>
                <a:latin typeface="Arial"/>
                <a:ea typeface="+mn-ea"/>
                <a:cs typeface="+mn-cs"/>
              </a:rPr>
              <a:t>Beginning &amp; Stabilised</a:t>
            </a:r>
          </a:p>
        </p:txBody>
      </p:sp>
    </p:spTree>
    <p:extLst>
      <p:ext uri="{BB962C8B-B14F-4D97-AF65-F5344CB8AC3E}">
        <p14:creationId xmlns:p14="http://schemas.microsoft.com/office/powerpoint/2010/main" val="319275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8338-15AA-4399-AF76-59E48222E344}"/>
              </a:ext>
            </a:extLst>
          </p:cNvPr>
          <p:cNvSpPr>
            <a:spLocks noGrp="1"/>
          </p:cNvSpPr>
          <p:nvPr>
            <p:ph type="title"/>
          </p:nvPr>
        </p:nvSpPr>
        <p:spPr>
          <a:xfrm>
            <a:off x="1117599" y="162158"/>
            <a:ext cx="9334415" cy="457200"/>
          </a:xfrm>
        </p:spPr>
        <p:txBody>
          <a:bodyPr/>
          <a:lstStyle/>
          <a:p>
            <a:r>
              <a:rPr lang="en-GB" dirty="0"/>
              <a:t>Using this Playbook – What do the Icons Mean?</a:t>
            </a:r>
          </a:p>
        </p:txBody>
      </p:sp>
      <p:grpSp>
        <p:nvGrpSpPr>
          <p:cNvPr id="118" name="Group 117">
            <a:extLst>
              <a:ext uri="{FF2B5EF4-FFF2-40B4-BE49-F238E27FC236}">
                <a16:creationId xmlns:a16="http://schemas.microsoft.com/office/drawing/2014/main" id="{044CB2AB-45E6-46B2-9610-197C326EE609}"/>
              </a:ext>
            </a:extLst>
          </p:cNvPr>
          <p:cNvGrpSpPr/>
          <p:nvPr/>
        </p:nvGrpSpPr>
        <p:grpSpPr>
          <a:xfrm>
            <a:off x="41518" y="6193626"/>
            <a:ext cx="1289135" cy="664720"/>
            <a:chOff x="8407400" y="5845092"/>
            <a:chExt cx="1289135" cy="672559"/>
          </a:xfrm>
        </p:grpSpPr>
        <p:pic>
          <p:nvPicPr>
            <p:cNvPr id="119" name="Graphic 118" descr="List">
              <a:hlinkClick r:id="" action="ppaction://noaction"/>
              <a:extLst>
                <a:ext uri="{FF2B5EF4-FFF2-40B4-BE49-F238E27FC236}">
                  <a16:creationId xmlns:a16="http://schemas.microsoft.com/office/drawing/2014/main" id="{363096E2-6558-4CD8-AFDA-29C8D2297F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7825" y="5845092"/>
              <a:ext cx="468725" cy="468725"/>
            </a:xfrm>
            <a:prstGeom prst="rect">
              <a:avLst/>
            </a:prstGeom>
          </p:spPr>
        </p:pic>
        <p:sp>
          <p:nvSpPr>
            <p:cNvPr id="120" name="Rectangle 119">
              <a:extLst>
                <a:ext uri="{FF2B5EF4-FFF2-40B4-BE49-F238E27FC236}">
                  <a16:creationId xmlns:a16="http://schemas.microsoft.com/office/drawing/2014/main" id="{CB66D116-7BDC-41DA-B5FC-5B6BB93DC4A9}"/>
                </a:ext>
              </a:extLst>
            </p:cNvPr>
            <p:cNvSpPr/>
            <p:nvPr/>
          </p:nvSpPr>
          <p:spPr>
            <a:xfrm>
              <a:off x="8407400" y="6256041"/>
              <a:ext cx="1289135"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E98300"/>
                  </a:solidFill>
                  <a:effectLst/>
                  <a:uLnTx/>
                  <a:uFillTx/>
                  <a:latin typeface="Arial"/>
                  <a:ea typeface="+mn-ea"/>
                  <a:cs typeface="+mn-cs"/>
                </a:rPr>
                <a:t>Return to Agenda</a:t>
              </a:r>
            </a:p>
          </p:txBody>
        </p:sp>
      </p:grpSp>
      <p:sp>
        <p:nvSpPr>
          <p:cNvPr id="124" name="TextBox 123">
            <a:extLst>
              <a:ext uri="{FF2B5EF4-FFF2-40B4-BE49-F238E27FC236}">
                <a16:creationId xmlns:a16="http://schemas.microsoft.com/office/drawing/2014/main" id="{F2049703-E345-446E-A609-D9F462C3F8AE}"/>
              </a:ext>
            </a:extLst>
          </p:cNvPr>
          <p:cNvSpPr txBox="1"/>
          <p:nvPr/>
        </p:nvSpPr>
        <p:spPr>
          <a:xfrm>
            <a:off x="1587293" y="5366159"/>
            <a:ext cx="374653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666666"/>
                </a:solidFill>
                <a:effectLst/>
                <a:uLnTx/>
                <a:uFillTx/>
                <a:latin typeface="Arial"/>
                <a:ea typeface="+mn-ea"/>
                <a:cs typeface="+mn-cs"/>
              </a:rPr>
              <a:t>Click on the agenda icon to return to the agenda for the current phase </a:t>
            </a:r>
          </a:p>
        </p:txBody>
      </p:sp>
      <p:sp>
        <p:nvSpPr>
          <p:cNvPr id="125" name="TextBox 124">
            <a:extLst>
              <a:ext uri="{FF2B5EF4-FFF2-40B4-BE49-F238E27FC236}">
                <a16:creationId xmlns:a16="http://schemas.microsoft.com/office/drawing/2014/main" id="{361C29C5-B17F-4168-94E1-F80E473B264D}"/>
              </a:ext>
            </a:extLst>
          </p:cNvPr>
          <p:cNvSpPr txBox="1"/>
          <p:nvPr/>
        </p:nvSpPr>
        <p:spPr>
          <a:xfrm>
            <a:off x="8130101" y="5194390"/>
            <a:ext cx="36109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666666"/>
                </a:solidFill>
                <a:effectLst/>
                <a:uLnTx/>
                <a:uFillTx/>
                <a:latin typeface="Arial"/>
                <a:ea typeface="+mn-ea"/>
                <a:cs typeface="+mn-cs"/>
              </a:rPr>
              <a:t>Click on the House Icon to return to the TEOA House page</a:t>
            </a:r>
          </a:p>
        </p:txBody>
      </p:sp>
      <p:cxnSp>
        <p:nvCxnSpPr>
          <p:cNvPr id="126" name="Straight Arrow Connector 125">
            <a:extLst>
              <a:ext uri="{FF2B5EF4-FFF2-40B4-BE49-F238E27FC236}">
                <a16:creationId xmlns:a16="http://schemas.microsoft.com/office/drawing/2014/main" id="{C192F083-1D84-4524-A8C1-40B8EAF9BC47}"/>
              </a:ext>
            </a:extLst>
          </p:cNvPr>
          <p:cNvCxnSpPr>
            <a:cxnSpLocks/>
            <a:stCxn id="124" idx="1"/>
          </p:cNvCxnSpPr>
          <p:nvPr/>
        </p:nvCxnSpPr>
        <p:spPr>
          <a:xfrm flipH="1">
            <a:off x="878719" y="5827824"/>
            <a:ext cx="708574" cy="46166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4058E68-B8DE-4901-8C6D-F9F9D548A40F}"/>
              </a:ext>
            </a:extLst>
          </p:cNvPr>
          <p:cNvCxnSpPr>
            <a:cxnSpLocks/>
          </p:cNvCxnSpPr>
          <p:nvPr/>
        </p:nvCxnSpPr>
        <p:spPr>
          <a:xfrm>
            <a:off x="10984953" y="5709048"/>
            <a:ext cx="491413" cy="58044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EE2B3AB-81A9-4247-BD8E-CF4CFF6C4D47}"/>
              </a:ext>
            </a:extLst>
          </p:cNvPr>
          <p:cNvPicPr>
            <a:picLocks noChangeAspect="1"/>
          </p:cNvPicPr>
          <p:nvPr/>
        </p:nvPicPr>
        <p:blipFill>
          <a:blip r:embed="rId5"/>
          <a:stretch>
            <a:fillRect/>
          </a:stretch>
        </p:blipFill>
        <p:spPr>
          <a:xfrm>
            <a:off x="6037845" y="2351438"/>
            <a:ext cx="634039" cy="634039"/>
          </a:xfrm>
          <a:prstGeom prst="rect">
            <a:avLst/>
          </a:prstGeom>
        </p:spPr>
      </p:pic>
      <p:sp>
        <p:nvSpPr>
          <p:cNvPr id="23" name="TextBox 22">
            <a:extLst>
              <a:ext uri="{FF2B5EF4-FFF2-40B4-BE49-F238E27FC236}">
                <a16:creationId xmlns:a16="http://schemas.microsoft.com/office/drawing/2014/main" id="{1A7A1CCD-FBD6-4477-B96E-B4BFFD154834}"/>
              </a:ext>
            </a:extLst>
          </p:cNvPr>
          <p:cNvSpPr txBox="1"/>
          <p:nvPr/>
        </p:nvSpPr>
        <p:spPr>
          <a:xfrm>
            <a:off x="7004183" y="2068292"/>
            <a:ext cx="382896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666666"/>
                </a:solidFill>
                <a:effectLst/>
                <a:uLnTx/>
                <a:uFillTx/>
                <a:latin typeface="Arial"/>
                <a:ea typeface="+mn-ea"/>
                <a:cs typeface="+mn-cs"/>
              </a:rPr>
              <a:t>Where this Icon is visible refers to a point of information on the subject, linking to additional Playbooks or Training materials for example</a:t>
            </a:r>
          </a:p>
        </p:txBody>
      </p:sp>
      <p:cxnSp>
        <p:nvCxnSpPr>
          <p:cNvPr id="24" name="Straight Arrow Connector 23">
            <a:extLst>
              <a:ext uri="{FF2B5EF4-FFF2-40B4-BE49-F238E27FC236}">
                <a16:creationId xmlns:a16="http://schemas.microsoft.com/office/drawing/2014/main" id="{409C19D6-C683-4920-82FA-4E20FBBFBBC2}"/>
              </a:ext>
            </a:extLst>
          </p:cNvPr>
          <p:cNvCxnSpPr>
            <a:cxnSpLocks/>
            <a:stCxn id="23" idx="1"/>
            <a:endCxn id="6" idx="3"/>
          </p:cNvCxnSpPr>
          <p:nvPr/>
        </p:nvCxnSpPr>
        <p:spPr>
          <a:xfrm flipH="1">
            <a:off x="6671884" y="2668457"/>
            <a:ext cx="332299"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Warning">
            <a:extLst>
              <a:ext uri="{FF2B5EF4-FFF2-40B4-BE49-F238E27FC236}">
                <a16:creationId xmlns:a16="http://schemas.microsoft.com/office/drawing/2014/main" id="{0B3CD08D-A066-4FF4-AF53-8967A35367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668" y="3268621"/>
            <a:ext cx="631265" cy="631265"/>
          </a:xfrm>
          <a:prstGeom prst="rect">
            <a:avLst/>
          </a:prstGeom>
        </p:spPr>
      </p:pic>
      <p:sp>
        <p:nvSpPr>
          <p:cNvPr id="27" name="TextBox 26">
            <a:extLst>
              <a:ext uri="{FF2B5EF4-FFF2-40B4-BE49-F238E27FC236}">
                <a16:creationId xmlns:a16="http://schemas.microsoft.com/office/drawing/2014/main" id="{7B76138D-9D88-4EC1-AF47-2D190B2DD590}"/>
              </a:ext>
            </a:extLst>
          </p:cNvPr>
          <p:cNvSpPr txBox="1"/>
          <p:nvPr/>
        </p:nvSpPr>
        <p:spPr>
          <a:xfrm>
            <a:off x="1880342" y="3261087"/>
            <a:ext cx="34090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666666"/>
                </a:solidFill>
                <a:effectLst/>
                <a:uLnTx/>
                <a:uFillTx/>
                <a:latin typeface="Arial"/>
                <a:ea typeface="+mn-ea"/>
                <a:cs typeface="+mn-cs"/>
              </a:rPr>
              <a:t>Where this Icon is visible refers to a special Note on the subject</a:t>
            </a:r>
          </a:p>
        </p:txBody>
      </p:sp>
      <p:cxnSp>
        <p:nvCxnSpPr>
          <p:cNvPr id="28" name="Straight Arrow Connector 27">
            <a:extLst>
              <a:ext uri="{FF2B5EF4-FFF2-40B4-BE49-F238E27FC236}">
                <a16:creationId xmlns:a16="http://schemas.microsoft.com/office/drawing/2014/main" id="{B8922269-A5C9-4A70-8CE4-81EEFE07A93C}"/>
              </a:ext>
            </a:extLst>
          </p:cNvPr>
          <p:cNvCxnSpPr>
            <a:cxnSpLocks/>
            <a:stCxn id="27" idx="1"/>
            <a:endCxn id="26" idx="3"/>
          </p:cNvCxnSpPr>
          <p:nvPr/>
        </p:nvCxnSpPr>
        <p:spPr>
          <a:xfrm flipH="1">
            <a:off x="1491933" y="3584253"/>
            <a:ext cx="388409"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Speech">
            <a:extLst>
              <a:ext uri="{FF2B5EF4-FFF2-40B4-BE49-F238E27FC236}">
                <a16:creationId xmlns:a16="http://schemas.microsoft.com/office/drawing/2014/main" id="{CD055068-16CD-4A06-928D-2B28CB3D25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0668" y="1737045"/>
            <a:ext cx="641150" cy="641150"/>
          </a:xfrm>
          <a:prstGeom prst="rect">
            <a:avLst/>
          </a:prstGeom>
        </p:spPr>
      </p:pic>
      <p:sp>
        <p:nvSpPr>
          <p:cNvPr id="36" name="TextBox 35">
            <a:extLst>
              <a:ext uri="{FF2B5EF4-FFF2-40B4-BE49-F238E27FC236}">
                <a16:creationId xmlns:a16="http://schemas.microsoft.com/office/drawing/2014/main" id="{9EB51E87-CC0C-4E81-8151-260D2054E8F2}"/>
              </a:ext>
            </a:extLst>
          </p:cNvPr>
          <p:cNvSpPr txBox="1"/>
          <p:nvPr/>
        </p:nvSpPr>
        <p:spPr>
          <a:xfrm>
            <a:off x="1867728" y="1734561"/>
            <a:ext cx="34090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666666"/>
                </a:solidFill>
                <a:effectLst/>
                <a:uLnTx/>
                <a:uFillTx/>
                <a:latin typeface="Arial"/>
                <a:ea typeface="+mn-ea"/>
                <a:cs typeface="+mn-cs"/>
              </a:rPr>
              <a:t>Where this Icon is visible refers to a Tip / help</a:t>
            </a:r>
          </a:p>
        </p:txBody>
      </p:sp>
      <p:cxnSp>
        <p:nvCxnSpPr>
          <p:cNvPr id="37" name="Straight Arrow Connector 36">
            <a:extLst>
              <a:ext uri="{FF2B5EF4-FFF2-40B4-BE49-F238E27FC236}">
                <a16:creationId xmlns:a16="http://schemas.microsoft.com/office/drawing/2014/main" id="{45346EA8-A1B6-4EBB-B433-501825BB4013}"/>
              </a:ext>
            </a:extLst>
          </p:cNvPr>
          <p:cNvCxnSpPr>
            <a:cxnSpLocks/>
            <a:stCxn id="36" idx="1"/>
          </p:cNvCxnSpPr>
          <p:nvPr/>
        </p:nvCxnSpPr>
        <p:spPr>
          <a:xfrm flipH="1">
            <a:off x="1479319" y="2057727"/>
            <a:ext cx="388409"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65F453F-4CCA-4C9D-A70A-235776F748E7}"/>
              </a:ext>
            </a:extLst>
          </p:cNvPr>
          <p:cNvPicPr>
            <a:picLocks noChangeAspect="1"/>
          </p:cNvPicPr>
          <p:nvPr/>
        </p:nvPicPr>
        <p:blipFill>
          <a:blip r:embed="rId10"/>
          <a:stretch>
            <a:fillRect/>
          </a:stretch>
        </p:blipFill>
        <p:spPr>
          <a:xfrm>
            <a:off x="11279414" y="6264089"/>
            <a:ext cx="823031" cy="463336"/>
          </a:xfrm>
          <a:prstGeom prst="rect">
            <a:avLst/>
          </a:prstGeom>
        </p:spPr>
      </p:pic>
    </p:spTree>
    <p:extLst>
      <p:ext uri="{BB962C8B-B14F-4D97-AF65-F5344CB8AC3E}">
        <p14:creationId xmlns:p14="http://schemas.microsoft.com/office/powerpoint/2010/main" val="171458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8338-15AA-4399-AF76-59E48222E344}"/>
              </a:ext>
            </a:extLst>
          </p:cNvPr>
          <p:cNvSpPr>
            <a:spLocks noGrp="1"/>
          </p:cNvSpPr>
          <p:nvPr>
            <p:ph type="title"/>
          </p:nvPr>
        </p:nvSpPr>
        <p:spPr>
          <a:xfrm>
            <a:off x="514348" y="162158"/>
            <a:ext cx="9625434" cy="457200"/>
          </a:xfrm>
        </p:spPr>
        <p:txBody>
          <a:bodyPr/>
          <a:lstStyle/>
          <a:p>
            <a:r>
              <a:rPr lang="en-GB" dirty="0"/>
              <a:t>TEOA – Operations Management System</a:t>
            </a:r>
          </a:p>
        </p:txBody>
      </p:sp>
      <p:grpSp>
        <p:nvGrpSpPr>
          <p:cNvPr id="59" name="Group 58">
            <a:extLst>
              <a:ext uri="{FF2B5EF4-FFF2-40B4-BE49-F238E27FC236}">
                <a16:creationId xmlns:a16="http://schemas.microsoft.com/office/drawing/2014/main" id="{8F353B4A-F524-4ED5-B419-8D7E18A2C9B6}"/>
              </a:ext>
            </a:extLst>
          </p:cNvPr>
          <p:cNvGrpSpPr/>
          <p:nvPr/>
        </p:nvGrpSpPr>
        <p:grpSpPr>
          <a:xfrm>
            <a:off x="1462919" y="827579"/>
            <a:ext cx="9422778" cy="5394718"/>
            <a:chOff x="1462919" y="639043"/>
            <a:chExt cx="9422778" cy="5394718"/>
          </a:xfrm>
        </p:grpSpPr>
        <p:sp>
          <p:nvSpPr>
            <p:cNvPr id="63" name="Isosceles Triangle 62">
              <a:extLst>
                <a:ext uri="{FF2B5EF4-FFF2-40B4-BE49-F238E27FC236}">
                  <a16:creationId xmlns:a16="http://schemas.microsoft.com/office/drawing/2014/main" id="{98EE9A0D-C3B9-428D-9DA0-F0EF78A6282A}"/>
                </a:ext>
              </a:extLst>
            </p:cNvPr>
            <p:cNvSpPr/>
            <p:nvPr/>
          </p:nvSpPr>
          <p:spPr>
            <a:xfrm>
              <a:off x="1705346" y="639043"/>
              <a:ext cx="8919264" cy="1477232"/>
            </a:xfrm>
            <a:prstGeom prst="triangle">
              <a:avLst/>
            </a:prstGeom>
            <a:solidFill>
              <a:srgbClr val="FFFFFF">
                <a:lumMod val="85000"/>
              </a:srgbClr>
            </a:solidFill>
            <a:ln w="28575"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Rectangle 63">
              <a:extLst>
                <a:ext uri="{FF2B5EF4-FFF2-40B4-BE49-F238E27FC236}">
                  <a16:creationId xmlns:a16="http://schemas.microsoft.com/office/drawing/2014/main" id="{4118B622-9E0C-46AB-AC09-6750B459E898}"/>
                </a:ext>
              </a:extLst>
            </p:cNvPr>
            <p:cNvSpPr/>
            <p:nvPr/>
          </p:nvSpPr>
          <p:spPr>
            <a:xfrm>
              <a:off x="1729930" y="2107523"/>
              <a:ext cx="8923255" cy="3073803"/>
            </a:xfrm>
            <a:prstGeom prst="rect">
              <a:avLst/>
            </a:prstGeom>
            <a:solidFill>
              <a:srgbClr val="FFFFFF">
                <a:lumMod val="85000"/>
              </a:srgbClr>
            </a:solidFill>
            <a:ln w="12700" cap="flat" cmpd="sng" algn="ctr">
              <a:solidFill>
                <a:srgbClr val="E983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graphicFrame>
          <p:nvGraphicFramePr>
            <p:cNvPr id="65" name="Diagram 64">
              <a:extLst>
                <a:ext uri="{FF2B5EF4-FFF2-40B4-BE49-F238E27FC236}">
                  <a16:creationId xmlns:a16="http://schemas.microsoft.com/office/drawing/2014/main" id="{186DFE28-9F1D-4035-A3F8-EA8CF8A99BE3}"/>
                </a:ext>
              </a:extLst>
            </p:cNvPr>
            <p:cNvGraphicFramePr/>
            <p:nvPr>
              <p:extLst>
                <p:ext uri="{D42A27DB-BD31-4B8C-83A1-F6EECF244321}">
                  <p14:modId xmlns:p14="http://schemas.microsoft.com/office/powerpoint/2010/main" val="182975774"/>
                </p:ext>
              </p:extLst>
            </p:nvPr>
          </p:nvGraphicFramePr>
          <p:xfrm>
            <a:off x="3784458" y="2590962"/>
            <a:ext cx="4396818" cy="2526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Arrow: Pentagon 65">
              <a:extLst>
                <a:ext uri="{FF2B5EF4-FFF2-40B4-BE49-F238E27FC236}">
                  <a16:creationId xmlns:a16="http://schemas.microsoft.com/office/drawing/2014/main" id="{10507EAB-732A-4411-B379-CB29EDE77682}"/>
                </a:ext>
              </a:extLst>
            </p:cNvPr>
            <p:cNvSpPr/>
            <p:nvPr/>
          </p:nvSpPr>
          <p:spPr>
            <a:xfrm flipH="1">
              <a:off x="7841668" y="2117129"/>
              <a:ext cx="2811517" cy="3054594"/>
            </a:xfrm>
            <a:prstGeom prst="homePlate">
              <a:avLst>
                <a:gd name="adj" fmla="val 15929"/>
              </a:avLst>
            </a:prstGeom>
            <a:solidFill>
              <a:srgbClr val="FFFFFF"/>
            </a:solidFill>
            <a:ln w="28575" cap="flat" cmpd="sng" algn="ctr">
              <a:solidFill>
                <a:srgbClr val="666666"/>
              </a:solidFill>
              <a:prstDash val="solid"/>
              <a:miter lim="800000"/>
            </a:ln>
            <a:effectLst/>
          </p:spPr>
          <p:txBody>
            <a:bodyPr rtlCol="0" anchor="t"/>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666666"/>
                  </a:solidFill>
                  <a:effectLst/>
                  <a:uLnTx/>
                  <a:uFillTx/>
                  <a:latin typeface="Arial"/>
                  <a:ea typeface="+mn-ea"/>
                  <a:cs typeface="+mn-cs"/>
                </a:rPr>
                <a:t>Technical Excellence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66666"/>
                  </a:solidFill>
                  <a:effectLst/>
                  <a:uLnTx/>
                  <a:uFillTx/>
                  <a:latin typeface="Arial"/>
                  <a:ea typeface="+mn-ea"/>
                  <a:cs typeface="+mn-cs"/>
                </a:rPr>
                <a:t>(COE)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666666"/>
                </a:solidFill>
                <a:effectLst/>
                <a:uLnTx/>
                <a:uFillTx/>
                <a:latin typeface="Arial"/>
                <a:ea typeface="+mn-ea"/>
                <a:cs typeface="+mn-cs"/>
              </a:endParaRPr>
            </a:p>
          </p:txBody>
        </p:sp>
        <p:sp>
          <p:nvSpPr>
            <p:cNvPr id="67" name="Arrow: Pentagon 66">
              <a:extLst>
                <a:ext uri="{FF2B5EF4-FFF2-40B4-BE49-F238E27FC236}">
                  <a16:creationId xmlns:a16="http://schemas.microsoft.com/office/drawing/2014/main" id="{DEBD36DE-DED9-4B0E-A418-C538A314B47F}"/>
                </a:ext>
              </a:extLst>
            </p:cNvPr>
            <p:cNvSpPr/>
            <p:nvPr/>
          </p:nvSpPr>
          <p:spPr>
            <a:xfrm>
              <a:off x="1672913" y="2117128"/>
              <a:ext cx="2811517" cy="3054595"/>
            </a:xfrm>
            <a:prstGeom prst="homePlate">
              <a:avLst>
                <a:gd name="adj" fmla="val 15929"/>
              </a:avLst>
            </a:prstGeom>
            <a:solidFill>
              <a:srgbClr val="FFFFFF"/>
            </a:solidFill>
            <a:ln w="28575" cap="flat" cmpd="sng" algn="ctr">
              <a:solidFill>
                <a:srgbClr val="666666"/>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666666"/>
                  </a:solidFill>
                  <a:effectLst/>
                  <a:uLnTx/>
                  <a:uFillTx/>
                  <a:latin typeface="Arial"/>
                  <a:ea typeface="+mn-ea"/>
                  <a:cs typeface="+mn-cs"/>
                </a:rPr>
                <a:t>Operational Excellence    </a:t>
              </a:r>
              <a:r>
                <a:rPr kumimoji="0" lang="en-US" sz="1200" b="0" i="0" u="none" strike="noStrike" kern="0" cap="none" spc="0" normalizeH="0" baseline="0" noProof="0" dirty="0">
                  <a:ln>
                    <a:noFill/>
                  </a:ln>
                  <a:solidFill>
                    <a:srgbClr val="666666"/>
                  </a:solidFill>
                  <a:effectLst/>
                  <a:uLnTx/>
                  <a:uFillTx/>
                  <a:latin typeface="Arial"/>
                  <a:ea typeface="+mn-ea"/>
                  <a:cs typeface="+mn-cs"/>
                </a:rPr>
                <a:t>(Lean)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666666"/>
                </a:solidFill>
                <a:effectLst/>
                <a:uLnTx/>
                <a:uFillTx/>
                <a:latin typeface="Arial"/>
                <a:ea typeface="+mn-ea"/>
                <a:cs typeface="+mn-cs"/>
              </a:endParaRPr>
            </a:p>
          </p:txBody>
        </p:sp>
        <p:sp>
          <p:nvSpPr>
            <p:cNvPr id="68" name="Rectangle 67">
              <a:extLst>
                <a:ext uri="{FF2B5EF4-FFF2-40B4-BE49-F238E27FC236}">
                  <a16:creationId xmlns:a16="http://schemas.microsoft.com/office/drawing/2014/main" id="{194BEB4A-EF49-4259-AB40-04CAFA620B23}"/>
                </a:ext>
              </a:extLst>
            </p:cNvPr>
            <p:cNvSpPr/>
            <p:nvPr/>
          </p:nvSpPr>
          <p:spPr>
            <a:xfrm>
              <a:off x="8536430" y="3874325"/>
              <a:ext cx="1835304" cy="44212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Ready to Deploy Projects </a:t>
              </a:r>
            </a:p>
          </p:txBody>
        </p:sp>
        <p:pic>
          <p:nvPicPr>
            <p:cNvPr id="69" name="Image 19">
              <a:extLst>
                <a:ext uri="{FF2B5EF4-FFF2-40B4-BE49-F238E27FC236}">
                  <a16:creationId xmlns:a16="http://schemas.microsoft.com/office/drawing/2014/main" id="{83B60342-C0F8-4FEB-BA0C-CF088E4897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8248" y="3537769"/>
              <a:ext cx="1733991" cy="585588"/>
            </a:xfrm>
            <a:prstGeom prst="rect">
              <a:avLst/>
            </a:prstGeom>
            <a:ln>
              <a:noFill/>
            </a:ln>
            <a:effectLst/>
          </p:spPr>
        </p:pic>
        <p:sp>
          <p:nvSpPr>
            <p:cNvPr id="70" name="Rectangle 69">
              <a:extLst>
                <a:ext uri="{FF2B5EF4-FFF2-40B4-BE49-F238E27FC236}">
                  <a16:creationId xmlns:a16="http://schemas.microsoft.com/office/drawing/2014/main" id="{9B7DF98A-ACC7-47A9-A1C5-B9E8CA160E5F}"/>
                </a:ext>
              </a:extLst>
            </p:cNvPr>
            <p:cNvSpPr/>
            <p:nvPr/>
          </p:nvSpPr>
          <p:spPr>
            <a:xfrm>
              <a:off x="8536430" y="2767629"/>
              <a:ext cx="1835304" cy="44212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Opportunity to TE Best</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Rectangle 70">
              <a:extLst>
                <a:ext uri="{FF2B5EF4-FFF2-40B4-BE49-F238E27FC236}">
                  <a16:creationId xmlns:a16="http://schemas.microsoft.com/office/drawing/2014/main" id="{BD744E88-8BC8-47D0-83C4-A33647A996BF}"/>
                </a:ext>
              </a:extLst>
            </p:cNvPr>
            <p:cNvSpPr/>
            <p:nvPr/>
          </p:nvSpPr>
          <p:spPr>
            <a:xfrm>
              <a:off x="8536430" y="3320977"/>
              <a:ext cx="1835304" cy="44212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Process Excellence Frameworks</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2" name="Rectangle 71">
              <a:extLst>
                <a:ext uri="{FF2B5EF4-FFF2-40B4-BE49-F238E27FC236}">
                  <a16:creationId xmlns:a16="http://schemas.microsoft.com/office/drawing/2014/main" id="{31637B77-F8C4-48D5-BCB0-38CA3CA8060E}"/>
                </a:ext>
              </a:extLst>
            </p:cNvPr>
            <p:cNvSpPr/>
            <p:nvPr/>
          </p:nvSpPr>
          <p:spPr>
            <a:xfrm>
              <a:off x="8536430" y="4427672"/>
              <a:ext cx="1835304" cy="44212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Technical Academies</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Rectangle 73">
              <a:extLst>
                <a:ext uri="{FF2B5EF4-FFF2-40B4-BE49-F238E27FC236}">
                  <a16:creationId xmlns:a16="http://schemas.microsoft.com/office/drawing/2014/main" id="{B30E1811-9637-4DCC-87B3-5F69733D38CA}"/>
                </a:ext>
              </a:extLst>
            </p:cNvPr>
            <p:cNvSpPr/>
            <p:nvPr/>
          </p:nvSpPr>
          <p:spPr>
            <a:xfrm>
              <a:off x="2024964" y="4548732"/>
              <a:ext cx="1835304" cy="322552"/>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Value Stream Management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mn-cs"/>
                </a:rPr>
                <a:t>(Material and Master Planning)</a:t>
              </a:r>
            </a:p>
          </p:txBody>
        </p:sp>
        <p:sp>
          <p:nvSpPr>
            <p:cNvPr id="75" name="Rectangle 74">
              <a:extLst>
                <a:ext uri="{FF2B5EF4-FFF2-40B4-BE49-F238E27FC236}">
                  <a16:creationId xmlns:a16="http://schemas.microsoft.com/office/drawing/2014/main" id="{4E257FFE-B599-46A0-BDED-D08B538B9189}"/>
                </a:ext>
              </a:extLst>
            </p:cNvPr>
            <p:cNvSpPr/>
            <p:nvPr/>
          </p:nvSpPr>
          <p:spPr>
            <a:xfrm>
              <a:off x="2038799" y="3209773"/>
              <a:ext cx="1835304" cy="35411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Standard Work</a:t>
              </a:r>
            </a:p>
          </p:txBody>
        </p:sp>
        <p:sp>
          <p:nvSpPr>
            <p:cNvPr id="87" name="Rectangle 86">
              <a:extLst>
                <a:ext uri="{FF2B5EF4-FFF2-40B4-BE49-F238E27FC236}">
                  <a16:creationId xmlns:a16="http://schemas.microsoft.com/office/drawing/2014/main" id="{69A3C55C-BD3F-4C5C-8309-55134A3E09E2}"/>
                </a:ext>
              </a:extLst>
            </p:cNvPr>
            <p:cNvSpPr/>
            <p:nvPr/>
          </p:nvSpPr>
          <p:spPr>
            <a:xfrm>
              <a:off x="2038799" y="3653504"/>
              <a:ext cx="1835304" cy="354119"/>
            </a:xfrm>
            <a:prstGeom prst="rect">
              <a:avLst/>
            </a:prstGeom>
            <a:solidFill>
              <a:srgbClr val="666666"/>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rPr>
                <a:t>Quick Changeover </a:t>
              </a:r>
              <a:r>
                <a:rPr kumimoji="0" lang="en-US" sz="700" b="0" i="0" u="none" strike="noStrike" kern="0" cap="none" spc="0" normalizeH="0" baseline="0" noProof="0" dirty="0">
                  <a:ln>
                    <a:noFill/>
                  </a:ln>
                  <a:solidFill>
                    <a:srgbClr val="FFFFFF"/>
                  </a:solidFill>
                  <a:effectLst/>
                  <a:uLnTx/>
                  <a:uFillTx/>
                  <a:latin typeface="Arial"/>
                  <a:ea typeface="+mn-ea"/>
                  <a:cs typeface="+mn-cs"/>
                </a:rPr>
                <a:t>(EPEI)</a:t>
              </a: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90" name="Rectangle 89">
              <a:extLst>
                <a:ext uri="{FF2B5EF4-FFF2-40B4-BE49-F238E27FC236}">
                  <a16:creationId xmlns:a16="http://schemas.microsoft.com/office/drawing/2014/main" id="{69BE7015-C74E-4EC8-9501-6FB7D3CBC8A6}"/>
                </a:ext>
              </a:extLst>
            </p:cNvPr>
            <p:cNvSpPr/>
            <p:nvPr/>
          </p:nvSpPr>
          <p:spPr>
            <a:xfrm>
              <a:off x="2030522" y="4097235"/>
              <a:ext cx="1835304" cy="361885"/>
            </a:xfrm>
            <a:prstGeom prst="rect">
              <a:avLst/>
            </a:prstGeom>
            <a:solidFill>
              <a:srgbClr val="666666"/>
            </a:solidFill>
            <a:ln w="12700" cap="flat" cmpd="sng" algn="ctr">
              <a:solidFill>
                <a:srgbClr val="666666"/>
              </a:solidFill>
              <a:prstDash val="solid"/>
              <a:miter lim="800000"/>
            </a:ln>
            <a:effectLst/>
          </p:spPr>
          <p:txBody>
            <a:bodyPr rtlCol="0" anchor="ctr"/>
            <a:lstStyle/>
            <a:p>
              <a:pPr algn="ctr"/>
              <a:r>
                <a:rPr lang="en-US" sz="1200" kern="0" dirty="0">
                  <a:solidFill>
                    <a:srgbClr val="FFFFFF"/>
                  </a:solidFill>
                  <a:latin typeface="Arial"/>
                </a:rPr>
                <a:t>Workplace Design (Cell Design &amp; 3P)</a:t>
              </a:r>
            </a:p>
          </p:txBody>
        </p:sp>
        <p:grpSp>
          <p:nvGrpSpPr>
            <p:cNvPr id="91" name="Group 90">
              <a:extLst>
                <a:ext uri="{FF2B5EF4-FFF2-40B4-BE49-F238E27FC236}">
                  <a16:creationId xmlns:a16="http://schemas.microsoft.com/office/drawing/2014/main" id="{C6ED7C43-6D51-402F-B10C-F58B32D5D8D4}"/>
                </a:ext>
              </a:extLst>
            </p:cNvPr>
            <p:cNvGrpSpPr/>
            <p:nvPr/>
          </p:nvGrpSpPr>
          <p:grpSpPr>
            <a:xfrm>
              <a:off x="4816239" y="833367"/>
              <a:ext cx="2571481" cy="960581"/>
              <a:chOff x="3216000" y="2353157"/>
              <a:chExt cx="5760000" cy="2151685"/>
            </a:xfrm>
          </p:grpSpPr>
          <p:sp>
            <p:nvSpPr>
              <p:cNvPr id="97" name="Oval 96">
                <a:extLst>
                  <a:ext uri="{FF2B5EF4-FFF2-40B4-BE49-F238E27FC236}">
                    <a16:creationId xmlns:a16="http://schemas.microsoft.com/office/drawing/2014/main" id="{306D064F-15B7-4932-9AF6-7036416035C3}"/>
                  </a:ext>
                </a:extLst>
              </p:cNvPr>
              <p:cNvSpPr/>
              <p:nvPr/>
            </p:nvSpPr>
            <p:spPr>
              <a:xfrm>
                <a:off x="6847304" y="2751797"/>
                <a:ext cx="2128696" cy="1303399"/>
              </a:xfrm>
              <a:prstGeom prst="ellipse">
                <a:avLst/>
              </a:prstGeom>
              <a:solidFill>
                <a:srgbClr val="E8E8E8"/>
              </a:solidFill>
              <a:ln w="25400" cap="flat" cmpd="sng" algn="ctr">
                <a:solidFill>
                  <a:srgbClr val="E98300"/>
                </a:solidFill>
                <a:prstDash val="solid"/>
                <a:miter lim="800000"/>
              </a:ln>
              <a:effectLst/>
            </p:spPr>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0292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747678"/>
                    </a:solidFill>
                    <a:effectLst/>
                    <a:uLnTx/>
                    <a:uFillTx/>
                    <a:latin typeface="Arial"/>
                    <a:ea typeface="+mn-ea"/>
                    <a:cs typeface="+mn-cs"/>
                  </a:rPr>
                  <a:t>HIGHLY ENGAGED</a:t>
                </a:r>
                <a:br>
                  <a:rPr kumimoji="0" lang="en-US" sz="600" b="1" i="0" u="none" strike="noStrike" kern="1200" cap="none" spc="0" normalizeH="0" baseline="0" noProof="0" dirty="0">
                    <a:ln>
                      <a:noFill/>
                    </a:ln>
                    <a:solidFill>
                      <a:srgbClr val="747678"/>
                    </a:solidFill>
                    <a:effectLst/>
                    <a:uLnTx/>
                    <a:uFillTx/>
                    <a:latin typeface="Arial"/>
                    <a:ea typeface="+mn-ea"/>
                    <a:cs typeface="+mn-cs"/>
                  </a:rPr>
                </a:br>
                <a:r>
                  <a:rPr kumimoji="0" lang="en-US" sz="600" b="1" i="0" u="none" strike="noStrike" kern="1200" cap="none" spc="0" normalizeH="0" baseline="0" noProof="0" dirty="0">
                    <a:ln>
                      <a:noFill/>
                    </a:ln>
                    <a:solidFill>
                      <a:srgbClr val="747678"/>
                    </a:solidFill>
                    <a:effectLst/>
                    <a:uLnTx/>
                    <a:uFillTx/>
                    <a:latin typeface="Arial"/>
                    <a:ea typeface="+mn-ea"/>
                    <a:cs typeface="+mn-cs"/>
                  </a:rPr>
                  <a:t>EMPLOYEES</a:t>
                </a:r>
              </a:p>
            </p:txBody>
          </p:sp>
          <p:sp>
            <p:nvSpPr>
              <p:cNvPr id="98" name="Oval 97">
                <a:extLst>
                  <a:ext uri="{FF2B5EF4-FFF2-40B4-BE49-F238E27FC236}">
                    <a16:creationId xmlns:a16="http://schemas.microsoft.com/office/drawing/2014/main" id="{E8691BC0-FFB3-4445-903F-8E768892F2A5}"/>
                  </a:ext>
                </a:extLst>
              </p:cNvPr>
              <p:cNvSpPr/>
              <p:nvPr/>
            </p:nvSpPr>
            <p:spPr>
              <a:xfrm>
                <a:off x="3216000" y="2757489"/>
                <a:ext cx="2128696" cy="1303399"/>
              </a:xfrm>
              <a:prstGeom prst="ellipse">
                <a:avLst/>
              </a:prstGeom>
              <a:solidFill>
                <a:srgbClr val="E8E8E8"/>
              </a:solidFill>
              <a:ln w="25400" cap="flat" cmpd="sng" algn="ctr">
                <a:solidFill>
                  <a:srgbClr val="E98300"/>
                </a:solidFill>
                <a:prstDash val="solid"/>
                <a:miter lim="800000"/>
              </a:ln>
              <a:effectLst/>
            </p:spPr>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0292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747678"/>
                    </a:solidFill>
                    <a:effectLst/>
                    <a:uLnTx/>
                    <a:uFillTx/>
                    <a:latin typeface="Arial"/>
                    <a:ea typeface="+mn-ea"/>
                    <a:cs typeface="+mn-cs"/>
                  </a:rPr>
                  <a:t>PREMIER PARTNER</a:t>
                </a:r>
                <a:br>
                  <a:rPr kumimoji="0" lang="en-US" sz="600" b="1" i="0" u="none" strike="noStrike" kern="1200" cap="none" spc="0" normalizeH="0" baseline="0" noProof="0" dirty="0">
                    <a:ln>
                      <a:noFill/>
                    </a:ln>
                    <a:solidFill>
                      <a:srgbClr val="747678"/>
                    </a:solidFill>
                    <a:effectLst/>
                    <a:uLnTx/>
                    <a:uFillTx/>
                    <a:latin typeface="Arial"/>
                    <a:ea typeface="+mn-ea"/>
                    <a:cs typeface="+mn-cs"/>
                  </a:rPr>
                </a:br>
                <a:r>
                  <a:rPr kumimoji="0" lang="en-US" sz="600" b="1" i="0" u="none" strike="noStrike" kern="1200" cap="none" spc="0" normalizeH="0" baseline="0" noProof="0" dirty="0">
                    <a:ln>
                      <a:noFill/>
                    </a:ln>
                    <a:solidFill>
                      <a:srgbClr val="747678"/>
                    </a:solidFill>
                    <a:effectLst/>
                    <a:uLnTx/>
                    <a:uFillTx/>
                    <a:latin typeface="Arial"/>
                    <a:ea typeface="+mn-ea"/>
                    <a:cs typeface="+mn-cs"/>
                  </a:rPr>
                  <a:t>FOR OUR CUSTOMERS</a:t>
                </a:r>
              </a:p>
            </p:txBody>
          </p:sp>
          <p:sp>
            <p:nvSpPr>
              <p:cNvPr id="99" name="Oval 98">
                <a:extLst>
                  <a:ext uri="{FF2B5EF4-FFF2-40B4-BE49-F238E27FC236}">
                    <a16:creationId xmlns:a16="http://schemas.microsoft.com/office/drawing/2014/main" id="{9F572804-FEC4-4FED-8F73-D34B8A4BB8BE}"/>
                  </a:ext>
                </a:extLst>
              </p:cNvPr>
              <p:cNvSpPr/>
              <p:nvPr/>
            </p:nvSpPr>
            <p:spPr>
              <a:xfrm>
                <a:off x="5031653" y="3201442"/>
                <a:ext cx="2128696" cy="1303400"/>
              </a:xfrm>
              <a:prstGeom prst="ellipse">
                <a:avLst/>
              </a:prstGeom>
              <a:solidFill>
                <a:srgbClr val="E8E8E8"/>
              </a:solidFill>
              <a:ln w="25400" cap="flat" cmpd="sng" algn="ctr">
                <a:solidFill>
                  <a:srgbClr val="E98300"/>
                </a:solidFill>
                <a:prstDash val="solid"/>
                <a:miter lim="800000"/>
              </a:ln>
              <a:effectLst>
                <a:outerShdw blurRad="101600" dist="50800" dir="2700000" algn="tl" rotWithShape="0">
                  <a:prstClr val="black">
                    <a:alpha val="20000"/>
                  </a:prstClr>
                </a:outerShdw>
              </a:effectLst>
            </p:spPr>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0292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747678"/>
                    </a:solidFill>
                    <a:effectLst/>
                    <a:uLnTx/>
                    <a:uFillTx/>
                    <a:latin typeface="Arial"/>
                    <a:ea typeface="+mn-ea"/>
                    <a:cs typeface="+mn-cs"/>
                  </a:rPr>
                  <a:t>SUPERIOR RETURNS</a:t>
                </a:r>
                <a:br>
                  <a:rPr kumimoji="0" lang="en-US" sz="600" b="1" i="0" u="none" strike="noStrike" kern="1200" cap="none" spc="0" normalizeH="0" baseline="0" noProof="0" dirty="0">
                    <a:ln>
                      <a:noFill/>
                    </a:ln>
                    <a:solidFill>
                      <a:srgbClr val="747678"/>
                    </a:solidFill>
                    <a:effectLst/>
                    <a:uLnTx/>
                    <a:uFillTx/>
                    <a:latin typeface="Arial"/>
                    <a:ea typeface="+mn-ea"/>
                    <a:cs typeface="+mn-cs"/>
                  </a:rPr>
                </a:br>
                <a:r>
                  <a:rPr kumimoji="0" lang="en-US" sz="600" b="1" i="0" u="none" strike="noStrike" kern="1200" cap="none" spc="0" normalizeH="0" baseline="0" noProof="0" dirty="0">
                    <a:ln>
                      <a:noFill/>
                    </a:ln>
                    <a:solidFill>
                      <a:srgbClr val="747678"/>
                    </a:solidFill>
                    <a:effectLst/>
                    <a:uLnTx/>
                    <a:uFillTx/>
                    <a:latin typeface="Arial"/>
                    <a:ea typeface="+mn-ea"/>
                    <a:cs typeface="+mn-cs"/>
                  </a:rPr>
                  <a:t>FOR OUR</a:t>
                </a:r>
              </a:p>
              <a:p>
                <a:pPr marL="0" marR="0" lvl="0" indent="0" algn="ctr" defTabSz="50292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747678"/>
                    </a:solidFill>
                    <a:effectLst/>
                    <a:uLnTx/>
                    <a:uFillTx/>
                    <a:latin typeface="Arial"/>
                    <a:ea typeface="+mn-ea"/>
                    <a:cs typeface="+mn-cs"/>
                  </a:rPr>
                  <a:t> SHAREHOLDERS</a:t>
                </a:r>
              </a:p>
            </p:txBody>
          </p:sp>
          <p:pic>
            <p:nvPicPr>
              <p:cNvPr id="100" name="Picture 99">
                <a:extLst>
                  <a:ext uri="{FF2B5EF4-FFF2-40B4-BE49-F238E27FC236}">
                    <a16:creationId xmlns:a16="http://schemas.microsoft.com/office/drawing/2014/main" id="{973A0DC3-3A01-4B58-BBA8-CAEB224030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37335" y="2353157"/>
                <a:ext cx="1317636" cy="754543"/>
              </a:xfrm>
              <a:prstGeom prst="rect">
                <a:avLst/>
              </a:prstGeom>
            </p:spPr>
          </p:pic>
        </p:grpSp>
        <p:sp>
          <p:nvSpPr>
            <p:cNvPr id="92" name="Rectangle 91">
              <a:extLst>
                <a:ext uri="{FF2B5EF4-FFF2-40B4-BE49-F238E27FC236}">
                  <a16:creationId xmlns:a16="http://schemas.microsoft.com/office/drawing/2014/main" id="{D7D552E0-9E72-40F7-9FF9-F1ADC09928C1}"/>
                </a:ext>
              </a:extLst>
            </p:cNvPr>
            <p:cNvSpPr/>
            <p:nvPr/>
          </p:nvSpPr>
          <p:spPr>
            <a:xfrm>
              <a:off x="2030522" y="2760824"/>
              <a:ext cx="1835304" cy="359337"/>
            </a:xfrm>
            <a:prstGeom prst="rect">
              <a:avLst/>
            </a:prstGeom>
            <a:solidFill>
              <a:srgbClr val="666666"/>
            </a:solidFill>
            <a:ln w="12700" cap="flat" cmpd="sng" algn="ctr">
              <a:solidFill>
                <a:srgbClr val="666666"/>
              </a:solidFill>
              <a:prstDash val="solid"/>
              <a:miter lim="800000"/>
            </a:ln>
            <a:effectLst/>
          </p:spPr>
          <p:txBody>
            <a:bodyPr rtlCol="0" anchor="ctr"/>
            <a:lstStyle/>
            <a:p>
              <a:pPr algn="ctr"/>
              <a:r>
                <a:rPr lang="en-US" sz="1200" kern="0" dirty="0">
                  <a:solidFill>
                    <a:srgbClr val="FFFFFF"/>
                  </a:solidFill>
                  <a:latin typeface="Arial"/>
                </a:rPr>
                <a:t>Built in Quality </a:t>
              </a:r>
              <a:r>
                <a:rPr lang="en-US" sz="900" kern="0" dirty="0">
                  <a:solidFill>
                    <a:srgbClr val="FFFFFF"/>
                  </a:solidFill>
                  <a:latin typeface="Arial"/>
                </a:rPr>
                <a:t>( Problem Solving MP, QCPC)</a:t>
              </a:r>
              <a:endParaRPr lang="en-US" sz="1200" kern="0" dirty="0">
                <a:solidFill>
                  <a:srgbClr val="FFFFFF"/>
                </a:solidFill>
                <a:latin typeface="Arial"/>
              </a:endParaRPr>
            </a:p>
          </p:txBody>
        </p:sp>
        <p:sp>
          <p:nvSpPr>
            <p:cNvPr id="93" name="Rectangle 92">
              <a:extLst>
                <a:ext uri="{FF2B5EF4-FFF2-40B4-BE49-F238E27FC236}">
                  <a16:creationId xmlns:a16="http://schemas.microsoft.com/office/drawing/2014/main" id="{FD79B4B0-65E1-4F1F-8DA6-BA13912BD7A1}"/>
                </a:ext>
              </a:extLst>
            </p:cNvPr>
            <p:cNvSpPr/>
            <p:nvPr/>
          </p:nvSpPr>
          <p:spPr>
            <a:xfrm>
              <a:off x="1672914" y="5172576"/>
              <a:ext cx="8980274" cy="433756"/>
            </a:xfrm>
            <a:prstGeom prst="rect">
              <a:avLst/>
            </a:prstGeom>
            <a:solidFill>
              <a:srgbClr val="FFFFFF">
                <a:lumMod val="85000"/>
              </a:srgbClr>
            </a:solidFill>
            <a:ln w="28575"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666666"/>
                  </a:solidFill>
                  <a:effectLst/>
                  <a:uLnTx/>
                  <a:uFillTx/>
                  <a:latin typeface="Arial"/>
                  <a:ea typeface="+mn-ea"/>
                  <a:cs typeface="+mn-cs"/>
                </a:rPr>
                <a:t>Define Strategy and Develop Talent</a:t>
              </a:r>
            </a:p>
          </p:txBody>
        </p:sp>
        <p:sp>
          <p:nvSpPr>
            <p:cNvPr id="94" name="Rectangle 93">
              <a:extLst>
                <a:ext uri="{FF2B5EF4-FFF2-40B4-BE49-F238E27FC236}">
                  <a16:creationId xmlns:a16="http://schemas.microsoft.com/office/drawing/2014/main" id="{C57B02B5-0BC2-4D16-A9D0-B57E5229B253}"/>
                </a:ext>
              </a:extLst>
            </p:cNvPr>
            <p:cNvSpPr/>
            <p:nvPr/>
          </p:nvSpPr>
          <p:spPr>
            <a:xfrm>
              <a:off x="1462919" y="5601774"/>
              <a:ext cx="9422778" cy="431987"/>
            </a:xfrm>
            <a:prstGeom prst="rect">
              <a:avLst/>
            </a:prstGeom>
            <a:solidFill>
              <a:srgbClr val="FFFFFF">
                <a:lumMod val="85000"/>
              </a:srgbClr>
            </a:solidFill>
            <a:ln w="28575"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666666"/>
                  </a:solidFill>
                  <a:effectLst/>
                  <a:uLnTx/>
                  <a:uFillTx/>
                  <a:latin typeface="Arial"/>
                  <a:ea typeface="+mn-ea"/>
                  <a:cs typeface="+mn-cs"/>
                </a:rPr>
                <a:t>Create Stability &amp; Culture </a:t>
              </a:r>
              <a:r>
                <a:rPr kumimoji="0" lang="en-US" sz="1200" b="1" i="0" u="none" strike="noStrike" kern="0" cap="none" spc="0" normalizeH="0" baseline="0" noProof="0" dirty="0">
                  <a:ln>
                    <a:noFill/>
                  </a:ln>
                  <a:solidFill>
                    <a:srgbClr val="666666"/>
                  </a:solidFill>
                  <a:effectLst/>
                  <a:uLnTx/>
                  <a:uFillTx/>
                  <a:latin typeface="Arial"/>
                  <a:ea typeface="+mn-ea"/>
                  <a:cs typeface="+mn-cs"/>
                </a:rPr>
                <a:t>(EH&amp;S, Quality Foundations, 5S&amp; Visual Management, TPM, PIM)</a:t>
              </a:r>
              <a:endParaRPr kumimoji="0" lang="en-US" sz="1600" b="1" i="0" u="none" strike="noStrike" kern="0" cap="none" spc="0" normalizeH="0" baseline="0" noProof="0" dirty="0">
                <a:ln>
                  <a:noFill/>
                </a:ln>
                <a:solidFill>
                  <a:srgbClr val="666666"/>
                </a:solidFill>
                <a:effectLst/>
                <a:uLnTx/>
                <a:uFillTx/>
                <a:latin typeface="Arial"/>
                <a:ea typeface="+mn-ea"/>
                <a:cs typeface="+mn-cs"/>
              </a:endParaRPr>
            </a:p>
          </p:txBody>
        </p:sp>
        <p:sp>
          <p:nvSpPr>
            <p:cNvPr id="95" name="TextBox 94">
              <a:extLst>
                <a:ext uri="{FF2B5EF4-FFF2-40B4-BE49-F238E27FC236}">
                  <a16:creationId xmlns:a16="http://schemas.microsoft.com/office/drawing/2014/main" id="{1CA62E70-52BE-423D-AD72-D82FAA7F815B}"/>
                </a:ext>
              </a:extLst>
            </p:cNvPr>
            <p:cNvSpPr txBox="1"/>
            <p:nvPr/>
          </p:nvSpPr>
          <p:spPr>
            <a:xfrm>
              <a:off x="5141833" y="1811169"/>
              <a:ext cx="204242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66666"/>
                  </a:solidFill>
                  <a:effectLst/>
                  <a:uLnTx/>
                  <a:uFillTx/>
                  <a:latin typeface="Arial"/>
                </a:rPr>
                <a:t>Balanced Scorecard (KPIs)</a:t>
              </a:r>
            </a:p>
          </p:txBody>
        </p:sp>
        <p:sp>
          <p:nvSpPr>
            <p:cNvPr id="96" name="Rectangle: Rounded Corners 95">
              <a:extLst>
                <a:ext uri="{FF2B5EF4-FFF2-40B4-BE49-F238E27FC236}">
                  <a16:creationId xmlns:a16="http://schemas.microsoft.com/office/drawing/2014/main" id="{CCB95F83-E4B3-45C6-AC1A-1EF956915788}"/>
                </a:ext>
              </a:extLst>
            </p:cNvPr>
            <p:cNvSpPr/>
            <p:nvPr/>
          </p:nvSpPr>
          <p:spPr>
            <a:xfrm>
              <a:off x="5288042" y="2128701"/>
              <a:ext cx="1774197" cy="304931"/>
            </a:xfrm>
            <a:prstGeom prst="roundRect">
              <a:avLst/>
            </a:prstGeom>
            <a:solidFill>
              <a:srgbClr val="FFFFFF">
                <a:hueOff val="0"/>
                <a:satOff val="0"/>
                <a:lumOff val="0"/>
                <a:alphaOff val="0"/>
              </a:srgbClr>
            </a:solidFill>
            <a:ln w="12700" cap="flat" cmpd="sng" algn="ctr">
              <a:solidFill>
                <a:srgbClr val="E98300">
                  <a:shade val="80000"/>
                  <a:hueOff val="0"/>
                  <a:satOff val="0"/>
                  <a:lumOff val="0"/>
                  <a:alphaOff val="0"/>
                </a:srgbClr>
              </a:solidFill>
              <a:prstDash val="solid"/>
              <a:miter lim="800000"/>
            </a:ln>
            <a:effectLst/>
          </p:spPr>
          <p:txBody>
            <a:bodyPr spcFirstLastPara="0" vert="horz" wrap="square" lIns="45720" tIns="45720" rIns="45720" bIns="4572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GB" sz="1600" b="1" i="0" u="none" strike="noStrike" kern="0" cap="none" spc="0" normalizeH="0" baseline="0" noProof="0" dirty="0">
                  <a:ln>
                    <a:noFill/>
                  </a:ln>
                  <a:solidFill>
                    <a:srgbClr val="666666"/>
                  </a:solidFill>
                  <a:effectLst/>
                  <a:uLnTx/>
                  <a:uFillTx/>
                  <a:latin typeface="Arial"/>
                </a:rPr>
                <a:t>Transformation</a:t>
              </a:r>
            </a:p>
          </p:txBody>
        </p:sp>
      </p:grpSp>
      <p:sp>
        <p:nvSpPr>
          <p:cNvPr id="101" name="Star: 5 Points 100">
            <a:extLst>
              <a:ext uri="{FF2B5EF4-FFF2-40B4-BE49-F238E27FC236}">
                <a16:creationId xmlns:a16="http://schemas.microsoft.com/office/drawing/2014/main" id="{9EA52335-3339-4B88-B650-57544C344244}"/>
              </a:ext>
            </a:extLst>
          </p:cNvPr>
          <p:cNvSpPr/>
          <p:nvPr/>
        </p:nvSpPr>
        <p:spPr>
          <a:xfrm>
            <a:off x="909334" y="2443019"/>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2" name="Star: 5 Points 101">
            <a:extLst>
              <a:ext uri="{FF2B5EF4-FFF2-40B4-BE49-F238E27FC236}">
                <a16:creationId xmlns:a16="http://schemas.microsoft.com/office/drawing/2014/main" id="{DF11E2A7-EFFE-4F9B-B5C3-A01B1102BA58}"/>
              </a:ext>
            </a:extLst>
          </p:cNvPr>
          <p:cNvSpPr/>
          <p:nvPr/>
        </p:nvSpPr>
        <p:spPr>
          <a:xfrm>
            <a:off x="448147" y="2137995"/>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3" name="Star: 5 Points 102">
            <a:extLst>
              <a:ext uri="{FF2B5EF4-FFF2-40B4-BE49-F238E27FC236}">
                <a16:creationId xmlns:a16="http://schemas.microsoft.com/office/drawing/2014/main" id="{A726ED0B-1E19-48DB-8211-31C0CAAE95EC}"/>
              </a:ext>
            </a:extLst>
          </p:cNvPr>
          <p:cNvSpPr/>
          <p:nvPr/>
        </p:nvSpPr>
        <p:spPr>
          <a:xfrm>
            <a:off x="758110" y="2137995"/>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4" name="Star: 5 Points 103">
            <a:extLst>
              <a:ext uri="{FF2B5EF4-FFF2-40B4-BE49-F238E27FC236}">
                <a16:creationId xmlns:a16="http://schemas.microsoft.com/office/drawing/2014/main" id="{0CFDEB04-4E78-4C63-8138-A556BA13798C}"/>
              </a:ext>
            </a:extLst>
          </p:cNvPr>
          <p:cNvSpPr/>
          <p:nvPr/>
        </p:nvSpPr>
        <p:spPr>
          <a:xfrm>
            <a:off x="599370" y="2443019"/>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5" name="Arrow: Right 104">
            <a:extLst>
              <a:ext uri="{FF2B5EF4-FFF2-40B4-BE49-F238E27FC236}">
                <a16:creationId xmlns:a16="http://schemas.microsoft.com/office/drawing/2014/main" id="{6A759808-42B4-4BB5-919F-7ABE60FD80DF}"/>
              </a:ext>
            </a:extLst>
          </p:cNvPr>
          <p:cNvSpPr/>
          <p:nvPr/>
        </p:nvSpPr>
        <p:spPr>
          <a:xfrm rot="16200000">
            <a:off x="-51396" y="3418122"/>
            <a:ext cx="1817620" cy="596888"/>
          </a:xfrm>
          <a:prstGeom prst="rightArrow">
            <a:avLst/>
          </a:prstGeom>
          <a:solidFill>
            <a:srgbClr val="666666">
              <a:lumMod val="20000"/>
              <a:lumOff val="80000"/>
            </a:srgbClr>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6" name="Star: 5 Points 105">
            <a:extLst>
              <a:ext uri="{FF2B5EF4-FFF2-40B4-BE49-F238E27FC236}">
                <a16:creationId xmlns:a16="http://schemas.microsoft.com/office/drawing/2014/main" id="{9624A063-2F3B-4144-9ECB-4CBD2CE0EF15}"/>
              </a:ext>
            </a:extLst>
          </p:cNvPr>
          <p:cNvSpPr/>
          <p:nvPr/>
        </p:nvSpPr>
        <p:spPr>
          <a:xfrm>
            <a:off x="728462" y="4726004"/>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7" name="Star: 5 Points 106">
            <a:extLst>
              <a:ext uri="{FF2B5EF4-FFF2-40B4-BE49-F238E27FC236}">
                <a16:creationId xmlns:a16="http://schemas.microsoft.com/office/drawing/2014/main" id="{A7A175EC-9398-42A4-AF10-39AB377D0B2E}"/>
              </a:ext>
            </a:extLst>
          </p:cNvPr>
          <p:cNvSpPr/>
          <p:nvPr/>
        </p:nvSpPr>
        <p:spPr>
          <a:xfrm>
            <a:off x="1038426" y="4726004"/>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8" name="Star: 5 Points 107">
            <a:extLst>
              <a:ext uri="{FF2B5EF4-FFF2-40B4-BE49-F238E27FC236}">
                <a16:creationId xmlns:a16="http://schemas.microsoft.com/office/drawing/2014/main" id="{E49230E3-6692-4E71-9454-D5199AAFC629}"/>
              </a:ext>
            </a:extLst>
          </p:cNvPr>
          <p:cNvSpPr/>
          <p:nvPr/>
        </p:nvSpPr>
        <p:spPr>
          <a:xfrm>
            <a:off x="418498" y="4726004"/>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9" name="Star: 5 Points 108">
            <a:extLst>
              <a:ext uri="{FF2B5EF4-FFF2-40B4-BE49-F238E27FC236}">
                <a16:creationId xmlns:a16="http://schemas.microsoft.com/office/drawing/2014/main" id="{CB037878-024D-43CB-9E20-6262AC50F1DE}"/>
              </a:ext>
            </a:extLst>
          </p:cNvPr>
          <p:cNvSpPr/>
          <p:nvPr/>
        </p:nvSpPr>
        <p:spPr>
          <a:xfrm>
            <a:off x="570052" y="5367986"/>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10" name="Star: 5 Points 109">
            <a:extLst>
              <a:ext uri="{FF2B5EF4-FFF2-40B4-BE49-F238E27FC236}">
                <a16:creationId xmlns:a16="http://schemas.microsoft.com/office/drawing/2014/main" id="{6EC60118-199D-4B22-850E-39569842C147}"/>
              </a:ext>
            </a:extLst>
          </p:cNvPr>
          <p:cNvSpPr/>
          <p:nvPr/>
        </p:nvSpPr>
        <p:spPr>
          <a:xfrm>
            <a:off x="880015" y="5367986"/>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11" name="Star: 5 Points 110">
            <a:extLst>
              <a:ext uri="{FF2B5EF4-FFF2-40B4-BE49-F238E27FC236}">
                <a16:creationId xmlns:a16="http://schemas.microsoft.com/office/drawing/2014/main" id="{0C7EF63B-A6BB-40C8-8DFD-F4EF7A15EC6D}"/>
              </a:ext>
            </a:extLst>
          </p:cNvPr>
          <p:cNvSpPr/>
          <p:nvPr/>
        </p:nvSpPr>
        <p:spPr>
          <a:xfrm>
            <a:off x="730647" y="5928148"/>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12" name="Star: 5 Points 111">
            <a:extLst>
              <a:ext uri="{FF2B5EF4-FFF2-40B4-BE49-F238E27FC236}">
                <a16:creationId xmlns:a16="http://schemas.microsoft.com/office/drawing/2014/main" id="{DB56E1F0-725D-460F-A713-5D1D439B7D3C}"/>
              </a:ext>
            </a:extLst>
          </p:cNvPr>
          <p:cNvSpPr/>
          <p:nvPr/>
        </p:nvSpPr>
        <p:spPr>
          <a:xfrm>
            <a:off x="1053100" y="2137995"/>
            <a:ext cx="243889" cy="232855"/>
          </a:xfrm>
          <a:prstGeom prst="star5">
            <a:avLst/>
          </a:prstGeom>
          <a:solidFill>
            <a:srgbClr val="FCD350"/>
          </a:solidFill>
          <a:ln w="12700" cap="flat" cmpd="sng" algn="ctr">
            <a:solidFill>
              <a:srgbClr val="66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13" name="Rectangle 112">
            <a:extLst>
              <a:ext uri="{FF2B5EF4-FFF2-40B4-BE49-F238E27FC236}">
                <a16:creationId xmlns:a16="http://schemas.microsoft.com/office/drawing/2014/main" id="{A2032235-673A-4992-BC84-8B2E6A65F6EF}"/>
              </a:ext>
            </a:extLst>
          </p:cNvPr>
          <p:cNvSpPr/>
          <p:nvPr/>
        </p:nvSpPr>
        <p:spPr>
          <a:xfrm>
            <a:off x="10490973" y="1130398"/>
            <a:ext cx="1474959" cy="348830"/>
          </a:xfrm>
          <a:prstGeom prst="rect">
            <a:avLst/>
          </a:prstGeom>
          <a:solidFill>
            <a:srgbClr val="FFFFFF">
              <a:lumMod val="85000"/>
            </a:srgbClr>
          </a:solidFill>
          <a:ln w="12700" cap="flat" cmpd="sng" algn="ctr">
            <a:solidFill>
              <a:srgbClr val="E983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66666"/>
                </a:solidFill>
                <a:effectLst/>
                <a:uLnTx/>
                <a:uFillTx/>
                <a:latin typeface="Arial"/>
                <a:ea typeface="+mn-ea"/>
                <a:cs typeface="+mn-cs"/>
              </a:rPr>
              <a:t>Star Level Criteria</a:t>
            </a:r>
          </a:p>
        </p:txBody>
      </p:sp>
      <p:sp>
        <p:nvSpPr>
          <p:cNvPr id="114" name="TextBox 113">
            <a:extLst>
              <a:ext uri="{FF2B5EF4-FFF2-40B4-BE49-F238E27FC236}">
                <a16:creationId xmlns:a16="http://schemas.microsoft.com/office/drawing/2014/main" id="{319449A3-0A9F-4488-952F-D2FE3C76FA86}"/>
              </a:ext>
            </a:extLst>
          </p:cNvPr>
          <p:cNvSpPr txBox="1"/>
          <p:nvPr/>
        </p:nvSpPr>
        <p:spPr>
          <a:xfrm>
            <a:off x="10450774" y="794682"/>
            <a:ext cx="518860" cy="369332"/>
          </a:xfrm>
          <a:prstGeom prst="rect">
            <a:avLst/>
          </a:prstGeom>
          <a:noFill/>
        </p:spPr>
        <p:txBody>
          <a:bodyPr wrap="none" rtlCol="0">
            <a:spAutoFit/>
          </a:bodyPr>
          <a:lstStyle/>
          <a:p>
            <a:pPr>
              <a:defRPr/>
            </a:pPr>
            <a:r>
              <a:rPr lang="en-US" dirty="0">
                <a:solidFill>
                  <a:srgbClr val="666666"/>
                </a:solidFill>
                <a:latin typeface="Arial"/>
              </a:rPr>
              <a:t>Key</a:t>
            </a:r>
          </a:p>
        </p:txBody>
      </p:sp>
      <p:sp>
        <p:nvSpPr>
          <p:cNvPr id="115" name="Rectangle 114">
            <a:extLst>
              <a:ext uri="{FF2B5EF4-FFF2-40B4-BE49-F238E27FC236}">
                <a16:creationId xmlns:a16="http://schemas.microsoft.com/office/drawing/2014/main" id="{1F5882A6-9BFD-40B9-9701-93CE33A2F61F}"/>
              </a:ext>
            </a:extLst>
          </p:cNvPr>
          <p:cNvSpPr/>
          <p:nvPr/>
        </p:nvSpPr>
        <p:spPr>
          <a:xfrm>
            <a:off x="10490972" y="1518527"/>
            <a:ext cx="1474959" cy="348830"/>
          </a:xfrm>
          <a:prstGeom prst="rect">
            <a:avLst/>
          </a:prstGeom>
          <a:solidFill>
            <a:srgbClr val="666666"/>
          </a:solidFill>
          <a:ln w="12700" cap="flat" cmpd="sng" algn="ctr">
            <a:solidFill>
              <a:srgbClr val="E983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Transformational Tool</a:t>
            </a:r>
          </a:p>
        </p:txBody>
      </p:sp>
      <p:sp>
        <p:nvSpPr>
          <p:cNvPr id="7" name="Rectangle 6">
            <a:extLst>
              <a:ext uri="{FF2B5EF4-FFF2-40B4-BE49-F238E27FC236}">
                <a16:creationId xmlns:a16="http://schemas.microsoft.com/office/drawing/2014/main" id="{6B9286AF-BE68-4E51-96DF-DD87ED43A5AA}"/>
              </a:ext>
            </a:extLst>
          </p:cNvPr>
          <p:cNvSpPr/>
          <p:nvPr/>
        </p:nvSpPr>
        <p:spPr>
          <a:xfrm>
            <a:off x="5063068" y="5826608"/>
            <a:ext cx="506488" cy="373049"/>
          </a:xfrm>
          <a:prstGeom prst="rect">
            <a:avLst/>
          </a:prstGeom>
          <a:solidFill>
            <a:schemeClr val="accent6">
              <a:alpha val="2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8311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95FA48-BBE1-4738-B070-9A8D28CAD178}"/>
              </a:ext>
            </a:extLst>
          </p:cNvPr>
          <p:cNvSpPr>
            <a:spLocks noGrp="1"/>
          </p:cNvSpPr>
          <p:nvPr>
            <p:ph type="ctrTitle"/>
          </p:nvPr>
        </p:nvSpPr>
        <p:spPr/>
        <p:txBody>
          <a:bodyPr/>
          <a:lstStyle/>
          <a:p>
            <a:br>
              <a:rPr lang="en-GB" dirty="0"/>
            </a:br>
            <a:r>
              <a:rPr lang="en-GB" dirty="0"/>
              <a:t>EH&amp;S (Environment, Health and Safety)</a:t>
            </a:r>
          </a:p>
        </p:txBody>
      </p:sp>
      <p:sp>
        <p:nvSpPr>
          <p:cNvPr id="2" name="Subtitle 1">
            <a:extLst>
              <a:ext uri="{FF2B5EF4-FFF2-40B4-BE49-F238E27FC236}">
                <a16:creationId xmlns:a16="http://schemas.microsoft.com/office/drawing/2014/main" id="{57293B78-A754-4EF7-873B-BD516E25D7DC}"/>
              </a:ext>
            </a:extLst>
          </p:cNvPr>
          <p:cNvSpPr>
            <a:spLocks noGrp="1"/>
          </p:cNvSpPr>
          <p:nvPr>
            <p:ph type="subTitle" idx="1"/>
          </p:nvPr>
        </p:nvSpPr>
        <p:spPr/>
        <p:txBody>
          <a:bodyPr/>
          <a:lstStyle/>
          <a:p>
            <a:r>
              <a:rPr lang="en-US" dirty="0"/>
              <a:t>Creating an injury free culture, EH&amp;S compliance and sustainable operations.</a:t>
            </a:r>
            <a:endParaRPr lang="en-GB" dirty="0"/>
          </a:p>
        </p:txBody>
      </p:sp>
      <p:pic>
        <p:nvPicPr>
          <p:cNvPr id="3" name="Picture 2">
            <a:extLst>
              <a:ext uri="{FF2B5EF4-FFF2-40B4-BE49-F238E27FC236}">
                <a16:creationId xmlns:a16="http://schemas.microsoft.com/office/drawing/2014/main" id="{75EF1A9E-1D98-4175-B7C6-F0EA22B1A134}"/>
              </a:ext>
            </a:extLst>
          </p:cNvPr>
          <p:cNvPicPr>
            <a:picLocks noChangeAspect="1"/>
          </p:cNvPicPr>
          <p:nvPr/>
        </p:nvPicPr>
        <p:blipFill>
          <a:blip r:embed="rId2"/>
          <a:stretch>
            <a:fillRect/>
          </a:stretch>
        </p:blipFill>
        <p:spPr>
          <a:xfrm>
            <a:off x="5346573" y="908114"/>
            <a:ext cx="6120003" cy="4168080"/>
          </a:xfrm>
          <a:prstGeom prst="rect">
            <a:avLst/>
          </a:prstGeom>
        </p:spPr>
      </p:pic>
    </p:spTree>
    <p:extLst>
      <p:ext uri="{BB962C8B-B14F-4D97-AF65-F5344CB8AC3E}">
        <p14:creationId xmlns:p14="http://schemas.microsoft.com/office/powerpoint/2010/main" val="197302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0D02D-ACDF-49E9-8B34-6EB5C6AFCA86}"/>
              </a:ext>
            </a:extLst>
          </p:cNvPr>
          <p:cNvPicPr>
            <a:picLocks noChangeAspect="1"/>
          </p:cNvPicPr>
          <p:nvPr/>
        </p:nvPicPr>
        <p:blipFill>
          <a:blip r:embed="rId5"/>
          <a:stretch>
            <a:fillRect/>
          </a:stretch>
        </p:blipFill>
        <p:spPr>
          <a:xfrm>
            <a:off x="9906000" y="3429000"/>
            <a:ext cx="1936849" cy="2517904"/>
          </a:xfrm>
          <a:prstGeom prst="rect">
            <a:avLst/>
          </a:prstGeom>
          <a:ln>
            <a:noFill/>
          </a:ln>
          <a:effectLst>
            <a:outerShdw blurRad="292100" dist="139700" dir="2700000" algn="tl" rotWithShape="0">
              <a:srgbClr val="333333">
                <a:alpha val="65000"/>
              </a:srgbClr>
            </a:outerShdw>
          </a:effectLst>
        </p:spPr>
      </p:pic>
      <p:graphicFrame>
        <p:nvGraphicFramePr>
          <p:cNvPr id="7" name="Objekt 6" hidden="1">
            <a:extLst>
              <a:ext uri="{FF2B5EF4-FFF2-40B4-BE49-F238E27FC236}">
                <a16:creationId xmlns:a16="http://schemas.microsoft.com/office/drawing/2014/main" id="{A0477781-05C6-4635-A850-F123C601CFBF}"/>
              </a:ext>
            </a:extLst>
          </p:cNvPr>
          <p:cNvGraphicFramePr>
            <a:graphicFrameLocks noChangeAspect="1"/>
          </p:cNvGraphicFramePr>
          <p:nvPr>
            <p:custDataLst>
              <p:tags r:id="rId2"/>
            </p:custDataLst>
            <p:extLst>
              <p:ext uri="{D42A27DB-BD31-4B8C-83A1-F6EECF244321}">
                <p14:modId xmlns:p14="http://schemas.microsoft.com/office/powerpoint/2010/main" val="4085044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7" name="think-cell Folie" r:id="rId6" imgW="306" imgH="306" progId="TCLayout.ActiveDocument.1">
                  <p:embed/>
                </p:oleObj>
              </mc:Choice>
              <mc:Fallback>
                <p:oleObj name="think-cell Folie" r:id="rId6" imgW="306" imgH="306" progId="TCLayout.ActiveDocument.1">
                  <p:embed/>
                  <p:pic>
                    <p:nvPicPr>
                      <p:cNvPr id="7" name="Objekt 6" hidden="1">
                        <a:extLst>
                          <a:ext uri="{FF2B5EF4-FFF2-40B4-BE49-F238E27FC236}">
                            <a16:creationId xmlns:a16="http://schemas.microsoft.com/office/drawing/2014/main" id="{A0477781-05C6-4635-A850-F123C601CF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335E2A6A-4DB0-4A08-AE8A-55996CF4532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800" b="1" dirty="0">
              <a:latin typeface="Arial" panose="020B0604020202020204" pitchFamily="34" charset="0"/>
              <a:ea typeface="+mj-ea"/>
              <a:cs typeface="+mj-cs"/>
              <a:sym typeface="Arial" panose="020B0604020202020204" pitchFamily="34" charset="0"/>
            </a:endParaRPr>
          </a:p>
        </p:txBody>
      </p:sp>
      <p:sp>
        <p:nvSpPr>
          <p:cNvPr id="5" name="Content Placeholder 4">
            <a:extLst>
              <a:ext uri="{FF2B5EF4-FFF2-40B4-BE49-F238E27FC236}">
                <a16:creationId xmlns:a16="http://schemas.microsoft.com/office/drawing/2014/main" id="{5A605BFB-9DD7-4EE4-94BB-A42D58397869}"/>
              </a:ext>
            </a:extLst>
          </p:cNvPr>
          <p:cNvSpPr>
            <a:spLocks noGrp="1"/>
          </p:cNvSpPr>
          <p:nvPr>
            <p:ph sz="half" idx="1"/>
          </p:nvPr>
        </p:nvSpPr>
        <p:spPr>
          <a:xfrm>
            <a:off x="536701" y="2689185"/>
            <a:ext cx="6705217" cy="3345958"/>
          </a:xfrm>
          <a:solidFill>
            <a:schemeClr val="bg2"/>
          </a:solidFill>
        </p:spPr>
        <p:txBody>
          <a:bodyPr vert="horz" lIns="0" tIns="0" rIns="0" bIns="0" rtlCol="0" anchor="t">
            <a:noAutofit/>
          </a:bodyPr>
          <a:lstStyle/>
          <a:p>
            <a:pPr>
              <a:lnSpc>
                <a:spcPct val="100000"/>
              </a:lnSpc>
            </a:pPr>
            <a:r>
              <a:rPr lang="en-US" sz="2000" b="1" u="sng" dirty="0">
                <a:solidFill>
                  <a:schemeClr val="bg1"/>
                </a:solidFill>
              </a:rPr>
              <a:t>Playbook Contents</a:t>
            </a:r>
          </a:p>
          <a:p>
            <a:pPr marL="457200" indent="-457200">
              <a:lnSpc>
                <a:spcPct val="100000"/>
              </a:lnSpc>
              <a:buFont typeface="+mj-lt"/>
              <a:buAutoNum type="arabicPeriod"/>
            </a:pPr>
            <a:r>
              <a:rPr lang="en-US" sz="2000" b="1" dirty="0">
                <a:solidFill>
                  <a:schemeClr val="bg1"/>
                </a:solidFill>
                <a:hlinkClick r:id="rId8" action="ppaction://hlinksldjump">
                  <a:extLst>
                    <a:ext uri="{A12FA001-AC4F-418D-AE19-62706E023703}">
                      <ahyp:hlinkClr xmlns:ahyp="http://schemas.microsoft.com/office/drawing/2018/hyperlinkcolor" val="tx"/>
                    </a:ext>
                  </a:extLst>
                </a:hlinkClick>
              </a:rPr>
              <a:t>EH&amp;S Roles and Responsibilities</a:t>
            </a:r>
            <a:endParaRPr lang="en-US" sz="2000" b="1" dirty="0">
              <a:solidFill>
                <a:schemeClr val="bg1"/>
              </a:solidFill>
            </a:endParaRPr>
          </a:p>
          <a:p>
            <a:pPr marL="457200" indent="-457200">
              <a:lnSpc>
                <a:spcPct val="100000"/>
              </a:lnSpc>
              <a:buFont typeface="+mj-lt"/>
              <a:buAutoNum type="arabicPeriod"/>
            </a:pPr>
            <a:r>
              <a:rPr lang="en-US" sz="2000" b="1" dirty="0">
                <a:solidFill>
                  <a:schemeClr val="bg1"/>
                </a:solidFill>
                <a:hlinkClick r:id="rId9" action="ppaction://hlinksldjump">
                  <a:extLst>
                    <a:ext uri="{A12FA001-AC4F-418D-AE19-62706E023703}">
                      <ahyp:hlinkClr xmlns:ahyp="http://schemas.microsoft.com/office/drawing/2018/hyperlinkcolor" val="tx"/>
                    </a:ext>
                  </a:extLst>
                </a:hlinkClick>
              </a:rPr>
              <a:t>EH&amp;S Metrics, Reporting, Communications</a:t>
            </a:r>
            <a:endParaRPr lang="en-US" sz="2000" b="1" dirty="0">
              <a:solidFill>
                <a:schemeClr val="bg1"/>
              </a:solidFill>
            </a:endParaRPr>
          </a:p>
          <a:p>
            <a:pPr marL="457200" indent="-457200">
              <a:lnSpc>
                <a:spcPct val="100000"/>
              </a:lnSpc>
              <a:buFont typeface="+mj-lt"/>
              <a:buAutoNum type="arabicPeriod"/>
            </a:pPr>
            <a:r>
              <a:rPr lang="en-US" sz="2000" b="1" dirty="0">
                <a:solidFill>
                  <a:schemeClr val="bg1"/>
                </a:solidFill>
              </a:rPr>
              <a:t>Creating the Fundamentals of a TE EH&amp;S Program:</a:t>
            </a:r>
          </a:p>
          <a:p>
            <a:pPr marL="1028700" lvl="1" indent="-342900">
              <a:lnSpc>
                <a:spcPct val="100000"/>
              </a:lnSpc>
            </a:pPr>
            <a:r>
              <a:rPr lang="en-US" sz="1800" b="1" dirty="0">
                <a:solidFill>
                  <a:schemeClr val="bg1"/>
                </a:solidFill>
                <a:hlinkClick r:id="rId10" action="ppaction://hlinksldjump">
                  <a:extLst>
                    <a:ext uri="{A12FA001-AC4F-418D-AE19-62706E023703}">
                      <ahyp:hlinkClr xmlns:ahyp="http://schemas.microsoft.com/office/drawing/2018/hyperlinkcolor" val="tx"/>
                    </a:ext>
                  </a:extLst>
                </a:hlinkClick>
              </a:rPr>
              <a:t>Health &amp; Safety</a:t>
            </a:r>
            <a:endParaRPr lang="en-US" sz="1800" b="1" dirty="0">
              <a:solidFill>
                <a:schemeClr val="bg1"/>
              </a:solidFill>
            </a:endParaRPr>
          </a:p>
          <a:p>
            <a:pPr marL="1028700" lvl="1" indent="-342900">
              <a:lnSpc>
                <a:spcPct val="100000"/>
              </a:lnSpc>
            </a:pPr>
            <a:r>
              <a:rPr lang="en-US" sz="1800" b="1" dirty="0">
                <a:solidFill>
                  <a:schemeClr val="bg1"/>
                </a:solidFill>
                <a:hlinkClick r:id="rId11" action="ppaction://hlinksldjump">
                  <a:extLst>
                    <a:ext uri="{A12FA001-AC4F-418D-AE19-62706E023703}">
                      <ahyp:hlinkClr xmlns:ahyp="http://schemas.microsoft.com/office/drawing/2018/hyperlinkcolor" val="tx"/>
                    </a:ext>
                  </a:extLst>
                </a:hlinkClick>
              </a:rPr>
              <a:t>Environmental compliance</a:t>
            </a:r>
            <a:endParaRPr lang="en-US" sz="1800" b="1" dirty="0">
              <a:solidFill>
                <a:schemeClr val="bg1"/>
              </a:solidFill>
            </a:endParaRPr>
          </a:p>
          <a:p>
            <a:pPr marL="1028700" lvl="1" indent="-342900">
              <a:lnSpc>
                <a:spcPct val="100000"/>
              </a:lnSpc>
            </a:pPr>
            <a:r>
              <a:rPr lang="en-US" sz="1800" b="1" dirty="0">
                <a:solidFill>
                  <a:schemeClr val="bg1"/>
                </a:solidFill>
                <a:hlinkClick r:id="rId12" action="ppaction://hlinksldjump">
                  <a:extLst>
                    <a:ext uri="{A12FA001-AC4F-418D-AE19-62706E023703}">
                      <ahyp:hlinkClr xmlns:ahyp="http://schemas.microsoft.com/office/drawing/2018/hyperlinkcolor" val="tx"/>
                    </a:ext>
                  </a:extLst>
                </a:hlinkClick>
              </a:rPr>
              <a:t>Sustainability</a:t>
            </a:r>
            <a:endParaRPr lang="en-US" sz="1800" b="1" dirty="0">
              <a:solidFill>
                <a:schemeClr val="bg1"/>
              </a:solidFill>
            </a:endParaRPr>
          </a:p>
          <a:p>
            <a:pPr marL="457200" indent="-457200">
              <a:lnSpc>
                <a:spcPct val="100000"/>
              </a:lnSpc>
              <a:buFont typeface="+mj-lt"/>
              <a:buAutoNum type="arabicPeriod"/>
            </a:pPr>
            <a:r>
              <a:rPr lang="en-US" sz="2000" b="1" dirty="0">
                <a:solidFill>
                  <a:schemeClr val="bg1"/>
                </a:solidFill>
                <a:hlinkClick r:id="rId13" action="ppaction://hlinksldjump">
                  <a:extLst>
                    <a:ext uri="{A12FA001-AC4F-418D-AE19-62706E023703}">
                      <ahyp:hlinkClr xmlns:ahyp="http://schemas.microsoft.com/office/drawing/2018/hyperlinkcolor" val="tx"/>
                    </a:ext>
                  </a:extLst>
                </a:hlinkClick>
              </a:rPr>
              <a:t>EH&amp;S Resources</a:t>
            </a:r>
            <a:endParaRPr lang="en-US" sz="2000" b="1" dirty="0">
              <a:solidFill>
                <a:schemeClr val="bg1"/>
              </a:solidFill>
            </a:endParaRPr>
          </a:p>
          <a:p>
            <a:pPr marL="457200" indent="-457200">
              <a:lnSpc>
                <a:spcPct val="100000"/>
              </a:lnSpc>
              <a:buFont typeface="+mj-lt"/>
              <a:buAutoNum type="arabicPeriod"/>
            </a:pPr>
            <a:r>
              <a:rPr lang="en-US" sz="2000" b="1" dirty="0">
                <a:solidFill>
                  <a:schemeClr val="bg1"/>
                </a:solidFill>
                <a:hlinkClick r:id="rId14" action="ppaction://hlinksldjump">
                  <a:extLst>
                    <a:ext uri="{A12FA001-AC4F-418D-AE19-62706E023703}">
                      <ahyp:hlinkClr xmlns:ahyp="http://schemas.microsoft.com/office/drawing/2018/hyperlinkcolor" val="tx"/>
                    </a:ext>
                  </a:extLst>
                </a:hlinkClick>
              </a:rPr>
              <a:t>Continuous improvement</a:t>
            </a:r>
            <a:endParaRPr lang="en-US" sz="2000" b="1" dirty="0">
              <a:solidFill>
                <a:schemeClr val="bg1"/>
              </a:solidFill>
            </a:endParaRPr>
          </a:p>
        </p:txBody>
      </p:sp>
      <p:sp>
        <p:nvSpPr>
          <p:cNvPr id="4" name="Title 3">
            <a:extLst>
              <a:ext uri="{FF2B5EF4-FFF2-40B4-BE49-F238E27FC236}">
                <a16:creationId xmlns:a16="http://schemas.microsoft.com/office/drawing/2014/main" id="{79BC577F-832B-45E1-9A3C-2459BBD9A8F2}"/>
              </a:ext>
            </a:extLst>
          </p:cNvPr>
          <p:cNvSpPr>
            <a:spLocks noGrp="1"/>
          </p:cNvSpPr>
          <p:nvPr>
            <p:ph type="title"/>
          </p:nvPr>
        </p:nvSpPr>
        <p:spPr>
          <a:xfrm>
            <a:off x="536701" y="67018"/>
            <a:ext cx="9239248" cy="457200"/>
          </a:xfrm>
        </p:spPr>
        <p:txBody>
          <a:bodyPr/>
          <a:lstStyle/>
          <a:p>
            <a:r>
              <a:rPr lang="en-GB" dirty="0"/>
              <a:t>EH&amp;S Fundamentals - An Overview</a:t>
            </a:r>
          </a:p>
        </p:txBody>
      </p:sp>
      <p:pic>
        <p:nvPicPr>
          <p:cNvPr id="10" name="Picture 9">
            <a:hlinkClick r:id="rId15" action="ppaction://hlinksldjump"/>
            <a:extLst>
              <a:ext uri="{FF2B5EF4-FFF2-40B4-BE49-F238E27FC236}">
                <a16:creationId xmlns:a16="http://schemas.microsoft.com/office/drawing/2014/main" id="{C7C18429-7A2B-441D-A228-EB963B8241D3}"/>
              </a:ext>
            </a:extLst>
          </p:cNvPr>
          <p:cNvPicPr>
            <a:picLocks noChangeAspect="1"/>
          </p:cNvPicPr>
          <p:nvPr/>
        </p:nvPicPr>
        <p:blipFill>
          <a:blip r:embed="rId16"/>
          <a:stretch>
            <a:fillRect/>
          </a:stretch>
        </p:blipFill>
        <p:spPr>
          <a:xfrm>
            <a:off x="11297560" y="6263453"/>
            <a:ext cx="820810" cy="462128"/>
          </a:xfrm>
          <a:prstGeom prst="rect">
            <a:avLst/>
          </a:prstGeom>
        </p:spPr>
      </p:pic>
      <p:sp>
        <p:nvSpPr>
          <p:cNvPr id="2" name="TextBox 1">
            <a:extLst>
              <a:ext uri="{FF2B5EF4-FFF2-40B4-BE49-F238E27FC236}">
                <a16:creationId xmlns:a16="http://schemas.microsoft.com/office/drawing/2014/main" id="{707F518F-E880-4C92-A7D8-6050C6F01266}"/>
              </a:ext>
            </a:extLst>
          </p:cNvPr>
          <p:cNvSpPr txBox="1"/>
          <p:nvPr/>
        </p:nvSpPr>
        <p:spPr>
          <a:xfrm>
            <a:off x="450735" y="594464"/>
            <a:ext cx="11090136" cy="2062103"/>
          </a:xfrm>
          <a:prstGeom prst="rect">
            <a:avLst/>
          </a:prstGeom>
          <a:noFill/>
        </p:spPr>
        <p:txBody>
          <a:bodyPr wrap="square" rtlCol="0">
            <a:spAutoFit/>
          </a:bodyPr>
          <a:lstStyle/>
          <a:p>
            <a:r>
              <a:rPr lang="en-GB" sz="1600" dirty="0"/>
              <a:t>The </a:t>
            </a:r>
            <a:r>
              <a:rPr lang="en-GB" sz="1600" dirty="0">
                <a:solidFill>
                  <a:schemeClr val="bg2"/>
                </a:solidFill>
              </a:rPr>
              <a:t>TE EH&amp;S Leadership Manual </a:t>
            </a:r>
            <a:r>
              <a:rPr lang="en-GB" sz="1600" dirty="0"/>
              <a:t>describes how TE sites are expected to manage EH&amp;S and the</a:t>
            </a:r>
          </a:p>
          <a:p>
            <a:r>
              <a:rPr lang="en-GB" sz="1600" dirty="0"/>
              <a:t>components of our EH&amp;S program.  It covers roles and responsibilities, data reporting, our EH&amp;S</a:t>
            </a:r>
          </a:p>
          <a:p>
            <a:r>
              <a:rPr lang="en-GB" sz="1600" dirty="0"/>
              <a:t>programs, resource references, communication tools and training.  There is a link to the Manual below. </a:t>
            </a:r>
          </a:p>
          <a:p>
            <a:endParaRPr lang="en-GB" sz="1600" dirty="0"/>
          </a:p>
          <a:p>
            <a:r>
              <a:rPr lang="en-GB" sz="1600" dirty="0"/>
              <a:t>Our existing sites should already have a well established and robust site EH&amp;S program and have implemented a continuous improvement process.  </a:t>
            </a:r>
            <a:r>
              <a:rPr lang="en-GB" sz="1600" b="1" dirty="0"/>
              <a:t>Note:</a:t>
            </a:r>
            <a:r>
              <a:rPr lang="en-GB" sz="1600" dirty="0"/>
              <a:t> Business Units and Segments may supplement the TE Corporate requirements.</a:t>
            </a:r>
          </a:p>
          <a:p>
            <a:endParaRPr lang="en-GB" sz="1600" dirty="0"/>
          </a:p>
          <a:p>
            <a:r>
              <a:rPr lang="en-GB" sz="1600" dirty="0"/>
              <a:t>TE sites that are new to the company may need to build and develop their program to meet TE’s expectations.</a:t>
            </a:r>
          </a:p>
        </p:txBody>
      </p:sp>
      <p:sp>
        <p:nvSpPr>
          <p:cNvPr id="11" name="TextBox 10">
            <a:extLst>
              <a:ext uri="{FF2B5EF4-FFF2-40B4-BE49-F238E27FC236}">
                <a16:creationId xmlns:a16="http://schemas.microsoft.com/office/drawing/2014/main" id="{07D8B4A4-F7DC-4B89-A0A3-16ACC326ED60}"/>
              </a:ext>
            </a:extLst>
          </p:cNvPr>
          <p:cNvSpPr txBox="1"/>
          <p:nvPr/>
        </p:nvSpPr>
        <p:spPr>
          <a:xfrm>
            <a:off x="7981450" y="3000703"/>
            <a:ext cx="2892974" cy="584775"/>
          </a:xfrm>
          <a:prstGeom prst="rect">
            <a:avLst/>
          </a:prstGeom>
          <a:solidFill>
            <a:schemeClr val="tx1">
              <a:lumMod val="60000"/>
              <a:lumOff val="40000"/>
            </a:schemeClr>
          </a:solidFill>
          <a:ln>
            <a:noFill/>
          </a:ln>
        </p:spPr>
        <p:txBody>
          <a:bodyPr wrap="square" rtlCol="0">
            <a:spAutoFit/>
          </a:bodyPr>
          <a:lstStyle/>
          <a:p>
            <a:r>
              <a:rPr lang="en-GB" sz="1600" dirty="0">
                <a:solidFill>
                  <a:schemeClr val="bg1"/>
                </a:solidFill>
              </a:rPr>
              <a:t>Click to open the </a:t>
            </a:r>
          </a:p>
          <a:p>
            <a:r>
              <a:rPr lang="en-GB" sz="1600" dirty="0">
                <a:solidFill>
                  <a:schemeClr val="bg1"/>
                </a:solidFill>
                <a:hlinkClick r:id="rId17"/>
              </a:rPr>
              <a:t>EHS Leadership Manual</a:t>
            </a:r>
            <a:endParaRPr lang="en-GB" sz="1600" dirty="0">
              <a:solidFill>
                <a:schemeClr val="bg1"/>
              </a:solidFill>
            </a:endParaRPr>
          </a:p>
        </p:txBody>
      </p:sp>
      <p:sp>
        <p:nvSpPr>
          <p:cNvPr id="12" name="Rectangle 11">
            <a:extLst>
              <a:ext uri="{FF2B5EF4-FFF2-40B4-BE49-F238E27FC236}">
                <a16:creationId xmlns:a16="http://schemas.microsoft.com/office/drawing/2014/main" id="{EB8DEC52-6534-4122-9E38-713AEAE66921}"/>
              </a:ext>
            </a:extLst>
          </p:cNvPr>
          <p:cNvSpPr/>
          <p:nvPr/>
        </p:nvSpPr>
        <p:spPr>
          <a:xfrm>
            <a:off x="774184" y="6125185"/>
            <a:ext cx="7423119" cy="369332"/>
          </a:xfrm>
          <a:prstGeom prst="rect">
            <a:avLst/>
          </a:prstGeom>
        </p:spPr>
        <p:txBody>
          <a:bodyPr wrap="square">
            <a:spAutoFit/>
          </a:bodyPr>
          <a:lstStyle/>
          <a:p>
            <a:r>
              <a:rPr lang="en-GB" dirty="0"/>
              <a:t>Click on the Links in the Table of Contents above to access the topic.</a:t>
            </a:r>
          </a:p>
        </p:txBody>
      </p:sp>
      <p:pic>
        <p:nvPicPr>
          <p:cNvPr id="13" name="Graphic 12" descr="Speech">
            <a:extLst>
              <a:ext uri="{FF2B5EF4-FFF2-40B4-BE49-F238E27FC236}">
                <a16:creationId xmlns:a16="http://schemas.microsoft.com/office/drawing/2014/main" id="{BCDA21C8-3949-4710-9BF9-27D957D99D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56800" y="5989276"/>
            <a:ext cx="641150" cy="641150"/>
          </a:xfrm>
          <a:prstGeom prst="rect">
            <a:avLst/>
          </a:prstGeom>
        </p:spPr>
      </p:pic>
      <p:pic>
        <p:nvPicPr>
          <p:cNvPr id="14" name="Picture 13">
            <a:extLst>
              <a:ext uri="{FF2B5EF4-FFF2-40B4-BE49-F238E27FC236}">
                <a16:creationId xmlns:a16="http://schemas.microsoft.com/office/drawing/2014/main" id="{554B9AB0-7B26-4852-9344-FE24BD2144E5}"/>
              </a:ext>
            </a:extLst>
          </p:cNvPr>
          <p:cNvPicPr>
            <a:picLocks noChangeAspect="1"/>
          </p:cNvPicPr>
          <p:nvPr/>
        </p:nvPicPr>
        <p:blipFill>
          <a:blip r:embed="rId20"/>
          <a:stretch>
            <a:fillRect/>
          </a:stretch>
        </p:blipFill>
        <p:spPr>
          <a:xfrm>
            <a:off x="7681996" y="2726813"/>
            <a:ext cx="480517" cy="480517"/>
          </a:xfrm>
          <a:prstGeom prst="rect">
            <a:avLst/>
          </a:prstGeom>
        </p:spPr>
      </p:pic>
    </p:spTree>
    <p:extLst>
      <p:ext uri="{BB962C8B-B14F-4D97-AF65-F5344CB8AC3E}">
        <p14:creationId xmlns:p14="http://schemas.microsoft.com/office/powerpoint/2010/main" val="126978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514349" y="189476"/>
            <a:ext cx="9829800" cy="457200"/>
          </a:xfrm>
        </p:spPr>
        <p:txBody>
          <a:bodyPr/>
          <a:lstStyle/>
          <a:p>
            <a:r>
              <a:rPr lang="en-GB" dirty="0"/>
              <a:t>1. EH&amp;S Roles and Responsibilities</a:t>
            </a:r>
          </a:p>
        </p:txBody>
      </p:sp>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597158" y="876666"/>
            <a:ext cx="11188441" cy="2156834"/>
          </a:xfrm>
        </p:spPr>
        <p:txBody>
          <a:bodyPr/>
          <a:lstStyle/>
          <a:p>
            <a:r>
              <a:rPr lang="en-GB" dirty="0"/>
              <a:t>The TE EH&amp;S Leadership Manual describes EH&amp;S roles and responsibilities and specifically says that:</a:t>
            </a:r>
          </a:p>
          <a:p>
            <a:r>
              <a:rPr lang="en-GB" dirty="0">
                <a:solidFill>
                  <a:schemeClr val="bg2"/>
                </a:solidFill>
              </a:rPr>
              <a:t>Plant Managers </a:t>
            </a:r>
            <a:r>
              <a:rPr lang="en-US" dirty="0"/>
              <a:t>own and are accountable for EH&amp;S. Plant Managers are expected to set and execute the strategy for EHS at their location. They should employ competent EH&amp;S staff to develop, assess and improve EH&amp;S programs and performance, and provide support and resources for effective implementation of EH&amp;S programs.</a:t>
            </a:r>
          </a:p>
          <a:p>
            <a:endParaRPr lang="en-US" dirty="0"/>
          </a:p>
          <a:p>
            <a:r>
              <a:rPr lang="en-US" dirty="0">
                <a:solidFill>
                  <a:schemeClr val="bg2"/>
                </a:solidFill>
              </a:rPr>
              <a:t>EH&amp;S Staff </a:t>
            </a:r>
            <a:r>
              <a:rPr lang="en-US" dirty="0"/>
              <a:t>provide EH&amp;S expertise, monitor performance, identify needs and opportunities, address issues and implement programs, all in collaboration with operations leaders and others.</a:t>
            </a:r>
            <a:endParaRPr lang="en-GB" dirty="0"/>
          </a:p>
          <a:p>
            <a:endParaRPr lang="en-GB" dirty="0">
              <a:solidFill>
                <a:schemeClr val="bg2"/>
              </a:solidFill>
            </a:endParaRPr>
          </a:p>
        </p:txBody>
      </p:sp>
      <p:pic>
        <p:nvPicPr>
          <p:cNvPr id="23" name="Picture 22">
            <a:extLst>
              <a:ext uri="{FF2B5EF4-FFF2-40B4-BE49-F238E27FC236}">
                <a16:creationId xmlns:a16="http://schemas.microsoft.com/office/drawing/2014/main" id="{4385279C-6C66-4707-A849-E16876CFFB22}"/>
              </a:ext>
            </a:extLst>
          </p:cNvPr>
          <p:cNvPicPr>
            <a:picLocks noChangeAspect="1"/>
          </p:cNvPicPr>
          <p:nvPr/>
        </p:nvPicPr>
        <p:blipFill>
          <a:blip r:embed="rId2"/>
          <a:stretch>
            <a:fillRect/>
          </a:stretch>
        </p:blipFill>
        <p:spPr>
          <a:xfrm>
            <a:off x="1690686" y="3230623"/>
            <a:ext cx="8653463" cy="3172038"/>
          </a:xfrm>
          <a:prstGeom prst="rect">
            <a:avLst/>
          </a:prstGeom>
        </p:spPr>
      </p:pic>
      <p:grpSp>
        <p:nvGrpSpPr>
          <p:cNvPr id="5" name="Group 4">
            <a:extLst>
              <a:ext uri="{FF2B5EF4-FFF2-40B4-BE49-F238E27FC236}">
                <a16:creationId xmlns:a16="http://schemas.microsoft.com/office/drawing/2014/main" id="{657C7F92-9FE3-4A2D-BA57-9016E42C012B}"/>
              </a:ext>
            </a:extLst>
          </p:cNvPr>
          <p:cNvGrpSpPr/>
          <p:nvPr/>
        </p:nvGrpSpPr>
        <p:grpSpPr>
          <a:xfrm>
            <a:off x="41518" y="6193626"/>
            <a:ext cx="1289135" cy="664720"/>
            <a:chOff x="8407400" y="5845092"/>
            <a:chExt cx="1289135" cy="672559"/>
          </a:xfrm>
        </p:grpSpPr>
        <p:pic>
          <p:nvPicPr>
            <p:cNvPr id="6" name="Graphic 5" descr="List">
              <a:hlinkClick r:id="rId3" action="ppaction://hlinksldjump"/>
              <a:extLst>
                <a:ext uri="{FF2B5EF4-FFF2-40B4-BE49-F238E27FC236}">
                  <a16:creationId xmlns:a16="http://schemas.microsoft.com/office/drawing/2014/main" id="{F51ABB66-10CB-42F0-8FE6-F14869F8D6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25" y="5845092"/>
              <a:ext cx="468725" cy="468725"/>
            </a:xfrm>
            <a:prstGeom prst="rect">
              <a:avLst/>
            </a:prstGeom>
          </p:spPr>
        </p:pic>
        <p:sp>
          <p:nvSpPr>
            <p:cNvPr id="7" name="Rectangle 6">
              <a:extLst>
                <a:ext uri="{FF2B5EF4-FFF2-40B4-BE49-F238E27FC236}">
                  <a16:creationId xmlns:a16="http://schemas.microsoft.com/office/drawing/2014/main" id="{5279421E-C42B-4407-90B1-91A5084D9CCA}"/>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8" name="Picture 7">
            <a:hlinkClick r:id="rId6" action="ppaction://hlinksldjump"/>
            <a:extLst>
              <a:ext uri="{FF2B5EF4-FFF2-40B4-BE49-F238E27FC236}">
                <a16:creationId xmlns:a16="http://schemas.microsoft.com/office/drawing/2014/main" id="{0B788335-F3E1-4700-917C-59AE8A153157}"/>
              </a:ext>
            </a:extLst>
          </p:cNvPr>
          <p:cNvPicPr>
            <a:picLocks noChangeAspect="1"/>
          </p:cNvPicPr>
          <p:nvPr/>
        </p:nvPicPr>
        <p:blipFill>
          <a:blip r:embed="rId7"/>
          <a:stretch>
            <a:fillRect/>
          </a:stretch>
        </p:blipFill>
        <p:spPr>
          <a:xfrm>
            <a:off x="11297560" y="6263453"/>
            <a:ext cx="820810" cy="462128"/>
          </a:xfrm>
          <a:prstGeom prst="rect">
            <a:avLst/>
          </a:prstGeom>
        </p:spPr>
      </p:pic>
    </p:spTree>
    <p:extLst>
      <p:ext uri="{BB962C8B-B14F-4D97-AF65-F5344CB8AC3E}">
        <p14:creationId xmlns:p14="http://schemas.microsoft.com/office/powerpoint/2010/main" val="293584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C513-29C3-47AF-A9CB-9E5168084EE3}"/>
              </a:ext>
            </a:extLst>
          </p:cNvPr>
          <p:cNvSpPr>
            <a:spLocks noGrp="1"/>
          </p:cNvSpPr>
          <p:nvPr>
            <p:ph type="title"/>
          </p:nvPr>
        </p:nvSpPr>
        <p:spPr>
          <a:xfrm>
            <a:off x="516000" y="209550"/>
            <a:ext cx="9829800" cy="457200"/>
          </a:xfrm>
        </p:spPr>
        <p:txBody>
          <a:bodyPr/>
          <a:lstStyle/>
          <a:p>
            <a:r>
              <a:rPr lang="en-GB" dirty="0"/>
              <a:t>EH&amp;S Staffing</a:t>
            </a:r>
          </a:p>
        </p:txBody>
      </p:sp>
      <p:sp>
        <p:nvSpPr>
          <p:cNvPr id="3" name="Content Placeholder 2">
            <a:extLst>
              <a:ext uri="{FF2B5EF4-FFF2-40B4-BE49-F238E27FC236}">
                <a16:creationId xmlns:a16="http://schemas.microsoft.com/office/drawing/2014/main" id="{9E5C6561-4B4A-4C16-843D-F6014F59DFF5}"/>
              </a:ext>
            </a:extLst>
          </p:cNvPr>
          <p:cNvSpPr>
            <a:spLocks noGrp="1"/>
          </p:cNvSpPr>
          <p:nvPr>
            <p:ph idx="10"/>
          </p:nvPr>
        </p:nvSpPr>
        <p:spPr>
          <a:xfrm>
            <a:off x="516000" y="934022"/>
            <a:ext cx="11422000" cy="3058859"/>
          </a:xfrm>
        </p:spPr>
        <p:txBody>
          <a:bodyPr/>
          <a:lstStyle/>
          <a:p>
            <a:r>
              <a:rPr lang="en-GB" sz="1800" dirty="0"/>
              <a:t>A fundamental TE EH&amp;S expectation is that sites have adequate trained staff to manage the site EH&amp;S program, the number, experience and knowledge must be aligned to the site processes, size, risks and applicable regulations.</a:t>
            </a:r>
          </a:p>
          <a:p>
            <a:endParaRPr lang="en-GB" sz="1800" dirty="0"/>
          </a:p>
          <a:p>
            <a:r>
              <a:rPr lang="en-GB" sz="1800" dirty="0"/>
              <a:t>TE resources include guidance on how to determine EH&amp;S staffing needs. These are available from the TE Corporate EH&amp;S website.</a:t>
            </a:r>
          </a:p>
          <a:p>
            <a:endParaRPr lang="en-GB" sz="1800" dirty="0"/>
          </a:p>
          <a:p>
            <a:r>
              <a:rPr lang="en-GB" sz="1800" dirty="0"/>
              <a:t>The site EH&amp;S leader should have access to and be accountable to the site leader, usually the Plant Manager.</a:t>
            </a:r>
          </a:p>
          <a:p>
            <a:endParaRPr lang="en-GB" sz="1800" dirty="0"/>
          </a:p>
        </p:txBody>
      </p:sp>
      <p:pic>
        <p:nvPicPr>
          <p:cNvPr id="7" name="Picture 6">
            <a:extLst>
              <a:ext uri="{FF2B5EF4-FFF2-40B4-BE49-F238E27FC236}">
                <a16:creationId xmlns:a16="http://schemas.microsoft.com/office/drawing/2014/main" id="{C6FFA981-5DBA-4A22-BE39-039F1EDE2063}"/>
              </a:ext>
            </a:extLst>
          </p:cNvPr>
          <p:cNvPicPr>
            <a:picLocks noChangeAspect="1"/>
          </p:cNvPicPr>
          <p:nvPr/>
        </p:nvPicPr>
        <p:blipFill>
          <a:blip r:embed="rId2"/>
          <a:stretch>
            <a:fillRect/>
          </a:stretch>
        </p:blipFill>
        <p:spPr>
          <a:xfrm>
            <a:off x="1036636" y="4304728"/>
            <a:ext cx="1190625" cy="1190625"/>
          </a:xfrm>
          <a:prstGeom prst="rect">
            <a:avLst/>
          </a:prstGeom>
        </p:spPr>
      </p:pic>
      <p:pic>
        <p:nvPicPr>
          <p:cNvPr id="8" name="Picture 7">
            <a:extLst>
              <a:ext uri="{FF2B5EF4-FFF2-40B4-BE49-F238E27FC236}">
                <a16:creationId xmlns:a16="http://schemas.microsoft.com/office/drawing/2014/main" id="{D346B6FB-433D-471C-9A62-4EC975734DB4}"/>
              </a:ext>
            </a:extLst>
          </p:cNvPr>
          <p:cNvPicPr>
            <a:picLocks noChangeAspect="1"/>
          </p:cNvPicPr>
          <p:nvPr/>
        </p:nvPicPr>
        <p:blipFill>
          <a:blip r:embed="rId3"/>
          <a:stretch>
            <a:fillRect/>
          </a:stretch>
        </p:blipFill>
        <p:spPr>
          <a:xfrm>
            <a:off x="3300381" y="3742753"/>
            <a:ext cx="7362825" cy="2181225"/>
          </a:xfrm>
          <a:prstGeom prst="rect">
            <a:avLst/>
          </a:prstGeom>
        </p:spPr>
      </p:pic>
      <p:sp>
        <p:nvSpPr>
          <p:cNvPr id="9" name="Arrow: Right 8">
            <a:extLst>
              <a:ext uri="{FF2B5EF4-FFF2-40B4-BE49-F238E27FC236}">
                <a16:creationId xmlns:a16="http://schemas.microsoft.com/office/drawing/2014/main" id="{531945AE-9FDA-4D0C-AECD-1CB8E70E7A93}"/>
              </a:ext>
            </a:extLst>
          </p:cNvPr>
          <p:cNvSpPr/>
          <p:nvPr/>
        </p:nvSpPr>
        <p:spPr>
          <a:xfrm>
            <a:off x="2378058" y="4723827"/>
            <a:ext cx="771525"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8CD56117-5C1F-49B2-9480-A6C5009F536D}"/>
              </a:ext>
            </a:extLst>
          </p:cNvPr>
          <p:cNvGrpSpPr/>
          <p:nvPr/>
        </p:nvGrpSpPr>
        <p:grpSpPr>
          <a:xfrm>
            <a:off x="41518" y="6193626"/>
            <a:ext cx="1289135" cy="664720"/>
            <a:chOff x="8407400" y="5845092"/>
            <a:chExt cx="1289135" cy="672559"/>
          </a:xfrm>
        </p:grpSpPr>
        <p:pic>
          <p:nvPicPr>
            <p:cNvPr id="11" name="Graphic 10" descr="List">
              <a:hlinkClick r:id="rId4" action="ppaction://hlinksldjump"/>
              <a:extLst>
                <a:ext uri="{FF2B5EF4-FFF2-40B4-BE49-F238E27FC236}">
                  <a16:creationId xmlns:a16="http://schemas.microsoft.com/office/drawing/2014/main" id="{2DB13970-E34E-4F7A-ACE8-10F2EBBACF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57825" y="5845092"/>
              <a:ext cx="468725" cy="468725"/>
            </a:xfrm>
            <a:prstGeom prst="rect">
              <a:avLst/>
            </a:prstGeom>
          </p:spPr>
        </p:pic>
        <p:sp>
          <p:nvSpPr>
            <p:cNvPr id="12" name="Rectangle 11">
              <a:extLst>
                <a:ext uri="{FF2B5EF4-FFF2-40B4-BE49-F238E27FC236}">
                  <a16:creationId xmlns:a16="http://schemas.microsoft.com/office/drawing/2014/main" id="{E7973BFB-4CE8-4E65-905D-90DE3E759549}"/>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13" name="Picture 12">
            <a:hlinkClick r:id="rId7" action="ppaction://hlinksldjump"/>
            <a:extLst>
              <a:ext uri="{FF2B5EF4-FFF2-40B4-BE49-F238E27FC236}">
                <a16:creationId xmlns:a16="http://schemas.microsoft.com/office/drawing/2014/main" id="{20587AB5-8315-48E0-ADB9-D5165A6D054D}"/>
              </a:ext>
            </a:extLst>
          </p:cNvPr>
          <p:cNvPicPr>
            <a:picLocks noChangeAspect="1"/>
          </p:cNvPicPr>
          <p:nvPr/>
        </p:nvPicPr>
        <p:blipFill>
          <a:blip r:embed="rId8"/>
          <a:stretch>
            <a:fillRect/>
          </a:stretch>
        </p:blipFill>
        <p:spPr>
          <a:xfrm>
            <a:off x="11297560" y="6263453"/>
            <a:ext cx="820810" cy="462128"/>
          </a:xfrm>
          <a:prstGeom prst="rect">
            <a:avLst/>
          </a:prstGeom>
        </p:spPr>
      </p:pic>
    </p:spTree>
    <p:extLst>
      <p:ext uri="{BB962C8B-B14F-4D97-AF65-F5344CB8AC3E}">
        <p14:creationId xmlns:p14="http://schemas.microsoft.com/office/powerpoint/2010/main" val="214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6AB28-AE73-4923-9B3A-EBEFB0F14773}"/>
              </a:ext>
            </a:extLst>
          </p:cNvPr>
          <p:cNvSpPr>
            <a:spLocks noGrp="1"/>
          </p:cNvSpPr>
          <p:nvPr>
            <p:ph idx="10"/>
          </p:nvPr>
        </p:nvSpPr>
        <p:spPr>
          <a:xfrm>
            <a:off x="626305" y="807705"/>
            <a:ext cx="11160000" cy="5325447"/>
          </a:xfrm>
        </p:spPr>
        <p:txBody>
          <a:bodyPr/>
          <a:lstStyle/>
          <a:p>
            <a:r>
              <a:rPr lang="en-US" dirty="0"/>
              <a:t>Performance and progress in implementation of key programs are reported to TE executive and senior management at Corporate, Segment and Business Unit level. Each site is required to submit a number of metrics and reports, of these it is essential that any EH&amp;S defects and significant matters or events are reported.  The definitions of these requirements are found in the EH&amp;S Leadership Manual.</a:t>
            </a:r>
          </a:p>
          <a:p>
            <a:pPr marL="285750" indent="-285750">
              <a:buFont typeface="Arial" panose="020B0604020202020204" pitchFamily="34" charset="0"/>
              <a:buChar char="•"/>
            </a:pPr>
            <a:r>
              <a:rPr lang="en-US" b="1" dirty="0">
                <a:solidFill>
                  <a:schemeClr val="accent1"/>
                </a:solidFill>
              </a:rPr>
              <a:t>EHS defects and significant matters</a:t>
            </a:r>
          </a:p>
          <a:p>
            <a:pPr marL="285750" indent="-285750">
              <a:buFont typeface="Arial" panose="020B0604020202020204" pitchFamily="34" charset="0"/>
              <a:buChar char="•"/>
            </a:pPr>
            <a:r>
              <a:rPr lang="en-US" dirty="0"/>
              <a:t>Safety: incidents and labor hours</a:t>
            </a:r>
          </a:p>
          <a:p>
            <a:pPr marL="285750" indent="-285750">
              <a:buFont typeface="Arial" panose="020B0604020202020204" pitchFamily="34" charset="0"/>
              <a:buChar char="•"/>
            </a:pPr>
            <a:r>
              <a:rPr lang="en-US" dirty="0"/>
              <a:t>Environmental metrics</a:t>
            </a:r>
          </a:p>
          <a:p>
            <a:pPr marL="285750" indent="-285750">
              <a:buFont typeface="Arial" panose="020B0604020202020204" pitchFamily="34" charset="0"/>
              <a:buChar char="•"/>
            </a:pPr>
            <a:r>
              <a:rPr lang="en-US" dirty="0"/>
              <a:t>Environmental compliance self-assessments</a:t>
            </a:r>
          </a:p>
          <a:p>
            <a:pPr marL="285750" indent="-285750">
              <a:buFont typeface="Arial" panose="020B0604020202020204" pitchFamily="34" charset="0"/>
              <a:buChar char="•"/>
            </a:pPr>
            <a:r>
              <a:rPr lang="en-US" dirty="0"/>
              <a:t>EH&amp;S compliance audit corrective actions and completion</a:t>
            </a:r>
          </a:p>
          <a:p>
            <a:pPr marL="285750" indent="-285750">
              <a:buFont typeface="Arial" panose="020B0604020202020204" pitchFamily="34" charset="0"/>
              <a:buChar char="•"/>
            </a:pPr>
            <a:r>
              <a:rPr lang="en-US" dirty="0"/>
              <a:t>Safety Assessment for Effectiveness (S.A.F.E.) Scores</a:t>
            </a:r>
          </a:p>
          <a:p>
            <a:pPr marL="285750" indent="-285750">
              <a:buFont typeface="Arial" panose="020B0604020202020204" pitchFamily="34" charset="0"/>
              <a:buChar char="•"/>
            </a:pPr>
            <a:r>
              <a:rPr lang="en-US" dirty="0"/>
              <a:t>Annual Plant Manager EHS Letter</a:t>
            </a:r>
          </a:p>
          <a:p>
            <a:r>
              <a:rPr lang="en-US" b="1" dirty="0"/>
              <a:t>Note:</a:t>
            </a:r>
            <a:r>
              <a:rPr lang="en-US" dirty="0"/>
              <a:t> The next slide refers to the Velocity EH&amp;S Data Application, this application is used to document several of the metrics and reporting requirements listed above.</a:t>
            </a:r>
          </a:p>
          <a:p>
            <a:r>
              <a:rPr lang="en-US" dirty="0"/>
              <a:t>There are other EH&amp;S communications the EH&amp;S Leadership Manual covers that are key to a robust and effective EH&amp;S program.</a:t>
            </a:r>
          </a:p>
          <a:p>
            <a:r>
              <a:rPr lang="en-US" dirty="0">
                <a:solidFill>
                  <a:schemeClr val="bg2"/>
                </a:solidFill>
              </a:rPr>
              <a:t>In addition to the above, Business Units and Segments may have additional metrics, reporting and communication requirements for their sites.</a:t>
            </a:r>
          </a:p>
          <a:p>
            <a:endParaRPr lang="en-GB" dirty="0"/>
          </a:p>
        </p:txBody>
      </p:sp>
      <p:pic>
        <p:nvPicPr>
          <p:cNvPr id="4" name="Picture 3">
            <a:extLst>
              <a:ext uri="{FF2B5EF4-FFF2-40B4-BE49-F238E27FC236}">
                <a16:creationId xmlns:a16="http://schemas.microsoft.com/office/drawing/2014/main" id="{2424CD0A-E463-4B79-BF8E-F852A83EDC53}"/>
              </a:ext>
            </a:extLst>
          </p:cNvPr>
          <p:cNvPicPr>
            <a:picLocks noChangeAspect="1"/>
          </p:cNvPicPr>
          <p:nvPr/>
        </p:nvPicPr>
        <p:blipFill>
          <a:blip r:embed="rId3"/>
          <a:stretch>
            <a:fillRect/>
          </a:stretch>
        </p:blipFill>
        <p:spPr>
          <a:xfrm>
            <a:off x="8322902" y="2046300"/>
            <a:ext cx="1637259" cy="212843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2CCBCFF9-5D7B-45E4-8428-3534B7C40E42}"/>
              </a:ext>
            </a:extLst>
          </p:cNvPr>
          <p:cNvSpPr>
            <a:spLocks noGrp="1"/>
          </p:cNvSpPr>
          <p:nvPr>
            <p:ph type="title"/>
          </p:nvPr>
        </p:nvSpPr>
        <p:spPr>
          <a:xfrm>
            <a:off x="514349" y="189476"/>
            <a:ext cx="9829800" cy="457200"/>
          </a:xfrm>
        </p:spPr>
        <p:txBody>
          <a:bodyPr/>
          <a:lstStyle/>
          <a:p>
            <a:r>
              <a:rPr lang="en-GB" dirty="0"/>
              <a:t>2. EH&amp;S Metrics, Reporting and Communications</a:t>
            </a:r>
          </a:p>
        </p:txBody>
      </p:sp>
      <p:sp>
        <p:nvSpPr>
          <p:cNvPr id="6" name="TextBox 5">
            <a:extLst>
              <a:ext uri="{FF2B5EF4-FFF2-40B4-BE49-F238E27FC236}">
                <a16:creationId xmlns:a16="http://schemas.microsoft.com/office/drawing/2014/main" id="{52AE702D-8A3C-4374-8EE3-102FD7C91BAE}"/>
              </a:ext>
            </a:extLst>
          </p:cNvPr>
          <p:cNvSpPr txBox="1"/>
          <p:nvPr/>
        </p:nvSpPr>
        <p:spPr>
          <a:xfrm>
            <a:off x="6327862" y="1693438"/>
            <a:ext cx="2892974" cy="584775"/>
          </a:xfrm>
          <a:prstGeom prst="rect">
            <a:avLst/>
          </a:prstGeom>
          <a:solidFill>
            <a:schemeClr val="tx1">
              <a:lumMod val="60000"/>
              <a:lumOff val="40000"/>
            </a:schemeClr>
          </a:solidFill>
          <a:ln>
            <a:noFill/>
          </a:ln>
        </p:spPr>
        <p:txBody>
          <a:bodyPr wrap="square" rtlCol="0">
            <a:spAutoFit/>
          </a:bodyPr>
          <a:lstStyle/>
          <a:p>
            <a:r>
              <a:rPr lang="en-GB" sz="1600" dirty="0">
                <a:solidFill>
                  <a:schemeClr val="bg1"/>
                </a:solidFill>
              </a:rPr>
              <a:t>Click to open the </a:t>
            </a:r>
          </a:p>
          <a:p>
            <a:r>
              <a:rPr lang="en-GB" sz="1600" dirty="0">
                <a:solidFill>
                  <a:schemeClr val="bg1"/>
                </a:solidFill>
                <a:hlinkClick r:id="rId4"/>
              </a:rPr>
              <a:t>EHS Leadership Manual</a:t>
            </a:r>
            <a:endParaRPr lang="en-GB" sz="1600" dirty="0">
              <a:solidFill>
                <a:schemeClr val="bg1"/>
              </a:solidFill>
            </a:endParaRPr>
          </a:p>
        </p:txBody>
      </p:sp>
      <p:grpSp>
        <p:nvGrpSpPr>
          <p:cNvPr id="7" name="Group 6">
            <a:extLst>
              <a:ext uri="{FF2B5EF4-FFF2-40B4-BE49-F238E27FC236}">
                <a16:creationId xmlns:a16="http://schemas.microsoft.com/office/drawing/2014/main" id="{03AF4549-151C-4754-A0E6-7816470C3F70}"/>
              </a:ext>
            </a:extLst>
          </p:cNvPr>
          <p:cNvGrpSpPr/>
          <p:nvPr/>
        </p:nvGrpSpPr>
        <p:grpSpPr>
          <a:xfrm>
            <a:off x="41518" y="6193626"/>
            <a:ext cx="1289135" cy="664720"/>
            <a:chOff x="8407400" y="5845092"/>
            <a:chExt cx="1289135" cy="672559"/>
          </a:xfrm>
        </p:grpSpPr>
        <p:pic>
          <p:nvPicPr>
            <p:cNvPr id="8" name="Graphic 7" descr="List">
              <a:hlinkClick r:id="rId5" action="ppaction://hlinksldjump"/>
              <a:extLst>
                <a:ext uri="{FF2B5EF4-FFF2-40B4-BE49-F238E27FC236}">
                  <a16:creationId xmlns:a16="http://schemas.microsoft.com/office/drawing/2014/main" id="{1745AEDA-5681-4C29-8D93-00C669695F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25" y="5845092"/>
              <a:ext cx="468725" cy="468725"/>
            </a:xfrm>
            <a:prstGeom prst="rect">
              <a:avLst/>
            </a:prstGeom>
          </p:spPr>
        </p:pic>
        <p:sp>
          <p:nvSpPr>
            <p:cNvPr id="9" name="Rectangle 8">
              <a:extLst>
                <a:ext uri="{FF2B5EF4-FFF2-40B4-BE49-F238E27FC236}">
                  <a16:creationId xmlns:a16="http://schemas.microsoft.com/office/drawing/2014/main" id="{277ABACC-375A-4C4C-A08C-6CBB3BC76F77}"/>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10" name="Picture 9">
            <a:hlinkClick r:id="rId8" action="ppaction://hlinksldjump"/>
            <a:extLst>
              <a:ext uri="{FF2B5EF4-FFF2-40B4-BE49-F238E27FC236}">
                <a16:creationId xmlns:a16="http://schemas.microsoft.com/office/drawing/2014/main" id="{2AB0F071-C5D5-42B3-962E-70C34E6DA8E7}"/>
              </a:ext>
            </a:extLst>
          </p:cNvPr>
          <p:cNvPicPr>
            <a:picLocks noChangeAspect="1"/>
          </p:cNvPicPr>
          <p:nvPr/>
        </p:nvPicPr>
        <p:blipFill>
          <a:blip r:embed="rId9"/>
          <a:stretch>
            <a:fillRect/>
          </a:stretch>
        </p:blipFill>
        <p:spPr>
          <a:xfrm>
            <a:off x="11297560" y="6263453"/>
            <a:ext cx="820810" cy="462128"/>
          </a:xfrm>
          <a:prstGeom prst="rect">
            <a:avLst/>
          </a:prstGeom>
        </p:spPr>
      </p:pic>
      <p:pic>
        <p:nvPicPr>
          <p:cNvPr id="11" name="Picture 10">
            <a:extLst>
              <a:ext uri="{FF2B5EF4-FFF2-40B4-BE49-F238E27FC236}">
                <a16:creationId xmlns:a16="http://schemas.microsoft.com/office/drawing/2014/main" id="{95D07FF8-93E9-464C-A67F-9FFBE3B570F5}"/>
              </a:ext>
            </a:extLst>
          </p:cNvPr>
          <p:cNvPicPr>
            <a:picLocks noChangeAspect="1"/>
          </p:cNvPicPr>
          <p:nvPr/>
        </p:nvPicPr>
        <p:blipFill>
          <a:blip r:embed="rId10"/>
          <a:stretch>
            <a:fillRect/>
          </a:stretch>
        </p:blipFill>
        <p:spPr>
          <a:xfrm>
            <a:off x="5966046" y="1587675"/>
            <a:ext cx="480517" cy="480517"/>
          </a:xfrm>
          <a:prstGeom prst="rect">
            <a:avLst/>
          </a:prstGeom>
        </p:spPr>
      </p:pic>
      <p:pic>
        <p:nvPicPr>
          <p:cNvPr id="12" name="Graphic 11" descr="Warning">
            <a:extLst>
              <a:ext uri="{FF2B5EF4-FFF2-40B4-BE49-F238E27FC236}">
                <a16:creationId xmlns:a16="http://schemas.microsoft.com/office/drawing/2014/main" id="{2624DA58-DDB8-4622-876E-2B497C04704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518" y="5574362"/>
            <a:ext cx="475933" cy="475933"/>
          </a:xfrm>
          <a:prstGeom prst="rect">
            <a:avLst/>
          </a:prstGeom>
        </p:spPr>
      </p:pic>
    </p:spTree>
    <p:extLst>
      <p:ext uri="{BB962C8B-B14F-4D97-AF65-F5344CB8AC3E}">
        <p14:creationId xmlns:p14="http://schemas.microsoft.com/office/powerpoint/2010/main" val="122528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9003-104A-4605-980C-15BD3CE3097E}"/>
              </a:ext>
            </a:extLst>
          </p:cNvPr>
          <p:cNvSpPr>
            <a:spLocks noGrp="1"/>
          </p:cNvSpPr>
          <p:nvPr>
            <p:ph type="title"/>
          </p:nvPr>
        </p:nvSpPr>
        <p:spPr>
          <a:xfrm>
            <a:off x="514348" y="282328"/>
            <a:ext cx="9829800" cy="457200"/>
          </a:xfrm>
        </p:spPr>
        <p:txBody>
          <a:bodyPr/>
          <a:lstStyle/>
          <a:p>
            <a:r>
              <a:rPr lang="en-US" dirty="0"/>
              <a:t>Velocity EH&amp;S Data Application</a:t>
            </a:r>
          </a:p>
        </p:txBody>
      </p:sp>
      <p:pic>
        <p:nvPicPr>
          <p:cNvPr id="4" name="Content Placeholder 3">
            <a:extLst>
              <a:ext uri="{FF2B5EF4-FFF2-40B4-BE49-F238E27FC236}">
                <a16:creationId xmlns:a16="http://schemas.microsoft.com/office/drawing/2014/main" id="{D8BB4CC0-DB47-4250-A01F-4BA71E60C737}"/>
              </a:ext>
            </a:extLst>
          </p:cNvPr>
          <p:cNvPicPr>
            <a:picLocks noGrp="1" noChangeAspect="1"/>
          </p:cNvPicPr>
          <p:nvPr>
            <p:ph idx="10"/>
          </p:nvPr>
        </p:nvPicPr>
        <p:blipFill>
          <a:blip r:embed="rId2"/>
          <a:stretch>
            <a:fillRect/>
          </a:stretch>
        </p:blipFill>
        <p:spPr>
          <a:xfrm>
            <a:off x="514348" y="1089365"/>
            <a:ext cx="6098047" cy="3473632"/>
          </a:xfrm>
          <a:prstGeom prst="rect">
            <a:avLst/>
          </a:prstGeom>
        </p:spPr>
      </p:pic>
      <p:pic>
        <p:nvPicPr>
          <p:cNvPr id="5" name="Picture 4">
            <a:extLst>
              <a:ext uri="{FF2B5EF4-FFF2-40B4-BE49-F238E27FC236}">
                <a16:creationId xmlns:a16="http://schemas.microsoft.com/office/drawing/2014/main" id="{396C16F2-7E46-46B9-BF8C-01371E4AD992}"/>
              </a:ext>
            </a:extLst>
          </p:cNvPr>
          <p:cNvPicPr>
            <a:picLocks noChangeAspect="1"/>
          </p:cNvPicPr>
          <p:nvPr/>
        </p:nvPicPr>
        <p:blipFill rotWithShape="1">
          <a:blip r:embed="rId3"/>
          <a:srcRect l="3387"/>
          <a:stretch/>
        </p:blipFill>
        <p:spPr>
          <a:xfrm>
            <a:off x="6706952" y="510928"/>
            <a:ext cx="2859940" cy="27907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69C0813-939C-4A08-88FA-3E0788BBA30E}"/>
              </a:ext>
            </a:extLst>
          </p:cNvPr>
          <p:cNvPicPr>
            <a:picLocks noChangeAspect="1"/>
          </p:cNvPicPr>
          <p:nvPr/>
        </p:nvPicPr>
        <p:blipFill>
          <a:blip r:embed="rId4"/>
          <a:stretch>
            <a:fillRect/>
          </a:stretch>
        </p:blipFill>
        <p:spPr>
          <a:xfrm>
            <a:off x="8852004" y="2826181"/>
            <a:ext cx="3147709" cy="336703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6E5B790B-5948-4477-B995-663705776A44}"/>
              </a:ext>
            </a:extLst>
          </p:cNvPr>
          <p:cNvSpPr txBox="1"/>
          <p:nvPr/>
        </p:nvSpPr>
        <p:spPr>
          <a:xfrm>
            <a:off x="501398" y="4791839"/>
            <a:ext cx="8134601" cy="923330"/>
          </a:xfrm>
          <a:prstGeom prst="rect">
            <a:avLst/>
          </a:prstGeom>
          <a:noFill/>
        </p:spPr>
        <p:txBody>
          <a:bodyPr wrap="square" rtlCol="0">
            <a:spAutoFit/>
          </a:bodyPr>
          <a:lstStyle/>
          <a:p>
            <a:r>
              <a:rPr lang="en-US" dirty="0"/>
              <a:t>The Velocity EHS application is used to document safety and environmental incidents, environmental metrics, compliance audits, self-assessments, and multiple EH&amp;S processes at site, BU, and corporate levels. </a:t>
            </a:r>
          </a:p>
        </p:txBody>
      </p:sp>
      <p:grpSp>
        <p:nvGrpSpPr>
          <p:cNvPr id="8" name="Group 7">
            <a:extLst>
              <a:ext uri="{FF2B5EF4-FFF2-40B4-BE49-F238E27FC236}">
                <a16:creationId xmlns:a16="http://schemas.microsoft.com/office/drawing/2014/main" id="{8EB3164E-4749-4A9F-9338-FC553D4FDE83}"/>
              </a:ext>
            </a:extLst>
          </p:cNvPr>
          <p:cNvGrpSpPr/>
          <p:nvPr/>
        </p:nvGrpSpPr>
        <p:grpSpPr>
          <a:xfrm>
            <a:off x="41518" y="6193626"/>
            <a:ext cx="1289135" cy="664720"/>
            <a:chOff x="8407400" y="5845092"/>
            <a:chExt cx="1289135" cy="672559"/>
          </a:xfrm>
        </p:grpSpPr>
        <p:pic>
          <p:nvPicPr>
            <p:cNvPr id="9" name="Graphic 8" descr="List">
              <a:hlinkClick r:id="rId5" action="ppaction://hlinksldjump"/>
              <a:extLst>
                <a:ext uri="{FF2B5EF4-FFF2-40B4-BE49-F238E27FC236}">
                  <a16:creationId xmlns:a16="http://schemas.microsoft.com/office/drawing/2014/main" id="{5DE4E43A-A324-4E81-9993-00AAF94195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25" y="5845092"/>
              <a:ext cx="468725" cy="468725"/>
            </a:xfrm>
            <a:prstGeom prst="rect">
              <a:avLst/>
            </a:prstGeom>
          </p:spPr>
        </p:pic>
        <p:sp>
          <p:nvSpPr>
            <p:cNvPr id="10" name="Rectangle 9">
              <a:extLst>
                <a:ext uri="{FF2B5EF4-FFF2-40B4-BE49-F238E27FC236}">
                  <a16:creationId xmlns:a16="http://schemas.microsoft.com/office/drawing/2014/main" id="{6916BF70-DD0C-40D7-945A-7830338BC573}"/>
                </a:ext>
              </a:extLst>
            </p:cNvPr>
            <p:cNvSpPr/>
            <p:nvPr/>
          </p:nvSpPr>
          <p:spPr>
            <a:xfrm>
              <a:off x="8407400" y="6256041"/>
              <a:ext cx="1289135" cy="261610"/>
            </a:xfrm>
            <a:prstGeom prst="rect">
              <a:avLst/>
            </a:prstGeom>
          </p:spPr>
          <p:txBody>
            <a:bodyPr wrap="none">
              <a:spAutoFit/>
            </a:bodyPr>
            <a:lstStyle/>
            <a:p>
              <a:r>
                <a:rPr lang="en-GB" sz="1050" dirty="0">
                  <a:solidFill>
                    <a:schemeClr val="bg2"/>
                  </a:solidFill>
                </a:rPr>
                <a:t>Return to Agenda</a:t>
              </a:r>
            </a:p>
          </p:txBody>
        </p:sp>
      </p:grpSp>
      <p:pic>
        <p:nvPicPr>
          <p:cNvPr id="11" name="Picture 10">
            <a:hlinkClick r:id="rId8" action="ppaction://hlinksldjump"/>
            <a:extLst>
              <a:ext uri="{FF2B5EF4-FFF2-40B4-BE49-F238E27FC236}">
                <a16:creationId xmlns:a16="http://schemas.microsoft.com/office/drawing/2014/main" id="{2C2EEED9-E27F-47E7-B79F-B24CE5973892}"/>
              </a:ext>
            </a:extLst>
          </p:cNvPr>
          <p:cNvPicPr>
            <a:picLocks noChangeAspect="1"/>
          </p:cNvPicPr>
          <p:nvPr/>
        </p:nvPicPr>
        <p:blipFill>
          <a:blip r:embed="rId9"/>
          <a:stretch>
            <a:fillRect/>
          </a:stretch>
        </p:blipFill>
        <p:spPr>
          <a:xfrm>
            <a:off x="11297560" y="6263453"/>
            <a:ext cx="820810" cy="462128"/>
          </a:xfrm>
          <a:prstGeom prst="rect">
            <a:avLst/>
          </a:prstGeom>
        </p:spPr>
      </p:pic>
    </p:spTree>
    <p:extLst>
      <p:ext uri="{BB962C8B-B14F-4D97-AF65-F5344CB8AC3E}">
        <p14:creationId xmlns:p14="http://schemas.microsoft.com/office/powerpoint/2010/main" val="4048550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d3ho4Wg1K2aJSkyDM2Q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Kd3ho4Wg1K2aJSkyDM2Q5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SrZi9QRDaueNY0HPjUGlA"/>
</p:tagLst>
</file>

<file path=ppt/theme/theme1.xml><?xml version="1.0" encoding="utf-8"?>
<a:theme xmlns:a="http://schemas.openxmlformats.org/drawingml/2006/main" name="TE Brand 2020 Theme1">
  <a:themeElements>
    <a:clrScheme name="New">
      <a:dk1>
        <a:srgbClr val="666666"/>
      </a:dk1>
      <a:lt1>
        <a:srgbClr val="FFFFFF"/>
      </a:lt1>
      <a:dk2>
        <a:srgbClr val="FFFFFF"/>
      </a:dk2>
      <a:lt2>
        <a:srgbClr val="E98300"/>
      </a:lt2>
      <a:accent1>
        <a:srgbClr val="E98300"/>
      </a:accent1>
      <a:accent2>
        <a:srgbClr val="666666"/>
      </a:accent2>
      <a:accent3>
        <a:srgbClr val="0066A1"/>
      </a:accent3>
      <a:accent4>
        <a:srgbClr val="3CB7E3"/>
      </a:accent4>
      <a:accent5>
        <a:srgbClr val="FCD350"/>
      </a:accent5>
      <a:accent6>
        <a:srgbClr val="CD202C"/>
      </a:accent6>
      <a:hlink>
        <a:srgbClr val="0066A1"/>
      </a:hlink>
      <a:folHlink>
        <a:srgbClr val="0066A1"/>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 Brand 2020 Theme1" id="{12899FE3-C2AC-41DA-9923-DD3E7B78135E}" vid="{32FF061F-6323-48F2-9466-41EE67102665}"/>
    </a:ext>
  </a:extLst>
</a:theme>
</file>

<file path=ppt/theme/theme2.xml><?xml version="1.0" encoding="utf-8"?>
<a:theme xmlns:a="http://schemas.openxmlformats.org/drawingml/2006/main" name="1_TE Brand 2020 Theme1">
  <a:themeElements>
    <a:clrScheme name="New">
      <a:dk1>
        <a:srgbClr val="666666"/>
      </a:dk1>
      <a:lt1>
        <a:srgbClr val="FFFFFF"/>
      </a:lt1>
      <a:dk2>
        <a:srgbClr val="FFFFFF"/>
      </a:dk2>
      <a:lt2>
        <a:srgbClr val="E98300"/>
      </a:lt2>
      <a:accent1>
        <a:srgbClr val="E98300"/>
      </a:accent1>
      <a:accent2>
        <a:srgbClr val="666666"/>
      </a:accent2>
      <a:accent3>
        <a:srgbClr val="0066A1"/>
      </a:accent3>
      <a:accent4>
        <a:srgbClr val="3CB7E3"/>
      </a:accent4>
      <a:accent5>
        <a:srgbClr val="FCD350"/>
      </a:accent5>
      <a:accent6>
        <a:srgbClr val="CD202C"/>
      </a:accent6>
      <a:hlink>
        <a:srgbClr val="0066A1"/>
      </a:hlink>
      <a:folHlink>
        <a:srgbClr val="0066A1"/>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 Brand 2020 Theme1" id="{12899FE3-C2AC-41DA-9923-DD3E7B78135E}" vid="{32FF061F-6323-48F2-9466-41EE671026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u08j xmlns="36b2ca4c-9cb9-4390-9c92-9d5e0fe0f0b4" xsi:nil="true"/>
    <_dlc_DocId xmlns="dbcfff2c-5cce-4cb7-b05b-d3b2e8ac169c">VMM2RVFH342Q-1513051167-62</_dlc_DocId>
    <_dlc_DocIdUrl xmlns="dbcfff2c-5cce-4cb7-b05b-d3b2e8ac169c">
      <Url>https://teams.connect.te.com/sites/TEOA/_layouts/15/DocIdRedir.aspx?ID=VMM2RVFH342Q-1513051167-62</Url>
      <Description>VMM2RVFH342Q-1513051167-62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A1BBB0C65B294CA7DCA4A3CE828199" ma:contentTypeVersion="1" ma:contentTypeDescription="Create a new document." ma:contentTypeScope="" ma:versionID="4267dc8f915110def69a0010305e1e16">
  <xsd:schema xmlns:xsd="http://www.w3.org/2001/XMLSchema" xmlns:xs="http://www.w3.org/2001/XMLSchema" xmlns:p="http://schemas.microsoft.com/office/2006/metadata/properties" xmlns:ns2="dbcfff2c-5cce-4cb7-b05b-d3b2e8ac169c" xmlns:ns3="36b2ca4c-9cb9-4390-9c92-9d5e0fe0f0b4" targetNamespace="http://schemas.microsoft.com/office/2006/metadata/properties" ma:root="true" ma:fieldsID="3409fdb901b3d6c5cf251c5765371717" ns2:_="" ns3:_="">
    <xsd:import namespace="dbcfff2c-5cce-4cb7-b05b-d3b2e8ac169c"/>
    <xsd:import namespace="36b2ca4c-9cb9-4390-9c92-9d5e0fe0f0b4"/>
    <xsd:element name="properties">
      <xsd:complexType>
        <xsd:sequence>
          <xsd:element name="documentManagement">
            <xsd:complexType>
              <xsd:all>
                <xsd:element ref="ns2:_dlc_DocId" minOccurs="0"/>
                <xsd:element ref="ns2:_dlc_DocIdUrl" minOccurs="0"/>
                <xsd:element ref="ns2:_dlc_DocIdPersistId" minOccurs="0"/>
                <xsd:element ref="ns3:u08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cfff2c-5cce-4cb7-b05b-d3b2e8ac169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6b2ca4c-9cb9-4390-9c92-9d5e0fe0f0b4" elementFormDefault="qualified">
    <xsd:import namespace="http://schemas.microsoft.com/office/2006/documentManagement/types"/>
    <xsd:import namespace="http://schemas.microsoft.com/office/infopath/2007/PartnerControls"/>
    <xsd:element name="u08j" ma:index="11" nillable="true" ma:displayName="Link to Training Materials" ma:internalName="u08j">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89342B4-7A07-4881-B7CA-75335F2B90A3}">
  <ds:schemaRefs>
    <ds:schemaRef ds:uri="http://purl.org/dc/dcmitype/"/>
    <ds:schemaRef ds:uri="http://schemas.microsoft.com/office/2006/documentManagement/types"/>
    <ds:schemaRef ds:uri="6185c7e3-e168-4d59-8fe5-63fb03f5c4d1"/>
    <ds:schemaRef ds:uri="http://purl.org/dc/elements/1.1/"/>
    <ds:schemaRef ds:uri="http://schemas.microsoft.com/office/infopath/2007/PartnerControls"/>
    <ds:schemaRef ds:uri="http://schemas.microsoft.com/office/2006/metadata/properties"/>
    <ds:schemaRef ds:uri="http://purl.org/dc/terms/"/>
    <ds:schemaRef ds:uri="8a979830-5909-4d60-b187-86785ccffa7d"/>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5B0C959A-E494-4BD5-A42B-E69F0C81AF13}">
  <ds:schemaRefs>
    <ds:schemaRef ds:uri="http://schemas.microsoft.com/sharepoint/v3/contenttype/forms"/>
  </ds:schemaRefs>
</ds:datastoreItem>
</file>

<file path=customXml/itemProps3.xml><?xml version="1.0" encoding="utf-8"?>
<ds:datastoreItem xmlns:ds="http://schemas.openxmlformats.org/officeDocument/2006/customXml" ds:itemID="{0E1353B2-1330-41DE-B294-E4BF3B767B46}"/>
</file>

<file path=customXml/itemProps4.xml><?xml version="1.0" encoding="utf-8"?>
<ds:datastoreItem xmlns:ds="http://schemas.openxmlformats.org/officeDocument/2006/customXml" ds:itemID="{1B104FED-BDD5-4A28-8466-0DD9101CAEDE}"/>
</file>

<file path=docProps/app.xml><?xml version="1.0" encoding="utf-8"?>
<Properties xmlns="http://schemas.openxmlformats.org/officeDocument/2006/extended-properties" xmlns:vt="http://schemas.openxmlformats.org/officeDocument/2006/docPropsVTypes">
  <Template>TE Brand 2020 Theme1</Template>
  <TotalTime>4165</TotalTime>
  <Words>1732</Words>
  <Application>Microsoft Office PowerPoint</Application>
  <PresentationFormat>Widescreen</PresentationFormat>
  <Paragraphs>166</Paragraphs>
  <Slides>14</Slides>
  <Notes>7</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Wingdings</vt:lpstr>
      <vt:lpstr>TE Brand 2020 Theme1</vt:lpstr>
      <vt:lpstr>1_TE Brand 2020 Theme1</vt:lpstr>
      <vt:lpstr>think-cell Folie</vt:lpstr>
      <vt:lpstr>EH&amp;S Playbook  TEC 406-160016 </vt:lpstr>
      <vt:lpstr>Using this Playbook – What do the Icons Mean?</vt:lpstr>
      <vt:lpstr>TEOA – Operations Management System</vt:lpstr>
      <vt:lpstr> EH&amp;S (Environment, Health and Safety)</vt:lpstr>
      <vt:lpstr>EH&amp;S Fundamentals - An Overview</vt:lpstr>
      <vt:lpstr>1. EH&amp;S Roles and Responsibilities</vt:lpstr>
      <vt:lpstr>EH&amp;S Staffing</vt:lpstr>
      <vt:lpstr>2. EH&amp;S Metrics, Reporting and Communications</vt:lpstr>
      <vt:lpstr>Velocity EH&amp;S Data Application</vt:lpstr>
      <vt:lpstr>3. Safety Fundamentals </vt:lpstr>
      <vt:lpstr>3. Environmental Compliance Fundamentals </vt:lpstr>
      <vt:lpstr>3. Sustainability Fundamentals </vt:lpstr>
      <vt:lpstr>4. EH&amp;S Resources </vt:lpstr>
      <vt:lpstr>Questions to Consider around EH&amp;S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 Playbook TEC-406-160020</dc:title>
  <dc:creator>O'Neill, Dermot</dc:creator>
  <cp:lastModifiedBy>O'Neill, Dermot</cp:lastModifiedBy>
  <cp:revision>67</cp:revision>
  <cp:lastPrinted>2020-06-11T08:54:29Z</cp:lastPrinted>
  <dcterms:created xsi:type="dcterms:W3CDTF">2020-06-02T07:32:50Z</dcterms:created>
  <dcterms:modified xsi:type="dcterms:W3CDTF">2021-05-24T08:22:44Z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0x01010067A1BBB0C65B294CA7DCA4A3CE828199</vt:lpwstr>
  </property>
  <property fmtid="{D5CDD505-2E9C-101B-9397-08002B2CF9AE}" pid="3" name="_dlc_DocIdItemGuid">
    <vt:lpwstr>6b6cc072-d5f8-4938-a6e1-637031ecfbec</vt:lpwstr>
  </property>
</Properties>
</file>