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6"/>
    <p:sldMasterId id="2147483687" r:id="rId7"/>
  </p:sldMasterIdLst>
  <p:notesMasterIdLst>
    <p:notesMasterId r:id="rId25"/>
  </p:notesMasterIdLst>
  <p:sldIdLst>
    <p:sldId id="264" r:id="rId8"/>
    <p:sldId id="2363" r:id="rId9"/>
    <p:sldId id="2357" r:id="rId10"/>
    <p:sldId id="311" r:id="rId11"/>
    <p:sldId id="270" r:id="rId12"/>
    <p:sldId id="2366" r:id="rId13"/>
    <p:sldId id="2367" r:id="rId14"/>
    <p:sldId id="2360" r:id="rId15"/>
    <p:sldId id="2370" r:id="rId16"/>
    <p:sldId id="2365" r:id="rId17"/>
    <p:sldId id="2362" r:id="rId18"/>
    <p:sldId id="2358" r:id="rId19"/>
    <p:sldId id="2364" r:id="rId20"/>
    <p:sldId id="2371" r:id="rId21"/>
    <p:sldId id="2359" r:id="rId22"/>
    <p:sldId id="263" r:id="rId23"/>
    <p:sldId id="2372" r:id="rId24"/>
  </p:sldIdLst>
  <p:sldSz cx="9144000" cy="6858000" type="screen4x3"/>
  <p:notesSz cx="7010400" cy="92964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GNIS, SAMEER" initials="PS" lastIdx="1" clrIdx="0">
    <p:extLst>
      <p:ext uri="{19B8F6BF-5375-455C-9EA6-DF929625EA0E}">
        <p15:presenceInfo xmlns:p15="http://schemas.microsoft.com/office/powerpoint/2012/main" userId="S-1-5-21-1547161642-484763869-725345543-68676" providerId="AD"/>
      </p:ext>
    </p:extLst>
  </p:cmAuthor>
  <p:cmAuthor id="2" name="Nitsch, Thomas" initials="NT" lastIdx="1" clrIdx="1">
    <p:extLst>
      <p:ext uri="{19B8F6BF-5375-455C-9EA6-DF929625EA0E}">
        <p15:presenceInfo xmlns:p15="http://schemas.microsoft.com/office/powerpoint/2012/main" userId="S-1-5-21-1547161642-484763869-725345543-5121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300"/>
    <a:srgbClr val="5E9F4D"/>
    <a:srgbClr val="FFFFFF"/>
    <a:srgbClr val="DBF2DB"/>
    <a:srgbClr val="DFE5EF"/>
    <a:srgbClr val="C0C0C0"/>
    <a:srgbClr val="C3CFE1"/>
    <a:srgbClr val="9DB1CF"/>
    <a:srgbClr val="6F8DB9"/>
    <a:srgbClr val="4C6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6532" autoAdjust="0"/>
  </p:normalViewPr>
  <p:slideViewPr>
    <p:cSldViewPr snapToGrid="0">
      <p:cViewPr varScale="1">
        <p:scale>
          <a:sx n="86" d="100"/>
          <a:sy n="86" d="100"/>
        </p:scale>
        <p:origin x="979" y="58"/>
      </p:cViewPr>
      <p:guideLst>
        <p:guide orient="horz" pos="111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996" y="5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3037840" cy="466435"/>
          </a:xfrm>
          <a:prstGeom prst="rect">
            <a:avLst/>
          </a:prstGeom>
        </p:spPr>
        <p:txBody>
          <a:bodyPr vert="horz" lIns="92730" tIns="46365" rIns="92730" bIns="463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5"/>
            <a:ext cx="3037840" cy="466435"/>
          </a:xfrm>
          <a:prstGeom prst="rect">
            <a:avLst/>
          </a:prstGeom>
        </p:spPr>
        <p:txBody>
          <a:bodyPr vert="horz" lIns="92730" tIns="46365" rIns="92730" bIns="46365" rtlCol="0"/>
          <a:lstStyle>
            <a:lvl1pPr algn="r">
              <a:defRPr sz="1200"/>
            </a:lvl1pPr>
          </a:lstStyle>
          <a:p>
            <a:fld id="{8FD331BA-1387-4D45-ADE0-6D3CB34D1A7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0" tIns="46365" rIns="92730" bIns="463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2730" tIns="46365" rIns="92730" bIns="463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2730" tIns="46365" rIns="92730" bIns="463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4"/>
          </a:xfrm>
          <a:prstGeom prst="rect">
            <a:avLst/>
          </a:prstGeom>
        </p:spPr>
        <p:txBody>
          <a:bodyPr vert="horz" lIns="92730" tIns="46365" rIns="92730" bIns="46365" rtlCol="0" anchor="b"/>
          <a:lstStyle>
            <a:lvl1pPr algn="r">
              <a:defRPr sz="1200"/>
            </a:lvl1pPr>
          </a:lstStyle>
          <a:p>
            <a:fld id="{E323FB60-3A31-4032-A85C-029F384DC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8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0.xml"/><Relationship Id="rId7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20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6.xml"/><Relationship Id="rId7" Type="http://schemas.openxmlformats.org/officeDocument/2006/relationships/image" Target="../media/image7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8.xml"/><Relationship Id="rId7" Type="http://schemas.openxmlformats.org/officeDocument/2006/relationships/image" Target="../media/image7.png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0.xml"/><Relationship Id="rId7" Type="http://schemas.openxmlformats.org/officeDocument/2006/relationships/image" Target="../media/image7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2.xml"/><Relationship Id="rId7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5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12918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4" imgW="668" imgH="670" progId="TCLayout.ActiveDocument.1">
                  <p:embed/>
                </p:oleObj>
              </mc:Choice>
              <mc:Fallback>
                <p:oleObj name="think-cell Slide" r:id="rId4" imgW="668" imgH="6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C284-FD3B-4B7B-87FE-B6914DB31BC6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2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4349" y="6240857"/>
            <a:ext cx="1080000" cy="6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5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E437475-6A54-460E-8BC3-16EA48B06A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E437475-6A54-460E-8BC3-16EA48B06A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94C39DF-AA82-482C-A9F0-A7457F520F7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27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2632" y="1885950"/>
            <a:ext cx="6962120" cy="1797686"/>
          </a:xfrm>
          <a:prstGeom prst="rect">
            <a:avLst/>
          </a:prstGeom>
          <a:solidFill>
            <a:srgbClr val="E98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2497" y="2074123"/>
            <a:ext cx="6323317" cy="1065384"/>
          </a:xfrm>
        </p:spPr>
        <p:txBody>
          <a:bodyPr vert="horz" lIns="91440" tIns="0" rIns="91440" bIns="0" rtlCol="0" anchor="b">
            <a:noAutofit/>
          </a:bodyPr>
          <a:lstStyle>
            <a:lvl1pPr>
              <a:lnSpc>
                <a:spcPct val="200000"/>
              </a:lnSpc>
              <a:defRPr lang="en-US" sz="27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7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2497" y="3149551"/>
            <a:ext cx="6308959" cy="477693"/>
          </a:xfrm>
        </p:spPr>
        <p:txBody>
          <a:bodyPr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56" y="6468340"/>
            <a:ext cx="1817624" cy="13532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49" y="6240861"/>
            <a:ext cx="1080000" cy="617143"/>
          </a:xfrm>
          <a:prstGeom prst="rect">
            <a:avLst/>
          </a:prstGeom>
        </p:spPr>
      </p:pic>
      <p:pic>
        <p:nvPicPr>
          <p:cNvPr id="13" name="Picture 12" descr="powerpoint image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" y="905708"/>
            <a:ext cx="1669827" cy="385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1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Slide" r:id="rId5" imgW="501" imgH="502" progId="TCLayout.ActiveDocument.1">
                  <p:embed/>
                </p:oleObj>
              </mc:Choice>
              <mc:Fallback>
                <p:oleObj name="think-cell Slide" r:id="rId5" imgW="501" imgH="502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48B6D91-7B65-45AF-A4CA-BC713F5B1C7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349" y="1465877"/>
            <a:ext cx="8280000" cy="4608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1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CC04B3B-58DA-4A5F-9CD7-A71092B204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CC04B3B-58DA-4A5F-9CD7-A71092B204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97C81DA-FAAD-4408-96D8-B5716C6C0A2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8" y="655823"/>
            <a:ext cx="8280000" cy="948391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349" y="1893669"/>
            <a:ext cx="8280000" cy="41828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40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4B251A7-EC51-4282-BB70-FD56088EE8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4B251A7-EC51-4282-BB70-FD56088EE8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9B87D4-BDE7-4BDA-95A7-58C91C77E00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7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4" name="Picture 3" hidden="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389471"/>
            <a:ext cx="8794800" cy="5554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135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350" y="1109137"/>
            <a:ext cx="6849533" cy="1905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348" y="3012987"/>
            <a:ext cx="5329562" cy="445294"/>
          </a:xfrm>
        </p:spPr>
        <p:txBody>
          <a:bodyPr anchor="t">
            <a:noAutofit/>
          </a:bodyPr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2" y="6416679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2" y="6013229"/>
            <a:ext cx="8794349" cy="64800"/>
            <a:chOff x="0" y="6079904"/>
            <a:chExt cx="8794349" cy="64800"/>
          </a:xfrm>
        </p:grpSpPr>
        <p:sp>
          <p:nvSpPr>
            <p:cNvPr id="19" name="Rectangle 18"/>
            <p:cNvSpPr/>
            <p:nvPr/>
          </p:nvSpPr>
          <p:spPr>
            <a:xfrm>
              <a:off x="0" y="6079904"/>
              <a:ext cx="8794349" cy="6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 sz="135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6079904"/>
              <a:ext cx="612000" cy="64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 sz="1350" dirty="0"/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655088" y="6502166"/>
            <a:ext cx="27526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85800">
              <a:defRPr/>
            </a:pPr>
            <a:r>
              <a:rPr lang="en-US" sz="600" b="1" dirty="0">
                <a:solidFill>
                  <a:srgbClr val="919195"/>
                </a:solidFill>
                <a:latin typeface="Arial"/>
                <a:cs typeface="Arial"/>
              </a:rPr>
              <a:t>TE Connectivity</a:t>
            </a:r>
            <a:r>
              <a:rPr lang="en-US" sz="600" dirty="0">
                <a:solidFill>
                  <a:srgbClr val="919195"/>
                </a:solidFill>
                <a:latin typeface="Arial"/>
                <a:cs typeface="Arial"/>
              </a:rPr>
              <a:t> Confidential &amp; Proprietary. Do not reproduce or distribute.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49" y="6240861"/>
            <a:ext cx="1080000" cy="6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0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A380DEA-1FDC-4E58-A94E-6325C2F8AB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A380DEA-1FDC-4E58-A94E-6325C2F8AB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4C07C34-7DBE-432E-A402-244B26EEE96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7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389471"/>
            <a:ext cx="8794800" cy="5554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1350" dirty="0"/>
          </a:p>
        </p:txBody>
      </p:sp>
      <p:pic>
        <p:nvPicPr>
          <p:cNvPr id="4" name="Picture 3" hidden="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2" y="6416679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655088" y="6502166"/>
            <a:ext cx="27526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85800">
              <a:defRPr/>
            </a:pPr>
            <a:r>
              <a:rPr lang="en-US" sz="600" b="1" dirty="0">
                <a:solidFill>
                  <a:srgbClr val="919195"/>
                </a:solidFill>
                <a:latin typeface="Arial"/>
                <a:cs typeface="Arial"/>
              </a:rPr>
              <a:t>TE Connectivity</a:t>
            </a:r>
            <a:r>
              <a:rPr lang="en-US" sz="600" dirty="0">
                <a:solidFill>
                  <a:srgbClr val="919195"/>
                </a:solidFill>
                <a:latin typeface="Arial"/>
                <a:cs typeface="Arial"/>
              </a:rPr>
              <a:t> Confidential &amp; Proprietary. Do not reproduce or distribute.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49" y="6240861"/>
            <a:ext cx="1080000" cy="617143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2" y="6013229"/>
            <a:ext cx="8794349" cy="64800"/>
            <a:chOff x="0" y="6079904"/>
            <a:chExt cx="8794349" cy="64800"/>
          </a:xfrm>
        </p:grpSpPr>
        <p:sp>
          <p:nvSpPr>
            <p:cNvPr id="13" name="Rectangle 12"/>
            <p:cNvSpPr/>
            <p:nvPr/>
          </p:nvSpPr>
          <p:spPr>
            <a:xfrm>
              <a:off x="0" y="6079904"/>
              <a:ext cx="8794349" cy="6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6079904"/>
              <a:ext cx="612000" cy="64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 sz="1350" dirty="0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14350" y="1109137"/>
            <a:ext cx="6849533" cy="1905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348" y="3012987"/>
            <a:ext cx="5329562" cy="445294"/>
          </a:xfrm>
        </p:spPr>
        <p:txBody>
          <a:bodyPr anchor="t">
            <a:noAutofit/>
          </a:bodyPr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393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F02293B-3463-4193-B92D-67846010DD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F02293B-3463-4193-B92D-67846010DD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60E38BD-9ED3-4810-B6E4-A81EA5E144B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7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389471"/>
            <a:ext cx="8794800" cy="55541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1350" dirty="0"/>
          </a:p>
        </p:txBody>
      </p:sp>
      <p:pic>
        <p:nvPicPr>
          <p:cNvPr id="4" name="Picture 3" hidden="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2" y="6416679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655088" y="6502166"/>
            <a:ext cx="27526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85800">
              <a:defRPr/>
            </a:pPr>
            <a:r>
              <a:rPr lang="en-US" sz="600" b="1" dirty="0">
                <a:solidFill>
                  <a:srgbClr val="919195"/>
                </a:solidFill>
                <a:latin typeface="Arial"/>
                <a:cs typeface="Arial"/>
              </a:rPr>
              <a:t>TE Connectivity</a:t>
            </a:r>
            <a:r>
              <a:rPr lang="en-US" sz="600" dirty="0">
                <a:solidFill>
                  <a:srgbClr val="919195"/>
                </a:solidFill>
                <a:latin typeface="Arial"/>
                <a:cs typeface="Arial"/>
              </a:rPr>
              <a:t> Confidential &amp; Proprietary. Do not reproduce or distribute.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49" y="6240861"/>
            <a:ext cx="1080000" cy="617143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2" y="6013229"/>
            <a:ext cx="8794349" cy="64800"/>
            <a:chOff x="0" y="6079904"/>
            <a:chExt cx="8794349" cy="64800"/>
          </a:xfrm>
        </p:grpSpPr>
        <p:sp>
          <p:nvSpPr>
            <p:cNvPr id="13" name="Rectangle 12"/>
            <p:cNvSpPr/>
            <p:nvPr/>
          </p:nvSpPr>
          <p:spPr>
            <a:xfrm>
              <a:off x="0" y="6079904"/>
              <a:ext cx="8794349" cy="6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6079904"/>
              <a:ext cx="612000" cy="64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 sz="1350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0" y="1109137"/>
            <a:ext cx="6849533" cy="1905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348" y="3012987"/>
            <a:ext cx="5329562" cy="445294"/>
          </a:xfrm>
        </p:spPr>
        <p:txBody>
          <a:bodyPr anchor="t">
            <a:noAutofit/>
          </a:bodyPr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753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45B12B5-D1C3-4B49-A524-C73D35FD7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45B12B5-D1C3-4B49-A524-C73D35FD7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83CF625-935A-46B6-AB8B-A8372DDA47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7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389471"/>
            <a:ext cx="8794800" cy="55541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1350" dirty="0"/>
          </a:p>
        </p:txBody>
      </p:sp>
      <p:pic>
        <p:nvPicPr>
          <p:cNvPr id="4" name="Picture 3" hidden="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2" y="6416679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655088" y="6502166"/>
            <a:ext cx="27526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85800">
              <a:defRPr/>
            </a:pPr>
            <a:r>
              <a:rPr lang="en-US" sz="600" b="1" dirty="0">
                <a:solidFill>
                  <a:srgbClr val="919195"/>
                </a:solidFill>
                <a:latin typeface="Arial"/>
                <a:cs typeface="Arial"/>
              </a:rPr>
              <a:t>TE Connectivity</a:t>
            </a:r>
            <a:r>
              <a:rPr lang="en-US" sz="600" dirty="0">
                <a:solidFill>
                  <a:srgbClr val="919195"/>
                </a:solidFill>
                <a:latin typeface="Arial"/>
                <a:cs typeface="Arial"/>
              </a:rPr>
              <a:t> Confidential &amp; Proprietary. Do not reproduce or distribute.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49" y="6240861"/>
            <a:ext cx="1080000" cy="617143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2" y="6013229"/>
            <a:ext cx="8794349" cy="64800"/>
            <a:chOff x="0" y="6079904"/>
            <a:chExt cx="8794349" cy="64800"/>
          </a:xfrm>
        </p:grpSpPr>
        <p:sp>
          <p:nvSpPr>
            <p:cNvPr id="13" name="Rectangle 12"/>
            <p:cNvSpPr/>
            <p:nvPr/>
          </p:nvSpPr>
          <p:spPr>
            <a:xfrm>
              <a:off x="0" y="6079904"/>
              <a:ext cx="8794349" cy="6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6079904"/>
              <a:ext cx="612000" cy="64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 sz="1350" dirty="0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14350" y="1109137"/>
            <a:ext cx="6849533" cy="1905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348" y="3012987"/>
            <a:ext cx="5329562" cy="445294"/>
          </a:xfrm>
        </p:spPr>
        <p:txBody>
          <a:bodyPr anchor="t">
            <a:noAutofit/>
          </a:bodyPr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683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C0EEEBA-1FF1-47B2-A444-42E35C3A6B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C0EEEBA-1FF1-47B2-A444-42E35C3A6B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8E94805-B82E-41E8-825E-F5AE015AD99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14348" y="1465877"/>
            <a:ext cx="3960000" cy="4608000"/>
          </a:xfrm>
        </p:spPr>
        <p:txBody>
          <a:bodyPr/>
          <a:lstStyle>
            <a:lvl1pPr>
              <a:spcAft>
                <a:spcPts val="450"/>
              </a:spcAft>
              <a:defRPr sz="1050"/>
            </a:lvl1pPr>
            <a:lvl2pPr>
              <a:spcAft>
                <a:spcPts val="450"/>
              </a:spcAft>
              <a:defRPr sz="900"/>
            </a:lvl2pPr>
            <a:lvl3pPr>
              <a:spcAft>
                <a:spcPts val="450"/>
              </a:spcAft>
              <a:defRPr sz="7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14348" y="655820"/>
            <a:ext cx="8280000" cy="590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834348" y="1465877"/>
            <a:ext cx="3960000" cy="4608000"/>
          </a:xfrm>
        </p:spPr>
        <p:txBody>
          <a:bodyPr/>
          <a:lstStyle>
            <a:lvl1pPr>
              <a:spcAft>
                <a:spcPts val="450"/>
              </a:spcAft>
              <a:defRPr sz="1050"/>
            </a:lvl1pPr>
            <a:lvl2pPr>
              <a:spcAft>
                <a:spcPts val="450"/>
              </a:spcAft>
              <a:defRPr sz="900"/>
            </a:lvl2pPr>
            <a:lvl3pPr>
              <a:spcAft>
                <a:spcPts val="450"/>
              </a:spcAft>
              <a:defRPr sz="7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6958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014E468-7683-4E3D-B8D8-423384625E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014E468-7683-4E3D-B8D8-423384625E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DDED7BF-6CC4-4553-80C5-9E53F525BB3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348" y="1465877"/>
            <a:ext cx="3960000" cy="541447"/>
          </a:xfrm>
        </p:spPr>
        <p:txBody>
          <a:bodyPr anchor="t">
            <a:normAutofit/>
          </a:bodyPr>
          <a:lstStyle>
            <a:lvl1pPr marL="0" indent="0">
              <a:buNone/>
              <a:defRPr sz="13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14348" y="2201462"/>
            <a:ext cx="3960000" cy="3866400"/>
          </a:xfrm>
        </p:spPr>
        <p:txBody>
          <a:bodyPr/>
          <a:lstStyle>
            <a:lvl1pPr>
              <a:spcAft>
                <a:spcPts val="450"/>
              </a:spcAft>
              <a:defRPr sz="1050"/>
            </a:lvl1pPr>
            <a:lvl2pPr>
              <a:spcAft>
                <a:spcPts val="450"/>
              </a:spcAft>
              <a:defRPr sz="900"/>
            </a:lvl2pPr>
            <a:lvl3pPr>
              <a:spcAft>
                <a:spcPts val="450"/>
              </a:spcAft>
              <a:defRPr sz="7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34348" y="1465877"/>
            <a:ext cx="3960000" cy="5400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350" b="0" dirty="0" smtClean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34348" y="2201462"/>
            <a:ext cx="3960000" cy="3872314"/>
          </a:xfrm>
        </p:spPr>
        <p:txBody>
          <a:bodyPr/>
          <a:lstStyle>
            <a:lvl1pPr>
              <a:spcAft>
                <a:spcPts val="450"/>
              </a:spcAft>
              <a:defRPr sz="1050"/>
            </a:lvl1pPr>
            <a:lvl2pPr>
              <a:spcAft>
                <a:spcPts val="450"/>
              </a:spcAft>
              <a:defRPr sz="900"/>
            </a:lvl2pPr>
            <a:lvl3pPr>
              <a:spcAft>
                <a:spcPts val="450"/>
              </a:spcAft>
              <a:defRPr sz="7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14348" y="655820"/>
            <a:ext cx="8280000" cy="590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2919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3729A5-8D57-48E6-A651-1B9F497575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3729A5-8D57-48E6-A651-1B9F497575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C5DD581-D717-4881-9DDA-5D35389F22A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8" y="655820"/>
            <a:ext cx="8280000" cy="5907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4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ard Tr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49075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divider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93"/>
            <a:ext cx="9156700" cy="6886893"/>
          </a:xfrm>
          <a:prstGeom prst="rect">
            <a:avLst/>
          </a:prstGeom>
        </p:spPr>
      </p:pic>
      <p:pic>
        <p:nvPicPr>
          <p:cNvPr id="4" name="Picture 3" hidden="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8601" y="1109137"/>
            <a:ext cx="6849533" cy="1905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979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32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127A868-F387-477B-882F-E77426BDD14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127A868-F387-477B-882F-E77426BDD1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D01C6B-8E71-4C51-8039-F00F98CCF81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30"/>
            <a:ext cx="4629150" cy="508680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7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14350" y="2195525"/>
            <a:ext cx="2949178" cy="3878704"/>
          </a:xfrm>
        </p:spPr>
        <p:txBody>
          <a:bodyPr/>
          <a:lstStyle>
            <a:lvl1pPr marL="0" indent="0">
              <a:spcAft>
                <a:spcPts val="450"/>
              </a:spcAft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4348" y="655823"/>
            <a:ext cx="2952000" cy="14555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6804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15ED7F-5ACB-4C92-8D8E-529C6102F3F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15ED7F-5ACB-4C92-8D8E-529C6102F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879DA92-61AD-4C0E-8172-EA26DC4B8AB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75500"/>
            <a:ext cx="4644000" cy="5112000"/>
          </a:xfrm>
          <a:solidFill>
            <a:schemeClr val="bg2"/>
          </a:solidFill>
        </p:spPr>
        <p:txBody>
          <a:bodyPr anchor="t"/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14350" y="2201462"/>
            <a:ext cx="2949178" cy="3877200"/>
          </a:xfrm>
        </p:spPr>
        <p:txBody>
          <a:bodyPr/>
          <a:lstStyle>
            <a:lvl1pPr marL="0" indent="0">
              <a:spcAft>
                <a:spcPts val="450"/>
              </a:spcAft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4348" y="655823"/>
            <a:ext cx="2952000" cy="14555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581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C284-FD3B-4B7B-87FE-B6914DB31BC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4349" y="6240857"/>
            <a:ext cx="1080000" cy="6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9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C284-FD3B-4B7B-87FE-B6914DB3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page –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</p:spPr>
        <p:txBody>
          <a:bodyPr tIns="1828800" anchor="ctr" anchorCtr="1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2" hasCustomPrompt="1"/>
          </p:nvPr>
        </p:nvSpPr>
        <p:spPr>
          <a:xfrm>
            <a:off x="165100" y="142158"/>
            <a:ext cx="3200400" cy="3200400"/>
          </a:xfrm>
        </p:spPr>
        <p:txBody>
          <a:bodyPr tIns="2286000" anchor="ctr" anchorCtr="1"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42898"/>
            <a:ext cx="2984500" cy="791509"/>
          </a:xfrm>
        </p:spPr>
        <p:txBody>
          <a:bodyPr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04800" y="2209810"/>
            <a:ext cx="2999638" cy="493021"/>
          </a:xfrm>
        </p:spPr>
        <p:txBody>
          <a:bodyPr/>
          <a:lstStyle>
            <a:lvl1pPr>
              <a:spcBef>
                <a:spcPts val="700"/>
              </a:spcBef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084" name="Picture 12" descr="Interbrand_White_Logo_Title_Pag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1" y="3114197"/>
            <a:ext cx="962474" cy="167166"/>
          </a:xfrm>
          <a:prstGeom prst="rect">
            <a:avLst/>
          </a:prstGeom>
          <a:noFill/>
        </p:spPr>
      </p:pic>
      <p:pic>
        <p:nvPicPr>
          <p:cNvPr id="3092" name="Picture 20" descr="Interbrand_Mission_0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5" y="3095200"/>
            <a:ext cx="977671" cy="184896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1" y="1177789"/>
            <a:ext cx="2993288" cy="36575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450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98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C284-FD3B-4B7B-87FE-B6914DB3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8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42705"/>
            <a:ext cx="2057400" cy="2558135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 userDrawn="1"/>
        </p:nvSpPr>
        <p:spPr>
          <a:xfrm>
            <a:off x="1828799" y="2153498"/>
            <a:ext cx="4050000" cy="1065384"/>
          </a:xfrm>
          <a:prstGeom prst="rect">
            <a:avLst/>
          </a:prstGeom>
        </p:spPr>
        <p:txBody>
          <a:bodyPr vert="horz" lIns="68580" tIns="0" rIns="6858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2700" dirty="0"/>
              <a:t>Click to edit Master title style</a:t>
            </a:r>
          </a:p>
        </p:txBody>
      </p:sp>
      <p:sp>
        <p:nvSpPr>
          <p:cNvPr id="24" name="Subtitle 2"/>
          <p:cNvSpPr txBox="1">
            <a:spLocks/>
          </p:cNvSpPr>
          <p:nvPr userDrawn="1"/>
        </p:nvSpPr>
        <p:spPr>
          <a:xfrm>
            <a:off x="1828801" y="3228923"/>
            <a:ext cx="4731719" cy="47769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/>
              <a:t>Click to edit Master subtitle style</a:t>
            </a:r>
            <a:endParaRPr lang="en-US" sz="15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808254" y="6247116"/>
            <a:ext cx="1106396" cy="584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sz="1200" dirty="0"/>
          </a:p>
        </p:txBody>
      </p:sp>
      <p:sp>
        <p:nvSpPr>
          <p:cNvPr id="48" name="Rectangle 47"/>
          <p:cNvSpPr>
            <a:spLocks noChangeAspect="1"/>
          </p:cNvSpPr>
          <p:nvPr userDrawn="1"/>
        </p:nvSpPr>
        <p:spPr>
          <a:xfrm>
            <a:off x="1824205" y="1996495"/>
            <a:ext cx="6923796" cy="23858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5" name="Title 1"/>
          <p:cNvSpPr>
            <a:spLocks noGrp="1"/>
          </p:cNvSpPr>
          <p:nvPr userDrawn="1">
            <p:ph type="ctrTitle"/>
          </p:nvPr>
        </p:nvSpPr>
        <p:spPr>
          <a:xfrm>
            <a:off x="1834603" y="2777767"/>
            <a:ext cx="4725000" cy="1065384"/>
          </a:xfrm>
        </p:spPr>
        <p:txBody>
          <a:bodyPr vert="horz" lIns="91440" tIns="0" rIns="91440" bIns="0" rtlCol="0" anchor="b">
            <a:noAutofit/>
          </a:bodyPr>
          <a:lstStyle>
            <a:lvl1pPr>
              <a:lnSpc>
                <a:spcPct val="220000"/>
              </a:lnSpc>
              <a:defRPr lang="en-US" sz="27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7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6" name="Subtitle 2"/>
          <p:cNvSpPr>
            <a:spLocks noGrp="1"/>
          </p:cNvSpPr>
          <p:nvPr userDrawn="1">
            <p:ph type="subTitle" idx="1"/>
          </p:nvPr>
        </p:nvSpPr>
        <p:spPr>
          <a:xfrm>
            <a:off x="1834604" y="3853192"/>
            <a:ext cx="4725000" cy="477693"/>
          </a:xfrm>
        </p:spPr>
        <p:txBody>
          <a:bodyPr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18" y="6468340"/>
            <a:ext cx="1363218" cy="1353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45" y="6240858"/>
            <a:ext cx="810000" cy="617143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601"/>
            <a:ext cx="804600" cy="11066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0" y="1996495"/>
            <a:ext cx="518630" cy="1229346"/>
          </a:xfrm>
          <a:prstGeom prst="rect">
            <a:avLst/>
          </a:prstGeom>
        </p:spPr>
      </p:pic>
      <p:pic>
        <p:nvPicPr>
          <p:cNvPr id="26" name="Picture 25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97" y="1996496"/>
            <a:ext cx="953348" cy="2386799"/>
          </a:xfrm>
          <a:prstGeom prst="rect">
            <a:avLst/>
          </a:prstGeom>
        </p:spPr>
      </p:pic>
      <p:pic>
        <p:nvPicPr>
          <p:cNvPr id="27" name="Picture 26"/>
          <p:cNvPicPr>
            <a:picLocks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71" y="245534"/>
            <a:ext cx="953100" cy="17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5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6130" y="6416676"/>
            <a:ext cx="358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B331286-9085-429F-B829-815F03E3F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85761" y="655820"/>
            <a:ext cx="8370000" cy="590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0869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" y="1465877"/>
            <a:ext cx="8280000" cy="4608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6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oleObject" Target="../embeddings/oleObject4.bin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11.xml"/><Relationship Id="rId16" Type="http://schemas.openxmlformats.org/officeDocument/2006/relationships/tags" Target="../tags/tag7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vmlDrawing" Target="../drawings/vmlDrawing4.vml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17.emf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45053791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642EDD7-2D24-49E3-B82D-E1CAFD0EABEF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 err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8196"/>
            <a:ext cx="8182799" cy="4470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2411"/>
            <a:ext cx="8058151" cy="4663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42" y="6383703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A3BC284-FD3B-4B7B-87FE-B6914DB31BC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287811"/>
            <a:ext cx="8798719" cy="60325"/>
          </a:xfrm>
          <a:prstGeom prst="rect">
            <a:avLst/>
          </a:prstGeom>
          <a:solidFill>
            <a:srgbClr val="0E7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3175" y="288604"/>
            <a:ext cx="507620" cy="595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42566" y="6443765"/>
            <a:ext cx="0" cy="2393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E_logo_spot_ORANGE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128" y="6408367"/>
            <a:ext cx="824592" cy="3101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8666" y="6470416"/>
            <a:ext cx="36182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defRPr/>
            </a:pPr>
            <a:r>
              <a:rPr lang="en-US" sz="800" b="1" dirty="0">
                <a:solidFill>
                  <a:srgbClr val="919195"/>
                </a:solidFill>
                <a:latin typeface="Arial"/>
                <a:cs typeface="Arial"/>
              </a:rPr>
              <a:t>TE Connectivity</a:t>
            </a:r>
            <a:r>
              <a:rPr lang="en-US" sz="800" dirty="0">
                <a:solidFill>
                  <a:srgbClr val="919195"/>
                </a:solidFill>
                <a:latin typeface="Arial"/>
                <a:cs typeface="Arial"/>
              </a:rPr>
              <a:t> Confidential &amp; Proprietary. Do not reproduce or distribute.</a:t>
            </a:r>
          </a:p>
        </p:txBody>
      </p:sp>
      <p:pic>
        <p:nvPicPr>
          <p:cNvPr id="16" name="Picture 2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4349" y="6240857"/>
            <a:ext cx="1080000" cy="617143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3BD0181-2153-4F75-B051-BD68F3F50707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 err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9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9" r:id="rId4"/>
    <p:sldLayoutId id="2147483681" r:id="rId5"/>
    <p:sldLayoutId id="2147483682" r:id="rId6"/>
    <p:sldLayoutId id="2147483702" r:id="rId7"/>
    <p:sldLayoutId id="2147483703" r:id="rId8"/>
    <p:sldLayoutId id="214748370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2438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68897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13982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794090366"/>
              </p:ext>
            </p:ext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4E9A9C3-26C8-4CBD-9B54-0B734A04512C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" y="287813"/>
            <a:ext cx="8798719" cy="60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48" y="655820"/>
            <a:ext cx="8280000" cy="590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1465877"/>
            <a:ext cx="8280000" cy="460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16679"/>
            <a:ext cx="426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287809"/>
            <a:ext cx="612000" cy="595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135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655088" y="6502166"/>
            <a:ext cx="27526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85800">
              <a:defRPr/>
            </a:pPr>
            <a:r>
              <a:rPr lang="en-US" sz="600" b="1" dirty="0">
                <a:solidFill>
                  <a:srgbClr val="919195"/>
                </a:solidFill>
                <a:latin typeface="Arial"/>
                <a:cs typeface="Arial"/>
              </a:rPr>
              <a:t>TE Connectivity</a:t>
            </a:r>
            <a:r>
              <a:rPr lang="en-US" sz="600" dirty="0">
                <a:solidFill>
                  <a:srgbClr val="919195"/>
                </a:solidFill>
                <a:latin typeface="Arial"/>
                <a:cs typeface="Arial"/>
              </a:rPr>
              <a:t> Confidential &amp; Proprietary. Do not reproduce or distribute.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49" y="6240861"/>
            <a:ext cx="1080000" cy="6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4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339329" indent="-171450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516731" indent="-171450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854869" indent="-171450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7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ies.connect.te.com/sites/telag/Doc%20Library%20PUBLIC1/IBP_07_Planning%20View.pptx" TargetMode="External"/><Relationship Id="rId7" Type="http://schemas.openxmlformats.org/officeDocument/2006/relationships/hyperlink" Target="https://communities.connect.te.com/sites/telag/Doc%20Library%20PUBLIC1/IBP_06_Master%20Data%20Workbook.pptx" TargetMode="External"/><Relationship Id="rId2" Type="http://schemas.openxmlformats.org/officeDocument/2006/relationships/hyperlink" Target="https://communities.connect.te.com/sites/telag/Doc%20Library%20PUBLIC1/IBP_01_Introduction.pptx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unities.connect.te.com/sites/telag/Doc%20Library%20PUBLIC1/Planned_Ind_Requirments_(PIRs).pptx" TargetMode="External"/><Relationship Id="rId5" Type="http://schemas.openxmlformats.org/officeDocument/2006/relationships/hyperlink" Target="https://communities.connect.te.com/sites/telag/Doc%20Library%20PUBLIC1/Demand_Management_Overview.pptx" TargetMode="External"/><Relationship Id="rId4" Type="http://schemas.openxmlformats.org/officeDocument/2006/relationships/hyperlink" Target="https://communities.connect.te.com/sites/telag/Doc%20Library%20PUBLIC1/IBP_11_Subcontracting.ppt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pforecast.tycoelectronics.com/" TargetMode="External"/><Relationship Id="rId2" Type="http://schemas.openxmlformats.org/officeDocument/2006/relationships/hyperlink" Target="http://businessobjects.us.tycoelectronics.com/BOE/OpenDocument/opendoc/openDocument.jsp?sIDType=CUID&amp;iDocID=AQWKnC9K96dPlBa6979wrXU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usinessobjects.us.tycoelectronics.com/BOE/OpenDocument/opendoc/openDocument.jsp?sIDType=CUID&amp;iDocID=AWOgoZyojORAu5X.agKhP8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ies.connect.te.com/sites/telag/Doc%20Library%20PUBLIC1/Backlog%20management%20tool.pptx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mmunities.connect.te.com/sites/telag/Doc%20Library%20PUBLIC1/Planner_worklist_ZPWL.ppt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ies.connect.te.com/sites/telag/Doc%20Library%20PUBLIC1/Capacity_04_Evaluation_Dashboard.pptx" TargetMode="External"/><Relationship Id="rId2" Type="http://schemas.openxmlformats.org/officeDocument/2006/relationships/hyperlink" Target="https://communities.connect.te.com/sites/telag/Doc%20Library%20PUBLIC1/MRP_06_Exception_Message_mgmt.pptx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unities.connect.te.com/sites/telag/Doc%20Library%20PUBLIC1/Production_Order_03_Missing_Parts_Resolution.pptx" TargetMode="External"/><Relationship Id="rId4" Type="http://schemas.openxmlformats.org/officeDocument/2006/relationships/hyperlink" Target="https://communities.connect.te.com/sites/telag/Doc%20Library%20PUBLIC1/Supply_Demand_Analysis_Report_ZPP3TR011.ppt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te.connect.te.com/Pages/ContentDetails.aspx?ContentID=65943&amp;Srchfrm=Global%20Search" TargetMode="External"/><Relationship Id="rId2" Type="http://schemas.openxmlformats.org/officeDocument/2006/relationships/hyperlink" Target="https://learnte.connect.te.com/Pages/ContentDetails.aspx?ContentID=22597&amp;Srchfrm=Global%20Search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teams.connect.te.com/sites/TEOA/orglearning/Shared%20DocumentsReports/Training%20Academy%202%20Operations/Materials%20and%20Master%20Planning" TargetMode="External"/><Relationship Id="rId4" Type="http://schemas.openxmlformats.org/officeDocument/2006/relationships/hyperlink" Target="https://learnte.connect.te.com/Pages/ContentDetails.aspx?ContentID=26950&amp;Srchfrm=Global%20Search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ties.connect.te.com/sites/telag/Doc%20Library%20PUBLIC1/MRP_06_Exception_Message_mgmt.pptx" TargetMode="External"/><Relationship Id="rId13" Type="http://schemas.openxmlformats.org/officeDocument/2006/relationships/hyperlink" Target="https://communities.connect.te.com/sites/telag/Doc%20Library%20PUBLIC1/Dynamic_Safety_Stock_(Range_of_Coverage).pptx" TargetMode="External"/><Relationship Id="rId3" Type="http://schemas.openxmlformats.org/officeDocument/2006/relationships/hyperlink" Target="https://communities.connect.te.com/sites/telag/Doc%20Library%20PUBLIC1/Master_Data_Work_Center_Processing.pptx" TargetMode="External"/><Relationship Id="rId7" Type="http://schemas.openxmlformats.org/officeDocument/2006/relationships/hyperlink" Target="https://communities.connect.te.com/sites/telag/Doc%20Library%20PUBLIC1/MRP_04_Evaluation_Planning_Results.pptx" TargetMode="External"/><Relationship Id="rId12" Type="http://schemas.openxmlformats.org/officeDocument/2006/relationships/hyperlink" Target="https://communities.connect.te.com/sites/telag/Doc%20Library%20PUBLIC1/LTP_Long_Term_Planning.pptx" TargetMode="External"/><Relationship Id="rId17" Type="http://schemas.openxmlformats.org/officeDocument/2006/relationships/hyperlink" Target="https://communities.connect.te.com/sites/telag/Doc%20Library%20PUBLIC1/Premium_Freight_in_SAP_(planning).pptx" TargetMode="External"/><Relationship Id="rId2" Type="http://schemas.openxmlformats.org/officeDocument/2006/relationships/hyperlink" Target="https://communities.connect.te.com/sites/telag/Doc%20Library%20PUBLIC1/Master_Data_Planning_Material_Master.pptx" TargetMode="External"/><Relationship Id="rId16" Type="http://schemas.openxmlformats.org/officeDocument/2006/relationships/hyperlink" Target="https://communities.connect.te.com/sites/telag/Doc%20Library%20PUBLIC1/NPI_New_product_introduction.pptx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unities.connect.te.com/sites/telag/Doc%20Library%20PUBLIC1/MRP_01_Planning_Introduction.pptx" TargetMode="External"/><Relationship Id="rId11" Type="http://schemas.openxmlformats.org/officeDocument/2006/relationships/hyperlink" Target="https://communities.connect.te.com/sites/telag/Doc%20Library%20PUBLIC1/MRP_07_Planned_Order_Processing.pptx" TargetMode="External"/><Relationship Id="rId5" Type="http://schemas.openxmlformats.org/officeDocument/2006/relationships/hyperlink" Target="https://communities.connect.te.com/sites/telag/Doc%20Library%20PUBLIC1/Planning_Calendar.pptx" TargetMode="External"/><Relationship Id="rId15" Type="http://schemas.openxmlformats.org/officeDocument/2006/relationships/hyperlink" Target="https://communities.connect.te.com/sites/telag/Doc%20Library%20PUBLIC1/Master_Data_Work_Center_Hierarchy_Processing.pptx" TargetMode="External"/><Relationship Id="rId10" Type="http://schemas.openxmlformats.org/officeDocument/2006/relationships/hyperlink" Target="https://communities.connect.te.com/sites/telag/Doc%20Library%20PUBLIC1/Planner_worklist_ZPWL.pptx" TargetMode="External"/><Relationship Id="rId4" Type="http://schemas.openxmlformats.org/officeDocument/2006/relationships/hyperlink" Target="https://communities.connect.te.com/sites/telag/Doc%20Library%20PUBLIC1/Master_data_BOM_Processing.pptx" TargetMode="External"/><Relationship Id="rId9" Type="http://schemas.openxmlformats.org/officeDocument/2006/relationships/hyperlink" Target="https://communities.connect.te.com/sites/telag/Doc%20Library%20PUBLIC1/MRP_09_Planning_Time_Fence.pptx" TargetMode="External"/><Relationship Id="rId14" Type="http://schemas.openxmlformats.org/officeDocument/2006/relationships/hyperlink" Target="https://communities.connect.te.com/sites/telag/Doc%20Library%20PUBLIC1/Kanban_process.ppt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ties.connect.te.com/sites/telag/Doc%20Library%20PUBLIC1/MPS_TE_Inventory_Management.pptx" TargetMode="External"/><Relationship Id="rId3" Type="http://schemas.openxmlformats.org/officeDocument/2006/relationships/hyperlink" Target="https://communities.connect.te.com/sites/telag/Doc%20Library%20PUBLIC1/MPS_Master_Schedule.pptx" TargetMode="External"/><Relationship Id="rId7" Type="http://schemas.openxmlformats.org/officeDocument/2006/relationships/hyperlink" Target="https://communities.connect.te.com/sites/telag/Doc%20Library%20PUBLIC1/MPS_BOM_Analysis.pptx" TargetMode="External"/><Relationship Id="rId2" Type="http://schemas.openxmlformats.org/officeDocument/2006/relationships/hyperlink" Target="https://communities.connect.te.com/sites/telag/Doc%20Library%20PUBLIC1/Master_Data_Planning_Material_Master.pptx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unities.connect.te.com/sites/telag/Doc%20Library%20PUBLIC1/MPS_Contraint_Manager.pptx" TargetMode="External"/><Relationship Id="rId5" Type="http://schemas.openxmlformats.org/officeDocument/2006/relationships/hyperlink" Target="https://communities.connect.te.com/sites/telag/Doc%20Library%20PUBLIC1/MPS_Introduction.pptx" TargetMode="External"/><Relationship Id="rId10" Type="http://schemas.openxmlformats.org/officeDocument/2006/relationships/hyperlink" Target="https://communities.connect.te.com/sites/telag/Doc%20Library%20PUBLIC1/MPS_Schedule_Attainment_Report.pptx" TargetMode="External"/><Relationship Id="rId4" Type="http://schemas.openxmlformats.org/officeDocument/2006/relationships/hyperlink" Target="https://communities.connect.te.com/sites/telag/Doc%20Library%20PUBLIC1/MPS_Basic_navigation.pptx" TargetMode="External"/><Relationship Id="rId9" Type="http://schemas.openxmlformats.org/officeDocument/2006/relationships/hyperlink" Target="https://communities.connect.te.com/sites/telag/Doc%20Library%20PUBLIC1/MPS_KPI_Workbook.pptx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ties.connect.te.com/sites/telag/Doc%20Library%20PUBLIC1/Purchase_Order_Output.pptx" TargetMode="External"/><Relationship Id="rId13" Type="http://schemas.openxmlformats.org/officeDocument/2006/relationships/hyperlink" Target="https://communities.connect.te.com/sites/telag/Doc%20Library%20PUBLIC1/Incoterms%202010%20for%20Purchasing.pptx" TargetMode="External"/><Relationship Id="rId18" Type="http://schemas.openxmlformats.org/officeDocument/2006/relationships/hyperlink" Target="https://communities.connect.te.com/sites/telag/Doc%20Library%20PUBLIC1/Return_supplier_trade.pptx" TargetMode="External"/><Relationship Id="rId3" Type="http://schemas.openxmlformats.org/officeDocument/2006/relationships/hyperlink" Target="https://communities.connect.te.com/sites/telag/Doc%20Library%20PUBLIC1/Master_data_purchasing_group_and_MRP_controller.pptx" TargetMode="External"/><Relationship Id="rId7" Type="http://schemas.openxmlformats.org/officeDocument/2006/relationships/hyperlink" Target="https://communities.connect.te.com/sites/telag/Doc%20Library%20PUBLIC1/Purchase_order_in_SAP.pptx" TargetMode="External"/><Relationship Id="rId12" Type="http://schemas.openxmlformats.org/officeDocument/2006/relationships/hyperlink" Target="https://communities.connect.te.com/sites/telag/Doc%20Library%20PUBLIC1/Drop%20shipments_TAS.pptx" TargetMode="External"/><Relationship Id="rId17" Type="http://schemas.openxmlformats.org/officeDocument/2006/relationships/hyperlink" Target="https://communities.connect.te.com/sites/telag/Doc%20Library%20PUBLIC1/reporting_Supplier_Score_Card.pptx" TargetMode="External"/><Relationship Id="rId2" Type="http://schemas.openxmlformats.org/officeDocument/2006/relationships/hyperlink" Target="https://communities.connect.te.com/sites/telag/Doc%20Library%20PUBLIC1/Vendor_Master_in_SAP.pptx" TargetMode="External"/><Relationship Id="rId16" Type="http://schemas.openxmlformats.org/officeDocument/2006/relationships/hyperlink" Target="https://communities.connect.te.com/sites/telag/Doc%20Library%20PUBLIC1/LTP_Long_Term_Planning.pptx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unities.connect.te.com/sites/telag/Doc%20Library%20PUBLIC1/Purchase%20Requisition%20in%20SAP.pptx" TargetMode="External"/><Relationship Id="rId11" Type="http://schemas.openxmlformats.org/officeDocument/2006/relationships/hyperlink" Target="https://communities.connect.te.com/sites/telag/Doc%20Library%20PUBLIC1/Contract_in_SAP.pptx" TargetMode="External"/><Relationship Id="rId5" Type="http://schemas.openxmlformats.org/officeDocument/2006/relationships/hyperlink" Target="https://communities.connect.te.com/sites/telag/Doc%20Library%20PUBLIC1/Purchasing_overview.pptx" TargetMode="External"/><Relationship Id="rId15" Type="http://schemas.openxmlformats.org/officeDocument/2006/relationships/hyperlink" Target="https://communities.connect.te.com/sites/telag/Doc%20Library%20PUBLIC1/STO_FAQ.pptx" TargetMode="External"/><Relationship Id="rId10" Type="http://schemas.openxmlformats.org/officeDocument/2006/relationships/hyperlink" Target="https://communities.connect.te.com/sites/telag/Doc%20Library%20PUBLIC1/Approval_Purchase_Orders.pptx" TargetMode="External"/><Relationship Id="rId19" Type="http://schemas.openxmlformats.org/officeDocument/2006/relationships/hyperlink" Target="https://communities.connect.te.com/sites/telag/Doc%20Library%20PUBLIC1/Subcontracting_classical.pptx" TargetMode="External"/><Relationship Id="rId4" Type="http://schemas.openxmlformats.org/officeDocument/2006/relationships/hyperlink" Target="https://communities.connect.te.com/sites/telag/Doc%20Library%20PUBLIC1/Supplier_Portal.pptx" TargetMode="External"/><Relationship Id="rId9" Type="http://schemas.openxmlformats.org/officeDocument/2006/relationships/hyperlink" Target="https://communities.connect.te.com/sites/telag/Doc%20Library%20PUBLIC1/Approval_Purchase_Requisitions.pptx" TargetMode="External"/><Relationship Id="rId14" Type="http://schemas.openxmlformats.org/officeDocument/2006/relationships/hyperlink" Target="https://communities.connect.te.com/sites/telag/Doc%20Library%20PUBLIC1/STO_PO_in_SAP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4602" y="2777767"/>
            <a:ext cx="7401677" cy="10653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Supply Chain Systems Training Framework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1716" y="3843151"/>
            <a:ext cx="4725000" cy="477693"/>
          </a:xfrm>
        </p:spPr>
        <p:txBody>
          <a:bodyPr/>
          <a:lstStyle/>
          <a:p>
            <a:r>
              <a:rPr lang="en-US" dirty="0"/>
              <a:t>TEIS – April 2020  </a:t>
            </a:r>
          </a:p>
        </p:txBody>
      </p:sp>
    </p:spTree>
    <p:extLst>
      <p:ext uri="{BB962C8B-B14F-4D97-AF65-F5344CB8AC3E}">
        <p14:creationId xmlns:p14="http://schemas.microsoft.com/office/powerpoint/2010/main" val="4032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7CA89-4304-4B1F-8B90-0F8C02FA87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C284-FD3B-4B7B-87FE-B6914DB31BC6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1F2F36-9511-4437-BF48-E2AC1CA486BD}"/>
              </a:ext>
            </a:extLst>
          </p:cNvPr>
          <p:cNvSpPr/>
          <p:nvPr/>
        </p:nvSpPr>
        <p:spPr>
          <a:xfrm>
            <a:off x="504001" y="875213"/>
            <a:ext cx="745361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S&amp;OP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IBP Introduction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Get acquainted with </a:t>
            </a:r>
            <a:r>
              <a:rPr lang="en-GB" dirty="0">
                <a:solidFill>
                  <a:schemeClr val="tx2"/>
                </a:solidFill>
              </a:rPr>
              <a:t>Integrated Business Planning which is SAP’s new platform for real-time, integrated supply chain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hlinkClick r:id="rId3"/>
              </a:rPr>
              <a:t>IBP Planning View </a:t>
            </a:r>
            <a:endParaRPr lang="en-GB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</a:rPr>
              <a:t>Covers setup and jumpstart to planning using the IBP tool.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IBP Subcontracting</a:t>
            </a:r>
            <a:endParaRPr lang="en-GB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</a:rPr>
              <a:t>Explains the setup and planning of subcontracting in IBP </a:t>
            </a: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</a:p>
          <a:p>
            <a:pPr algn="ctr"/>
            <a:r>
              <a:rPr lang="en-US" b="1" dirty="0"/>
              <a:t>Demand Manager</a:t>
            </a:r>
            <a:r>
              <a:rPr lang="en-US" b="1" dirty="0">
                <a:solidFill>
                  <a:schemeClr val="tx2"/>
                </a:solidFill>
              </a:rPr>
              <a:t>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Demand Management Overview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PIR Management</a:t>
            </a:r>
            <a:endParaRPr lang="en-US" dirty="0">
              <a:solidFill>
                <a:schemeClr val="tx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IBP Introduction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Get acquainted with </a:t>
            </a:r>
            <a:r>
              <a:rPr lang="en-GB" dirty="0">
                <a:solidFill>
                  <a:schemeClr val="tx2"/>
                </a:solidFill>
              </a:rPr>
              <a:t>Integrated Business Planning which is SAP’s new platform for real-time, integrated supply chain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hlinkClick r:id="rId7"/>
              </a:rPr>
              <a:t>IBP Master Data </a:t>
            </a: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IBP Planning View </a:t>
            </a:r>
            <a:endParaRPr lang="en-GB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</a:rPr>
              <a:t>Covers setup and jumpstart to planning using the IBP tool. </a:t>
            </a:r>
          </a:p>
          <a:p>
            <a:r>
              <a:rPr lang="en-US" b="1" dirty="0">
                <a:solidFill>
                  <a:schemeClr val="tx2"/>
                </a:solidFill>
              </a:rPr>
              <a:t>          </a:t>
            </a:r>
          </a:p>
          <a:p>
            <a:r>
              <a:rPr lang="en-US" dirty="0">
                <a:solidFill>
                  <a:schemeClr val="tx2"/>
                </a:solidFill>
              </a:rPr>
              <a:t>      </a:t>
            </a:r>
          </a:p>
          <a:p>
            <a:r>
              <a:rPr lang="en-US" dirty="0">
                <a:solidFill>
                  <a:schemeClr val="tx2"/>
                </a:solidFill>
              </a:rPr>
              <a:t>        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2BE896-50D4-46AD-B0B2-002DE058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8196"/>
            <a:ext cx="8182799" cy="447017"/>
          </a:xfrm>
        </p:spPr>
        <p:txBody>
          <a:bodyPr/>
          <a:lstStyle/>
          <a:p>
            <a:r>
              <a:rPr lang="en-US" dirty="0"/>
              <a:t>Recommended Trainings by Role </a:t>
            </a:r>
          </a:p>
        </p:txBody>
      </p:sp>
    </p:spTree>
    <p:extLst>
      <p:ext uri="{BB962C8B-B14F-4D97-AF65-F5344CB8AC3E}">
        <p14:creationId xmlns:p14="http://schemas.microsoft.com/office/powerpoint/2010/main" val="88290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C9EB-B4B3-4F9F-A3D7-BA1F83F6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Dashboards / Reporting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6DB011-B826-410A-9E6B-C955CCDBF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C284-FD3B-4B7B-87FE-B6914DB31BC6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11F37-7772-4B18-ABAE-987E887F2172}"/>
              </a:ext>
            </a:extLst>
          </p:cNvPr>
          <p:cNvSpPr txBox="1"/>
          <p:nvPr/>
        </p:nvSpPr>
        <p:spPr>
          <a:xfrm>
            <a:off x="457200" y="951802"/>
            <a:ext cx="780552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tx2"/>
                </a:solidFill>
              </a:rPr>
              <a:t>   </a:t>
            </a:r>
          </a:p>
          <a:p>
            <a:pPr algn="ctr"/>
            <a:r>
              <a:rPr lang="en-US" b="1" dirty="0"/>
              <a:t>SC Director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2"/>
              </a:rPr>
              <a:t>Inventory Dashboard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View inventory $, age, trends, stock coverage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Refreshed nightly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3"/>
              </a:rPr>
              <a:t>S&amp;OP Forecast Bias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Pulls data from Forecast source (JDA/IBP)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Review FC accuracy/bias on several lags (-3, -6, -12M, </a:t>
            </a:r>
            <a:r>
              <a:rPr lang="en-US" dirty="0" err="1">
                <a:solidFill>
                  <a:schemeClr val="tx2"/>
                </a:solidFill>
              </a:rPr>
              <a:t>etc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4"/>
              </a:rPr>
              <a:t>Delivery Dashboard  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Review delivery performance %, shipment performance by plant/GPL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000" dirty="0">
              <a:solidFill>
                <a:schemeClr val="tx2"/>
              </a:solidFill>
            </a:endParaRPr>
          </a:p>
          <a:p>
            <a:endParaRPr lang="en-US" sz="1000" dirty="0">
              <a:solidFill>
                <a:schemeClr val="tx2"/>
              </a:solidFill>
            </a:endParaRPr>
          </a:p>
          <a:p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8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28842E9F-AFDB-4254-8A63-AE38FC66E3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1471" y="4655890"/>
            <a:ext cx="4991283" cy="1556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55EC00-4112-4621-840F-F3C9DDB5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Transactions / Favorites of the Planning Teams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11B04-FDBF-4D8E-BFC4-1102C18B3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C284-FD3B-4B7B-87FE-B6914DB31BC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03077-D736-4998-A81D-53E75809150B}"/>
              </a:ext>
            </a:extLst>
          </p:cNvPr>
          <p:cNvSpPr txBox="1"/>
          <p:nvPr/>
        </p:nvSpPr>
        <p:spPr>
          <a:xfrm>
            <a:off x="218113" y="975881"/>
            <a:ext cx="89258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1600" b="1" dirty="0"/>
              <a:t>Planning / Scheduling</a:t>
            </a:r>
          </a:p>
          <a:p>
            <a:pPr fontAlgn="ctr"/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hlinkClick r:id="rId3"/>
              </a:rPr>
              <a:t>ZBMT</a:t>
            </a:r>
            <a:r>
              <a:rPr lang="en-US" sz="1600" dirty="0">
                <a:solidFill>
                  <a:schemeClr val="tx2"/>
                </a:solidFill>
              </a:rPr>
              <a:t> – </a:t>
            </a:r>
            <a:r>
              <a:rPr lang="en-US" sz="1600" b="1" dirty="0">
                <a:solidFill>
                  <a:schemeClr val="tx2"/>
                </a:solidFill>
              </a:rPr>
              <a:t>Planning workbench for management of the Backlog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Combines various reports into one and provides additional information and functions, allows easy customization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Designed as an outcome of TEOA initiative in Customer Care with aim to combine few reports into one transaction which can give Customer Service Representative complete overview</a:t>
            </a:r>
          </a:p>
          <a:p>
            <a:pPr lvl="2" fontAlgn="ctr"/>
            <a:endParaRPr lang="en-US" sz="1600" dirty="0">
              <a:solidFill>
                <a:schemeClr val="tx2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hlinkClick r:id="rId4"/>
              </a:rPr>
              <a:t>ZPWL</a:t>
            </a:r>
            <a:r>
              <a:rPr lang="en-US" sz="1600" dirty="0">
                <a:solidFill>
                  <a:schemeClr val="tx2"/>
                </a:solidFill>
              </a:rPr>
              <a:t> – </a:t>
            </a:r>
            <a:r>
              <a:rPr lang="en-US" sz="1600" b="1" dirty="0">
                <a:solidFill>
                  <a:schemeClr val="tx2"/>
                </a:solidFill>
              </a:rPr>
              <a:t>Planner work list  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In order to eliminate duplicate effort / communication / escalations</a:t>
            </a:r>
            <a:r>
              <a:rPr lang="cs-CZ" sz="1600" dirty="0">
                <a:solidFill>
                  <a:schemeClr val="tx2"/>
                </a:solidFill>
              </a:rPr>
              <a:t> / </a:t>
            </a:r>
            <a:r>
              <a:rPr lang="en-US" sz="1600" dirty="0">
                <a:solidFill>
                  <a:schemeClr val="tx2"/>
                </a:solidFill>
              </a:rPr>
              <a:t>potential reduction of late orders a new transaction has been created ZPWL (scheduler list of works) to perform the functions listed above and </a:t>
            </a:r>
            <a:r>
              <a:rPr lang="cs-CZ" sz="1600" dirty="0">
                <a:solidFill>
                  <a:schemeClr val="tx2"/>
                </a:solidFill>
              </a:rPr>
              <a:t> to replace</a:t>
            </a:r>
            <a:r>
              <a:rPr lang="en-US" sz="1600" dirty="0">
                <a:solidFill>
                  <a:schemeClr val="tx2"/>
                </a:solidFill>
              </a:rPr>
              <a:t> the current transaction ZATP which is used for removing deliver</a:t>
            </a:r>
            <a:r>
              <a:rPr lang="cs-CZ" sz="1600" dirty="0">
                <a:solidFill>
                  <a:schemeClr val="tx2"/>
                </a:solidFill>
              </a:rPr>
              <a:t>y </a:t>
            </a:r>
            <a:r>
              <a:rPr lang="en-US" sz="1600" dirty="0">
                <a:solidFill>
                  <a:schemeClr val="tx2"/>
                </a:solidFill>
              </a:rPr>
              <a:t>blocks</a:t>
            </a:r>
            <a:r>
              <a:rPr lang="cs-CZ" sz="1600" dirty="0">
                <a:solidFill>
                  <a:schemeClr val="tx2"/>
                </a:solidFill>
              </a:rPr>
              <a:t>.</a:t>
            </a:r>
            <a:endParaRPr lang="en-US" sz="1600" dirty="0">
              <a:solidFill>
                <a:schemeClr val="tx2"/>
              </a:solidFill>
            </a:endParaRP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endParaRPr 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3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EC00-4112-4621-840F-F3C9DDB5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Transactions / Favorites of the Planning Teams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11B04-FDBF-4D8E-BFC4-1102C18B3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C284-FD3B-4B7B-87FE-B6914DB31BC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03077-D736-4998-A81D-53E75809150B}"/>
              </a:ext>
            </a:extLst>
          </p:cNvPr>
          <p:cNvSpPr txBox="1"/>
          <p:nvPr/>
        </p:nvSpPr>
        <p:spPr>
          <a:xfrm>
            <a:off x="830509" y="962629"/>
            <a:ext cx="798631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b="1" dirty="0"/>
              <a:t>Planning / Scheduling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hlinkClick r:id="rId2"/>
              </a:rPr>
              <a:t>ZPP3TR096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– </a:t>
            </a:r>
            <a:r>
              <a:rPr lang="en-US" dirty="0">
                <a:solidFill>
                  <a:schemeClr val="tx2"/>
                </a:solidFill>
              </a:rPr>
              <a:t>Exception Management  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Workbench for easier management of MRP exceptions, by Plant/MRP controller 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hlinkClick r:id="rId3"/>
              </a:rPr>
              <a:t>ZPP1TR003</a:t>
            </a:r>
            <a:r>
              <a:rPr lang="en-US" b="1" dirty="0">
                <a:solidFill>
                  <a:schemeClr val="tx2"/>
                </a:solidFill>
              </a:rPr>
              <a:t> – </a:t>
            </a:r>
            <a:r>
              <a:rPr lang="en-US" dirty="0">
                <a:solidFill>
                  <a:schemeClr val="tx2"/>
                </a:solidFill>
              </a:rPr>
              <a:t>Capacity Dashboard 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Evaluation of capacity planning details using an overall profile but showing a TE pre-defined presentation layout differentiating between the load based on scheduled hours, planned hours and total hours against the available hours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hlinkClick r:id="rId4"/>
              </a:rPr>
              <a:t>ZPP3TR011</a:t>
            </a:r>
            <a:r>
              <a:rPr lang="en-US" dirty="0">
                <a:solidFill>
                  <a:schemeClr val="tx2"/>
                </a:solidFill>
              </a:rPr>
              <a:t> – Supply Demand Analysis (alt to MD04)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tx2"/>
                </a:solidFill>
              </a:rPr>
              <a:t>Provides the ability to compare the supply and demand elements for specific materials in SAP.  Can be used to review PIR quantities, consumption, and customer requirements. 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hlinkClick r:id="rId5"/>
              </a:rPr>
              <a:t>ZPP3tr006</a:t>
            </a:r>
            <a:r>
              <a:rPr lang="en-US" dirty="0">
                <a:solidFill>
                  <a:schemeClr val="tx2"/>
                </a:solidFill>
              </a:rPr>
              <a:t> – Shortage Report 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Review the shortages from parent material or component material level using various views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hlinkClick r:id="rId4"/>
              </a:rPr>
              <a:t>MD04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– Supply/Demand Analysis 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Weekly view of supply/demand elements such as purchase orders, planned orders, production orders, PIR </a:t>
            </a:r>
            <a:r>
              <a:rPr lang="en-US" dirty="0" err="1">
                <a:solidFill>
                  <a:schemeClr val="tx2"/>
                </a:solidFill>
              </a:rPr>
              <a:t>elemenets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5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EC00-4112-4621-840F-F3C9DDB5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Transactions / Favorites of the Planning Teams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11B04-FDBF-4D8E-BFC4-1102C18B3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C284-FD3B-4B7B-87FE-B6914DB31BC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03077-D736-4998-A81D-53E75809150B}"/>
              </a:ext>
            </a:extLst>
          </p:cNvPr>
          <p:cNvSpPr txBox="1"/>
          <p:nvPr/>
        </p:nvSpPr>
        <p:spPr>
          <a:xfrm>
            <a:off x="830509" y="962629"/>
            <a:ext cx="798631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b="1" dirty="0"/>
              <a:t>Planning / Scheduling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ZBOM</a:t>
            </a:r>
            <a:r>
              <a:rPr lang="en-US" dirty="0">
                <a:solidFill>
                  <a:schemeClr val="tx2"/>
                </a:solidFill>
              </a:rPr>
              <a:t> – Bill of Material Reporting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ZPP3TR009</a:t>
            </a:r>
            <a:r>
              <a:rPr lang="en-US" dirty="0">
                <a:solidFill>
                  <a:schemeClr val="tx2"/>
                </a:solidFill>
              </a:rPr>
              <a:t> – Outstanding Deliveries Report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ZMM6TR014</a:t>
            </a:r>
            <a:r>
              <a:rPr lang="en-US" dirty="0">
                <a:solidFill>
                  <a:schemeClr val="tx2"/>
                </a:solidFill>
              </a:rPr>
              <a:t> – Material Master Change History Report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ZPP5TR155</a:t>
            </a:r>
            <a:r>
              <a:rPr lang="en-US" dirty="0">
                <a:solidFill>
                  <a:schemeClr val="tx2"/>
                </a:solidFill>
              </a:rPr>
              <a:t> – Production Order Change History Report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ZPP6TR013</a:t>
            </a:r>
            <a:r>
              <a:rPr lang="en-US" dirty="0">
                <a:solidFill>
                  <a:schemeClr val="tx2"/>
                </a:solidFill>
              </a:rPr>
              <a:t> – ATP Checking Rule Comparison Report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ZSDHIST</a:t>
            </a:r>
            <a:r>
              <a:rPr lang="en-US" dirty="0">
                <a:solidFill>
                  <a:schemeClr val="tx2"/>
                </a:solidFill>
              </a:rPr>
              <a:t> – Sales Order Changes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ZPP5TR003</a:t>
            </a:r>
            <a:r>
              <a:rPr lang="en-US" dirty="0">
                <a:solidFill>
                  <a:schemeClr val="tx2"/>
                </a:solidFill>
              </a:rPr>
              <a:t> – Where Used Report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4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AA9A-5076-4515-BAB8-0CCD30A3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Master Data Elements for Planning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D5DE25-1B16-484C-9D6F-8C586567E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C284-FD3B-4B7B-87FE-B6914DB31BC6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95D9D-6F72-4749-A251-302449FEA552}"/>
              </a:ext>
            </a:extLst>
          </p:cNvPr>
          <p:cNvSpPr txBox="1"/>
          <p:nvPr/>
        </p:nvSpPr>
        <p:spPr>
          <a:xfrm>
            <a:off x="864066" y="1090569"/>
            <a:ext cx="723131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1600" b="1" dirty="0"/>
              <a:t>Material Master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MRP 1 - MRP Group, Procurement Type, Special Procurement, Prod Store Loc, Storage Loc for EP, PDT, GR Processing Time, Schedule Margin Key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MRP 2 - Planning Time Fence, MRP Controller, Lot Size Data (Min Lot Size, Rounding, etc.), Safety Stock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MRP 3 - Strategy Group, Availability Check, TRLT, Consumption Mode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Work Scheduling (MFG only plants) - In House Production Time, Production Versions Button, Manufacturing Data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Sales org 1 - DDP, MOQ, MDQ, Delivery Unit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Sales General – Loading Group 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</a:endParaRPr>
          </a:p>
          <a:p>
            <a:pPr fontAlgn="ctr"/>
            <a:r>
              <a:rPr lang="en-US" sz="1600" b="1" dirty="0"/>
              <a:t>Production Data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Routings – times, standards, assignment of resources 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BOMS  - accuracy of components, quantities 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Work centers 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Production Version (for those using IBP or APO)  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Work Center Hierarchies / Pools </a:t>
            </a:r>
          </a:p>
          <a:p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79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FAC6-EF7B-4237-BC00-11E37731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09454"/>
            <a:ext cx="8280000" cy="443030"/>
          </a:xfrm>
        </p:spPr>
        <p:txBody>
          <a:bodyPr/>
          <a:lstStyle/>
          <a:p>
            <a:r>
              <a:rPr lang="en-US" dirty="0"/>
              <a:t>TEOA Training – Web Based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067A2-BAEF-411A-8645-6FAEDD33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8A7AD0-9461-484B-B790-92A1EE73B6D1}"/>
              </a:ext>
            </a:extLst>
          </p:cNvPr>
          <p:cNvGraphicFramePr>
            <a:graphicFrameLocks noGrp="1"/>
          </p:cNvGraphicFramePr>
          <p:nvPr/>
        </p:nvGraphicFramePr>
        <p:xfrm>
          <a:off x="461397" y="1331913"/>
          <a:ext cx="8049755" cy="4664074"/>
        </p:xfrm>
        <a:graphic>
          <a:graphicData uri="http://schemas.openxmlformats.org/drawingml/2006/table">
            <a:tbl>
              <a:tblPr/>
              <a:tblGrid>
                <a:gridCol w="1814494">
                  <a:extLst>
                    <a:ext uri="{9D8B030D-6E8A-4147-A177-3AD203B41FA5}">
                      <a16:colId xmlns:a16="http://schemas.microsoft.com/office/drawing/2014/main" val="1319097043"/>
                    </a:ext>
                  </a:extLst>
                </a:gridCol>
                <a:gridCol w="2441319">
                  <a:extLst>
                    <a:ext uri="{9D8B030D-6E8A-4147-A177-3AD203B41FA5}">
                      <a16:colId xmlns:a16="http://schemas.microsoft.com/office/drawing/2014/main" val="2445497924"/>
                    </a:ext>
                  </a:extLst>
                </a:gridCol>
                <a:gridCol w="3793942">
                  <a:extLst>
                    <a:ext uri="{9D8B030D-6E8A-4147-A177-3AD203B41FA5}">
                      <a16:colId xmlns:a16="http://schemas.microsoft.com/office/drawing/2014/main" val="1390243867"/>
                    </a:ext>
                  </a:extLst>
                </a:gridCol>
              </a:tblGrid>
              <a:tr h="4948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Training Requirement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A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 Based Course Name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A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 Based Link 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28667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TEOA Introduction 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TEOA Introduction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https://learnte.connect.te.com/Pages/ContentDetails.aspx?ContentID=22597&amp;Srchfrm=Global Search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887806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TEOA for Leaders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Corporate TEOA Leadership Training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sng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https://learnte.connect.te.com/Pages/ContentDetails.aspx?ContentID=65943&amp;Srchfrm=Global Search</a:t>
                      </a:r>
                      <a:endParaRPr lang="en-US" sz="600" b="0" i="0" u="sng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904120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BP  Tools Training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TEOA for Business Process Improvement Curriculum Registration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4"/>
                        </a:rPr>
                        <a:t>https://learnte.connect.te.com/Pages/ContentDetails.aspx?ContentID=26950&amp;Srchfrm=Global Search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79331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PIM Participant and Management System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PIM Overview Compressed 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</a:rPr>
                        <a:t>https://teams.connect.te.com/sites/TEOA/orglearning/Shared%20DocumentsReports/Training%20Academy%202%20Operations/PIM/1A%20PIM%20Overview%20Compressed.m4v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081917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Materials and Master Planning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Materials and Master Planning - Training Academy 2 Operations 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https://teams.connect.te.com/sites/TEOA/orglearning/Shared%20DocumentsReports/Training%20Academy%202%20Operations/Materials%20and%20Master%20Planning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5901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Value Stream Mapping and Desing 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VSMD - Training Academy 2 Operations 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</a:rPr>
                        <a:t>https://teams.connect.te.com/sites/TEOA/orglearning/Shared%20DocumentsReports/Training%20Academy%202%20Operations/VSMD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08017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TEOA - Sales and Operations Planning: Participants Training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Required training for anyone participating in S&amp;OP. English only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</a:rPr>
                        <a:t>https://learnte.connect.te.com/Pages/ContentDetails.aspx?ContentID=75675&amp;Srchfrm=Global%20Search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79053"/>
                  </a:ext>
                </a:extLst>
              </a:tr>
              <a:tr h="7051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TEOA - Sales and Operations Planning: General Overview Training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General S&amp;OP knowledge. Available in English, Spanish, German, Japanese, Chinese, and French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</a:rPr>
                        <a:t>https://learnte.connect.te.com/Pages/ContentDetails.aspx?ContentID=74991&amp;Srchfrm=Global%20Search</a:t>
                      </a:r>
                    </a:p>
                  </a:txBody>
                  <a:tcPr marL="4124" marR="4124" marT="41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5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90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2789-B094-46A4-A17C-D9727498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9A5A3-3262-4745-B4F8-7EB674E14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C284-FD3B-4B7B-87FE-B6914DB31BC6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39C51-69D0-4C8D-B98A-A0487FB163BC}"/>
              </a:ext>
            </a:extLst>
          </p:cNvPr>
          <p:cNvSpPr txBox="1"/>
          <p:nvPr/>
        </p:nvSpPr>
        <p:spPr>
          <a:xfrm>
            <a:off x="1374831" y="2567629"/>
            <a:ext cx="634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Suggestions for improvements, updates, and additions are always welcomed!</a:t>
            </a:r>
          </a:p>
        </p:txBody>
      </p:sp>
    </p:spTree>
    <p:extLst>
      <p:ext uri="{BB962C8B-B14F-4D97-AF65-F5344CB8AC3E}">
        <p14:creationId xmlns:p14="http://schemas.microsoft.com/office/powerpoint/2010/main" val="204670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4E66-336A-4343-84E3-89E58E3E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BFA8A-1612-41B9-BDED-45A31C9F90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C284-FD3B-4B7B-87FE-B6914DB31BC6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7D5F6-BBF0-41AD-AD06-D545546D163C}"/>
              </a:ext>
            </a:extLst>
          </p:cNvPr>
          <p:cNvSpPr txBox="1"/>
          <p:nvPr/>
        </p:nvSpPr>
        <p:spPr>
          <a:xfrm>
            <a:off x="637563" y="1082180"/>
            <a:ext cx="80024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Intended Audience – Who? </a:t>
            </a:r>
          </a:p>
          <a:p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This Document is intended to jumpstart training/guidance for someone new to planning at TE or to strengthen the skillsets of the existing planning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Planning Community (Planners/Schedulers/Managers, Buyers, and S&amp;OP Managers)  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</a:rPr>
              <a:t>What is covered?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This document is intended to complement the overall TEOA Supply Chain training framework, with a specific focus on systems usage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Includes a recommended list of TESOG training documents, tailored by role as applicable to TE’s system landscape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Includes planner favorites and reference to custom transactions and developments that may be unique to 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Note:</a:t>
            </a:r>
            <a:r>
              <a:rPr lang="en-US" sz="1600" dirty="0">
                <a:solidFill>
                  <a:schemeClr val="tx2"/>
                </a:solidFill>
              </a:rPr>
              <a:t> Usage and adoption of some transactions may vary by BU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47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636E-0E77-4E01-9273-27843787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79D6CE-EF36-47FB-B5C9-5D85E16C1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C284-FD3B-4B7B-87FE-B6914DB31BC6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D1C4E-A1AC-43E9-8A28-4ED7C74A1D38}"/>
              </a:ext>
            </a:extLst>
          </p:cNvPr>
          <p:cNvSpPr txBox="1"/>
          <p:nvPr/>
        </p:nvSpPr>
        <p:spPr>
          <a:xfrm>
            <a:off x="570334" y="1013357"/>
            <a:ext cx="79565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Planning Framework, Capacity Planning Overview  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Recommended Training Documents by Role</a:t>
            </a:r>
          </a:p>
          <a:p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Top Used Favorite SAP Transactions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Key Master Data Elements </a:t>
            </a:r>
          </a:p>
          <a:p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1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EEEACA-1E46-4BA7-A233-026C4E6E2118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5761" y="655820"/>
            <a:ext cx="8370000" cy="590706"/>
          </a:xfrm>
        </p:spPr>
        <p:txBody>
          <a:bodyPr/>
          <a:lstStyle/>
          <a:p>
            <a:r>
              <a:rPr lang="en-US" dirty="0"/>
              <a:t>Planning Framework Overview </a:t>
            </a:r>
          </a:p>
        </p:txBody>
      </p:sp>
      <p:sp>
        <p:nvSpPr>
          <p:cNvPr id="41" name="Flussdiagramm: Prozess 40"/>
          <p:cNvSpPr/>
          <p:nvPr/>
        </p:nvSpPr>
        <p:spPr bwMode="auto">
          <a:xfrm>
            <a:off x="1164614" y="1988723"/>
            <a:ext cx="1016074" cy="526831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Sales Orders</a:t>
            </a:r>
          </a:p>
        </p:txBody>
      </p:sp>
      <p:sp>
        <p:nvSpPr>
          <p:cNvPr id="42" name="Flussdiagramm: Prozess 41"/>
          <p:cNvSpPr/>
          <p:nvPr/>
        </p:nvSpPr>
        <p:spPr bwMode="auto">
          <a:xfrm>
            <a:off x="1150247" y="1335465"/>
            <a:ext cx="1020390" cy="53610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Demand Management / Master Scheduling</a:t>
            </a:r>
          </a:p>
        </p:txBody>
      </p:sp>
      <p:sp>
        <p:nvSpPr>
          <p:cNvPr id="43" name="Flussdiagramm: Prozess 42"/>
          <p:cNvSpPr/>
          <p:nvPr/>
        </p:nvSpPr>
        <p:spPr bwMode="auto">
          <a:xfrm>
            <a:off x="2495222" y="1840179"/>
            <a:ext cx="912371" cy="346471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Independent Demand</a:t>
            </a:r>
          </a:p>
        </p:txBody>
      </p:sp>
      <p:sp>
        <p:nvSpPr>
          <p:cNvPr id="44" name="Flussdiagramm: Prozess 43"/>
          <p:cNvSpPr/>
          <p:nvPr/>
        </p:nvSpPr>
        <p:spPr bwMode="auto">
          <a:xfrm>
            <a:off x="4752569" y="1861848"/>
            <a:ext cx="912371" cy="309946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Dependent Demand</a:t>
            </a:r>
          </a:p>
        </p:txBody>
      </p:sp>
      <p:sp>
        <p:nvSpPr>
          <p:cNvPr id="45" name="Flussdiagramm: Vordefinierter Prozess 44"/>
          <p:cNvSpPr/>
          <p:nvPr/>
        </p:nvSpPr>
        <p:spPr bwMode="auto">
          <a:xfrm>
            <a:off x="1312693" y="2968802"/>
            <a:ext cx="976869" cy="415787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2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Identify &amp; Resolve EM</a:t>
            </a:r>
          </a:p>
        </p:txBody>
      </p:sp>
      <p:sp>
        <p:nvSpPr>
          <p:cNvPr id="46" name="Flussdiagramm: Prozess 45"/>
          <p:cNvSpPr/>
          <p:nvPr/>
        </p:nvSpPr>
        <p:spPr bwMode="auto">
          <a:xfrm>
            <a:off x="3637824" y="2981908"/>
            <a:ext cx="654017" cy="38494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Planned Orders</a:t>
            </a:r>
          </a:p>
        </p:txBody>
      </p:sp>
      <p:sp>
        <p:nvSpPr>
          <p:cNvPr id="47" name="Flussdiagramm: Prozess 46"/>
          <p:cNvSpPr/>
          <p:nvPr/>
        </p:nvSpPr>
        <p:spPr bwMode="auto">
          <a:xfrm>
            <a:off x="6578014" y="2241136"/>
            <a:ext cx="912371" cy="46561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Production Order Reservations</a:t>
            </a:r>
          </a:p>
        </p:txBody>
      </p:sp>
      <p:sp>
        <p:nvSpPr>
          <p:cNvPr id="49" name="Flussdiagramm: Prozess 48"/>
          <p:cNvSpPr/>
          <p:nvPr/>
        </p:nvSpPr>
        <p:spPr bwMode="auto">
          <a:xfrm>
            <a:off x="5523288" y="3629261"/>
            <a:ext cx="912371" cy="46208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Production Orders</a:t>
            </a:r>
          </a:p>
        </p:txBody>
      </p:sp>
      <p:sp>
        <p:nvSpPr>
          <p:cNvPr id="50" name="Flussdiagramm: Vordefinierter Prozess 49"/>
          <p:cNvSpPr/>
          <p:nvPr/>
        </p:nvSpPr>
        <p:spPr bwMode="auto">
          <a:xfrm>
            <a:off x="3582311" y="3654371"/>
            <a:ext cx="758968" cy="406206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2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Convert</a:t>
            </a:r>
          </a:p>
        </p:txBody>
      </p:sp>
      <p:sp>
        <p:nvSpPr>
          <p:cNvPr id="51" name="Flussdiagramm: Prozess 50"/>
          <p:cNvSpPr/>
          <p:nvPr/>
        </p:nvSpPr>
        <p:spPr bwMode="auto">
          <a:xfrm>
            <a:off x="3523549" y="4459451"/>
            <a:ext cx="876489" cy="39284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Purchase Requisition</a:t>
            </a:r>
          </a:p>
        </p:txBody>
      </p:sp>
      <p:sp>
        <p:nvSpPr>
          <p:cNvPr id="52" name="Flussdiagramm: Prozess 51"/>
          <p:cNvSpPr/>
          <p:nvPr/>
        </p:nvSpPr>
        <p:spPr bwMode="auto">
          <a:xfrm>
            <a:off x="3523549" y="5003421"/>
            <a:ext cx="876489" cy="39122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Purchase Order</a:t>
            </a:r>
          </a:p>
        </p:txBody>
      </p:sp>
      <p:sp>
        <p:nvSpPr>
          <p:cNvPr id="53" name="Flussdiagramm: Vordefinierter Prozess 52"/>
          <p:cNvSpPr/>
          <p:nvPr/>
        </p:nvSpPr>
        <p:spPr bwMode="auto">
          <a:xfrm>
            <a:off x="5517146" y="2910368"/>
            <a:ext cx="918512" cy="524552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Capacity Planning / Finite Scheduling</a:t>
            </a:r>
          </a:p>
        </p:txBody>
      </p:sp>
      <p:sp>
        <p:nvSpPr>
          <p:cNvPr id="54" name="Flussdiagramm: Vordefinierter Prozess 53"/>
          <p:cNvSpPr/>
          <p:nvPr/>
        </p:nvSpPr>
        <p:spPr bwMode="auto">
          <a:xfrm>
            <a:off x="3585350" y="2386552"/>
            <a:ext cx="758968" cy="384944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2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MRP</a:t>
            </a:r>
          </a:p>
        </p:txBody>
      </p:sp>
      <p:sp>
        <p:nvSpPr>
          <p:cNvPr id="55" name="Flussdiagramm: Vordefinierter Prozess 54"/>
          <p:cNvSpPr/>
          <p:nvPr/>
        </p:nvSpPr>
        <p:spPr bwMode="auto">
          <a:xfrm>
            <a:off x="5550204" y="4228194"/>
            <a:ext cx="852395" cy="321399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Execution</a:t>
            </a:r>
          </a:p>
        </p:txBody>
      </p:sp>
      <p:cxnSp>
        <p:nvCxnSpPr>
          <p:cNvPr id="56" name="Gewinkelte Verbindung 55"/>
          <p:cNvCxnSpPr>
            <a:cxnSpLocks/>
            <a:stCxn id="42" idx="3"/>
            <a:endCxn id="43" idx="1"/>
          </p:cNvCxnSpPr>
          <p:nvPr/>
        </p:nvCxnSpPr>
        <p:spPr bwMode="auto">
          <a:xfrm>
            <a:off x="2170637" y="1603518"/>
            <a:ext cx="324585" cy="409897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Gewinkelte Verbindung 56"/>
          <p:cNvCxnSpPr>
            <a:cxnSpLocks/>
            <a:stCxn id="41" idx="3"/>
            <a:endCxn id="43" idx="1"/>
          </p:cNvCxnSpPr>
          <p:nvPr/>
        </p:nvCxnSpPr>
        <p:spPr bwMode="auto">
          <a:xfrm flipV="1">
            <a:off x="2180688" y="2013415"/>
            <a:ext cx="314534" cy="238724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Flussdiagramm: Vordefinierter Prozess 57"/>
          <p:cNvSpPr/>
          <p:nvPr/>
        </p:nvSpPr>
        <p:spPr bwMode="auto">
          <a:xfrm>
            <a:off x="1746578" y="4459452"/>
            <a:ext cx="824562" cy="391225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2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Purchase Order handling</a:t>
            </a:r>
          </a:p>
        </p:txBody>
      </p:sp>
      <p:sp>
        <p:nvSpPr>
          <p:cNvPr id="59" name="Flussdiagramm: Prozess 58"/>
          <p:cNvSpPr/>
          <p:nvPr/>
        </p:nvSpPr>
        <p:spPr bwMode="auto">
          <a:xfrm>
            <a:off x="2453066" y="2981908"/>
            <a:ext cx="797242" cy="38494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Exception Messages</a:t>
            </a:r>
          </a:p>
        </p:txBody>
      </p:sp>
      <p:sp>
        <p:nvSpPr>
          <p:cNvPr id="60" name="Flussdiagramm: Prozess 59"/>
          <p:cNvSpPr/>
          <p:nvPr/>
        </p:nvSpPr>
        <p:spPr bwMode="auto">
          <a:xfrm>
            <a:off x="6578014" y="1609302"/>
            <a:ext cx="912371" cy="536106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Subcontracting dependent requirements</a:t>
            </a:r>
          </a:p>
        </p:txBody>
      </p:sp>
      <p:cxnSp>
        <p:nvCxnSpPr>
          <p:cNvPr id="61" name="Gewinkelte Verbindung 60"/>
          <p:cNvCxnSpPr>
            <a:stCxn id="49" idx="3"/>
            <a:endCxn id="47" idx="2"/>
          </p:cNvCxnSpPr>
          <p:nvPr/>
        </p:nvCxnSpPr>
        <p:spPr bwMode="auto">
          <a:xfrm flipV="1">
            <a:off x="6435659" y="2706752"/>
            <a:ext cx="598541" cy="115355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Gewinkelte Verbindung 61"/>
          <p:cNvCxnSpPr>
            <a:stCxn id="51" idx="3"/>
            <a:endCxn id="60" idx="3"/>
          </p:cNvCxnSpPr>
          <p:nvPr/>
        </p:nvCxnSpPr>
        <p:spPr bwMode="auto">
          <a:xfrm flipV="1">
            <a:off x="4400037" y="1877355"/>
            <a:ext cx="3090347" cy="2778519"/>
          </a:xfrm>
          <a:prstGeom prst="bentConnector3">
            <a:avLst>
              <a:gd name="adj1" fmla="val 105548"/>
            </a:avLst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4" name="Gewinkelte Verbindung 63"/>
          <p:cNvCxnSpPr>
            <a:stCxn id="52" idx="3"/>
            <a:endCxn id="60" idx="3"/>
          </p:cNvCxnSpPr>
          <p:nvPr/>
        </p:nvCxnSpPr>
        <p:spPr bwMode="auto">
          <a:xfrm flipV="1">
            <a:off x="4400037" y="1877356"/>
            <a:ext cx="3090347" cy="3321677"/>
          </a:xfrm>
          <a:prstGeom prst="bentConnector3">
            <a:avLst>
              <a:gd name="adj1" fmla="val 105548"/>
            </a:avLst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6" name="Gewinkelte Verbindung 65"/>
          <p:cNvCxnSpPr>
            <a:stCxn id="46" idx="3"/>
            <a:endCxn id="53" idx="1"/>
          </p:cNvCxnSpPr>
          <p:nvPr/>
        </p:nvCxnSpPr>
        <p:spPr bwMode="auto">
          <a:xfrm flipV="1">
            <a:off x="4291841" y="3172645"/>
            <a:ext cx="1225306" cy="1736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Gewinkelte Verbindung 66"/>
          <p:cNvCxnSpPr>
            <a:stCxn id="46" idx="3"/>
            <a:endCxn id="44" idx="2"/>
          </p:cNvCxnSpPr>
          <p:nvPr/>
        </p:nvCxnSpPr>
        <p:spPr bwMode="auto">
          <a:xfrm flipV="1">
            <a:off x="4291842" y="2171792"/>
            <a:ext cx="916913" cy="1002588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8" name="Gerade Verbindung mit Pfeil 67"/>
          <p:cNvCxnSpPr>
            <a:stCxn id="49" idx="0"/>
            <a:endCxn id="53" idx="2"/>
          </p:cNvCxnSpPr>
          <p:nvPr/>
        </p:nvCxnSpPr>
        <p:spPr bwMode="auto">
          <a:xfrm flipH="1" flipV="1">
            <a:off x="5976402" y="3434920"/>
            <a:ext cx="3071" cy="1943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0" name="Gerade Verbindung mit Pfeil 69"/>
          <p:cNvCxnSpPr>
            <a:stCxn id="49" idx="2"/>
            <a:endCxn id="55" idx="0"/>
          </p:cNvCxnSpPr>
          <p:nvPr/>
        </p:nvCxnSpPr>
        <p:spPr bwMode="auto">
          <a:xfrm flipH="1">
            <a:off x="5976402" y="4091349"/>
            <a:ext cx="3071" cy="136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1" name="Gerade Verbindung mit Pfeil 70"/>
          <p:cNvCxnSpPr>
            <a:stCxn id="54" idx="2"/>
            <a:endCxn id="46" idx="0"/>
          </p:cNvCxnSpPr>
          <p:nvPr/>
        </p:nvCxnSpPr>
        <p:spPr bwMode="auto">
          <a:xfrm flipH="1">
            <a:off x="3964833" y="2771497"/>
            <a:ext cx="1" cy="2104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2" name="Gewinkelte Verbindung 71"/>
          <p:cNvCxnSpPr>
            <a:stCxn id="54" idx="2"/>
            <a:endCxn id="59" idx="0"/>
          </p:cNvCxnSpPr>
          <p:nvPr/>
        </p:nvCxnSpPr>
        <p:spPr bwMode="auto">
          <a:xfrm rot="5400000">
            <a:off x="3303055" y="2320130"/>
            <a:ext cx="210413" cy="1113146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Gerade Verbindung mit Pfeil 72"/>
          <p:cNvCxnSpPr>
            <a:stCxn id="59" idx="1"/>
            <a:endCxn id="45" idx="3"/>
          </p:cNvCxnSpPr>
          <p:nvPr/>
        </p:nvCxnSpPr>
        <p:spPr bwMode="auto">
          <a:xfrm flipH="1">
            <a:off x="2289563" y="3174382"/>
            <a:ext cx="163504" cy="23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4" name="Gewinkelte Verbindung 73"/>
          <p:cNvCxnSpPr>
            <a:stCxn id="60" idx="1"/>
            <a:endCxn id="44" idx="3"/>
          </p:cNvCxnSpPr>
          <p:nvPr/>
        </p:nvCxnSpPr>
        <p:spPr bwMode="auto">
          <a:xfrm rot="10800000" flipV="1">
            <a:off x="5664939" y="1877355"/>
            <a:ext cx="913074" cy="13946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5" name="Gewinkelte Verbindung 74"/>
          <p:cNvCxnSpPr>
            <a:stCxn id="47" idx="1"/>
            <a:endCxn id="44" idx="3"/>
          </p:cNvCxnSpPr>
          <p:nvPr/>
        </p:nvCxnSpPr>
        <p:spPr bwMode="auto">
          <a:xfrm rot="10800000">
            <a:off x="5664939" y="2016822"/>
            <a:ext cx="913074" cy="457124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6" name="Gerade Verbindung mit Pfeil 75"/>
          <p:cNvCxnSpPr>
            <a:stCxn id="46" idx="2"/>
            <a:endCxn id="50" idx="0"/>
          </p:cNvCxnSpPr>
          <p:nvPr/>
        </p:nvCxnSpPr>
        <p:spPr bwMode="auto">
          <a:xfrm flipH="1">
            <a:off x="3961795" y="3366853"/>
            <a:ext cx="3038" cy="2875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7" name="Gerade Verbindung mit Pfeil 76"/>
          <p:cNvCxnSpPr>
            <a:stCxn id="50" idx="3"/>
            <a:endCxn id="49" idx="1"/>
          </p:cNvCxnSpPr>
          <p:nvPr/>
        </p:nvCxnSpPr>
        <p:spPr bwMode="auto">
          <a:xfrm>
            <a:off x="4341277" y="3857474"/>
            <a:ext cx="1182009" cy="28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8" name="Gerade Verbindung mit Pfeil 77"/>
          <p:cNvCxnSpPr>
            <a:stCxn id="50" idx="2"/>
            <a:endCxn id="51" idx="0"/>
          </p:cNvCxnSpPr>
          <p:nvPr/>
        </p:nvCxnSpPr>
        <p:spPr bwMode="auto">
          <a:xfrm flipH="1">
            <a:off x="3961794" y="4060579"/>
            <a:ext cx="1" cy="3988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Gerade Verbindung mit Pfeil 78"/>
          <p:cNvCxnSpPr>
            <a:endCxn id="52" idx="0"/>
          </p:cNvCxnSpPr>
          <p:nvPr/>
        </p:nvCxnSpPr>
        <p:spPr bwMode="auto">
          <a:xfrm>
            <a:off x="3961793" y="4858048"/>
            <a:ext cx="0" cy="1453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Gewinkelte Verbindung 79"/>
          <p:cNvCxnSpPr>
            <a:stCxn id="52" idx="1"/>
            <a:endCxn id="58" idx="2"/>
          </p:cNvCxnSpPr>
          <p:nvPr/>
        </p:nvCxnSpPr>
        <p:spPr bwMode="auto">
          <a:xfrm rot="10800000">
            <a:off x="2158859" y="4850675"/>
            <a:ext cx="1364690" cy="34835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Gewinkelte Verbindung 81"/>
          <p:cNvCxnSpPr>
            <a:stCxn id="43" idx="3"/>
            <a:endCxn id="54" idx="0"/>
          </p:cNvCxnSpPr>
          <p:nvPr/>
        </p:nvCxnSpPr>
        <p:spPr bwMode="auto">
          <a:xfrm>
            <a:off x="3407592" y="2013415"/>
            <a:ext cx="557241" cy="373138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3" name="Gewinkelte Verbindung 82"/>
          <p:cNvCxnSpPr>
            <a:stCxn id="44" idx="1"/>
            <a:endCxn id="54" idx="0"/>
          </p:cNvCxnSpPr>
          <p:nvPr/>
        </p:nvCxnSpPr>
        <p:spPr bwMode="auto">
          <a:xfrm rot="10800000" flipV="1">
            <a:off x="3964835" y="2016820"/>
            <a:ext cx="787735" cy="36973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3" name="Flussdiagramm: Vordefinierter Prozess 62"/>
          <p:cNvSpPr/>
          <p:nvPr/>
        </p:nvSpPr>
        <p:spPr bwMode="auto">
          <a:xfrm>
            <a:off x="1312691" y="2955076"/>
            <a:ext cx="976869" cy="415787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Identify &amp; Resolve EM</a:t>
            </a:r>
          </a:p>
        </p:txBody>
      </p:sp>
      <p:sp>
        <p:nvSpPr>
          <p:cNvPr id="65" name="Flussdiagramm: Vordefinierter Prozess 64"/>
          <p:cNvSpPr/>
          <p:nvPr/>
        </p:nvSpPr>
        <p:spPr bwMode="auto">
          <a:xfrm>
            <a:off x="3582309" y="3640645"/>
            <a:ext cx="758968" cy="406206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Convert</a:t>
            </a:r>
          </a:p>
        </p:txBody>
      </p:sp>
      <p:sp>
        <p:nvSpPr>
          <p:cNvPr id="69" name="Flussdiagramm: Vordefinierter Prozess 68"/>
          <p:cNvSpPr/>
          <p:nvPr/>
        </p:nvSpPr>
        <p:spPr bwMode="auto">
          <a:xfrm>
            <a:off x="3585348" y="2372825"/>
            <a:ext cx="758968" cy="384944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MRP</a:t>
            </a:r>
          </a:p>
        </p:txBody>
      </p:sp>
      <p:sp>
        <p:nvSpPr>
          <p:cNvPr id="81" name="Flussdiagramm: Vordefinierter Prozess 80"/>
          <p:cNvSpPr/>
          <p:nvPr/>
        </p:nvSpPr>
        <p:spPr bwMode="auto">
          <a:xfrm>
            <a:off x="1746577" y="4445725"/>
            <a:ext cx="824562" cy="391225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Purchase Order handling</a:t>
            </a:r>
          </a:p>
        </p:txBody>
      </p:sp>
    </p:spTree>
    <p:extLst>
      <p:ext uri="{BB962C8B-B14F-4D97-AF65-F5344CB8AC3E}">
        <p14:creationId xmlns:p14="http://schemas.microsoft.com/office/powerpoint/2010/main" val="409123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oliennummernplatzhalter 8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A41523-5BF5-4CFA-BCE1-EEEF2528413B}" type="slidenum">
              <a:rPr lang="en-US" smtClean="0"/>
              <a:t>5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Requirements Planning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714503" y="1972438"/>
            <a:ext cx="5723335" cy="3633788"/>
            <a:chOff x="762000" y="1219200"/>
            <a:chExt cx="7631113" cy="4845050"/>
          </a:xfrm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3048000" y="1295400"/>
              <a:ext cx="5345113" cy="4100513"/>
            </a:xfrm>
            <a:custGeom>
              <a:avLst/>
              <a:gdLst>
                <a:gd name="T0" fmla="*/ 0 w 2993"/>
                <a:gd name="T1" fmla="*/ 0 h 2583"/>
                <a:gd name="T2" fmla="*/ 2147483647 w 2993"/>
                <a:gd name="T3" fmla="*/ 0 h 2583"/>
                <a:gd name="T4" fmla="*/ 2147483647 w 2993"/>
                <a:gd name="T5" fmla="*/ 2147483647 h 2583"/>
                <a:gd name="T6" fmla="*/ 2147483647 w 2993"/>
                <a:gd name="T7" fmla="*/ 2147483647 h 2583"/>
                <a:gd name="T8" fmla="*/ 2147483647 w 2993"/>
                <a:gd name="T9" fmla="*/ 2147483647 h 2583"/>
                <a:gd name="T10" fmla="*/ 0 w 2993"/>
                <a:gd name="T11" fmla="*/ 2147483647 h 2583"/>
                <a:gd name="T12" fmla="*/ 0 w 2993"/>
                <a:gd name="T13" fmla="*/ 0 h 25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93" h="2583">
                  <a:moveTo>
                    <a:pt x="0" y="0"/>
                  </a:moveTo>
                  <a:lnTo>
                    <a:pt x="1494" y="0"/>
                  </a:lnTo>
                  <a:lnTo>
                    <a:pt x="1494" y="881"/>
                  </a:lnTo>
                  <a:lnTo>
                    <a:pt x="2992" y="883"/>
                  </a:lnTo>
                  <a:lnTo>
                    <a:pt x="2992" y="2580"/>
                  </a:lnTo>
                  <a:lnTo>
                    <a:pt x="0" y="2582"/>
                  </a:lnTo>
                  <a:lnTo>
                    <a:pt x="0" y="0"/>
                  </a:lnTo>
                </a:path>
              </a:pathLst>
            </a:custGeom>
            <a:solidFill>
              <a:srgbClr val="E5FFE5"/>
            </a:solidFill>
            <a:ln w="12700" cap="rnd" cmpd="sng">
              <a:solidFill>
                <a:srgbClr val="00B7A5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505200" y="1219200"/>
              <a:ext cx="581025" cy="419100"/>
              <a:chOff x="2346" y="789"/>
              <a:chExt cx="325" cy="264"/>
            </a:xfrm>
          </p:grpSpPr>
          <p:sp>
            <p:nvSpPr>
              <p:cNvPr id="84" name="Rectangle 6"/>
              <p:cNvSpPr>
                <a:spLocks noChangeArrowheads="1"/>
              </p:cNvSpPr>
              <p:nvPr/>
            </p:nvSpPr>
            <p:spPr bwMode="auto">
              <a:xfrm>
                <a:off x="2346" y="789"/>
                <a:ext cx="324" cy="263"/>
              </a:xfrm>
              <a:prstGeom prst="rect">
                <a:avLst/>
              </a:prstGeom>
              <a:solidFill>
                <a:srgbClr val="00AE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4769" tIns="27384" rIns="54769" bIns="27384" anchor="ctr" anchorCtr="1"/>
              <a:lstStyle>
                <a:lvl1pPr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pt-BR" altLang="zh-CN" sz="1200" b="1" baseline="0">
                    <a:solidFill>
                      <a:srgbClr val="0D0659"/>
                    </a:solidFill>
                    <a:ea typeface="SimSun" panose="02010600030101010101" pitchFamily="2" charset="-122"/>
                  </a:rPr>
                  <a:t>PP</a:t>
                </a:r>
              </a:p>
            </p:txBody>
          </p:sp>
          <p:sp>
            <p:nvSpPr>
              <p:cNvPr id="85" name="Freeform 7"/>
              <p:cNvSpPr>
                <a:spLocks/>
              </p:cNvSpPr>
              <p:nvPr/>
            </p:nvSpPr>
            <p:spPr bwMode="auto">
              <a:xfrm>
                <a:off x="2346" y="789"/>
                <a:ext cx="325" cy="264"/>
              </a:xfrm>
              <a:custGeom>
                <a:avLst/>
                <a:gdLst>
                  <a:gd name="T0" fmla="*/ 324 w 325"/>
                  <a:gd name="T1" fmla="*/ 0 h 264"/>
                  <a:gd name="T2" fmla="*/ 0 w 325"/>
                  <a:gd name="T3" fmla="*/ 0 h 264"/>
                  <a:gd name="T4" fmla="*/ 0 w 325"/>
                  <a:gd name="T5" fmla="*/ 263 h 2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5" h="264">
                    <a:moveTo>
                      <a:pt x="324" y="0"/>
                    </a:moveTo>
                    <a:lnTo>
                      <a:pt x="0" y="0"/>
                    </a:lnTo>
                    <a:lnTo>
                      <a:pt x="0" y="263"/>
                    </a:lnTo>
                  </a:path>
                </a:pathLst>
              </a:custGeom>
              <a:noFill/>
              <a:ln w="254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Freeform 8"/>
              <p:cNvSpPr>
                <a:spLocks/>
              </p:cNvSpPr>
              <p:nvPr/>
            </p:nvSpPr>
            <p:spPr bwMode="auto">
              <a:xfrm>
                <a:off x="2346" y="789"/>
                <a:ext cx="325" cy="264"/>
              </a:xfrm>
              <a:custGeom>
                <a:avLst/>
                <a:gdLst>
                  <a:gd name="T0" fmla="*/ 0 w 325"/>
                  <a:gd name="T1" fmla="*/ 263 h 264"/>
                  <a:gd name="T2" fmla="*/ 324 w 325"/>
                  <a:gd name="T3" fmla="*/ 263 h 264"/>
                  <a:gd name="T4" fmla="*/ 324 w 325"/>
                  <a:gd name="T5" fmla="*/ 0 h 2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5" h="264">
                    <a:moveTo>
                      <a:pt x="0" y="263"/>
                    </a:moveTo>
                    <a:lnTo>
                      <a:pt x="324" y="263"/>
                    </a:lnTo>
                    <a:lnTo>
                      <a:pt x="324" y="0"/>
                    </a:lnTo>
                  </a:path>
                </a:pathLst>
              </a:custGeom>
              <a:noFill/>
              <a:ln w="25400" cap="rnd" cmpd="sng">
                <a:solidFill>
                  <a:srgbClr val="31650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4038600" y="3048000"/>
              <a:ext cx="3271838" cy="417513"/>
              <a:chOff x="2673" y="1915"/>
              <a:chExt cx="1832" cy="263"/>
            </a:xfrm>
          </p:grpSpPr>
          <p:sp>
            <p:nvSpPr>
              <p:cNvPr id="81" name="Rectangle 10"/>
              <p:cNvSpPr>
                <a:spLocks noChangeArrowheads="1"/>
              </p:cNvSpPr>
              <p:nvPr/>
            </p:nvSpPr>
            <p:spPr bwMode="auto">
              <a:xfrm>
                <a:off x="2673" y="1915"/>
                <a:ext cx="1831" cy="26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4769" tIns="27384" rIns="54769" bIns="27384" anchor="ctr" anchorCtr="1"/>
              <a:lstStyle>
                <a:lvl1pPr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pt-BR" altLang="zh-CN" sz="1200" b="1" baseline="0">
                    <a:solidFill>
                      <a:srgbClr val="0D0659"/>
                    </a:solidFill>
                    <a:ea typeface="SimSun" panose="02010600030101010101" pitchFamily="2" charset="-122"/>
                  </a:rPr>
                  <a:t>Capacity Requirements</a:t>
                </a:r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2673" y="1915"/>
                <a:ext cx="1832" cy="263"/>
              </a:xfrm>
              <a:custGeom>
                <a:avLst/>
                <a:gdLst>
                  <a:gd name="T0" fmla="*/ 1831 w 1832"/>
                  <a:gd name="T1" fmla="*/ 0 h 263"/>
                  <a:gd name="T2" fmla="*/ 0 w 1832"/>
                  <a:gd name="T3" fmla="*/ 0 h 263"/>
                  <a:gd name="T4" fmla="*/ 0 w 1832"/>
                  <a:gd name="T5" fmla="*/ 262 h 2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32" h="263">
                    <a:moveTo>
                      <a:pt x="1831" y="0"/>
                    </a:moveTo>
                    <a:lnTo>
                      <a:pt x="0" y="0"/>
                    </a:lnTo>
                    <a:lnTo>
                      <a:pt x="0" y="262"/>
                    </a:lnTo>
                  </a:path>
                </a:pathLst>
              </a:custGeom>
              <a:noFill/>
              <a:ln w="254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Freeform 12"/>
              <p:cNvSpPr>
                <a:spLocks/>
              </p:cNvSpPr>
              <p:nvPr/>
            </p:nvSpPr>
            <p:spPr bwMode="auto">
              <a:xfrm>
                <a:off x="2673" y="1915"/>
                <a:ext cx="1832" cy="263"/>
              </a:xfrm>
              <a:custGeom>
                <a:avLst/>
                <a:gdLst>
                  <a:gd name="T0" fmla="*/ 0 w 1832"/>
                  <a:gd name="T1" fmla="*/ 262 h 263"/>
                  <a:gd name="T2" fmla="*/ 1831 w 1832"/>
                  <a:gd name="T3" fmla="*/ 262 h 263"/>
                  <a:gd name="T4" fmla="*/ 1831 w 1832"/>
                  <a:gd name="T5" fmla="*/ 0 h 2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32" h="263">
                    <a:moveTo>
                      <a:pt x="0" y="262"/>
                    </a:moveTo>
                    <a:lnTo>
                      <a:pt x="1831" y="262"/>
                    </a:lnTo>
                    <a:lnTo>
                      <a:pt x="1831" y="0"/>
                    </a:lnTo>
                  </a:path>
                </a:pathLst>
              </a:custGeom>
              <a:noFill/>
              <a:ln w="25400" cap="rnd" cmpd="sng">
                <a:solidFill>
                  <a:srgbClr val="31650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4038600" y="3886200"/>
              <a:ext cx="3270250" cy="434975"/>
            </a:xfrm>
            <a:prstGeom prst="rect">
              <a:avLst/>
            </a:prstGeom>
            <a:solidFill>
              <a:srgbClr val="F766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 anchor="ctr" anchorCtr="1"/>
            <a:lstStyle>
              <a:lvl1pPr defTabSz="585788"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585788"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585788"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585788"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585788"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zh-CN" sz="1200" b="1" baseline="0" dirty="0">
                  <a:solidFill>
                    <a:srgbClr val="0D0659"/>
                  </a:solidFill>
                  <a:ea typeface="SimSun" panose="02010600030101010101" pitchFamily="2" charset="-122"/>
                </a:rPr>
                <a:t>Capacity Evaluation</a:t>
              </a:r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4038600" y="3886200"/>
              <a:ext cx="3271838" cy="436563"/>
            </a:xfrm>
            <a:custGeom>
              <a:avLst/>
              <a:gdLst>
                <a:gd name="T0" fmla="*/ 2147483647 w 1832"/>
                <a:gd name="T1" fmla="*/ 0 h 275"/>
                <a:gd name="T2" fmla="*/ 0 w 1832"/>
                <a:gd name="T3" fmla="*/ 0 h 275"/>
                <a:gd name="T4" fmla="*/ 0 w 1832"/>
                <a:gd name="T5" fmla="*/ 690523603 h 2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32" h="275">
                  <a:moveTo>
                    <a:pt x="1831" y="0"/>
                  </a:moveTo>
                  <a:lnTo>
                    <a:pt x="0" y="0"/>
                  </a:lnTo>
                  <a:lnTo>
                    <a:pt x="0" y="274"/>
                  </a:lnTo>
                </a:path>
              </a:pathLst>
            </a:cu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038600" y="3886200"/>
              <a:ext cx="3271838" cy="436563"/>
            </a:xfrm>
            <a:custGeom>
              <a:avLst/>
              <a:gdLst>
                <a:gd name="T0" fmla="*/ 0 w 1832"/>
                <a:gd name="T1" fmla="*/ 690523603 h 275"/>
                <a:gd name="T2" fmla="*/ 2147483647 w 1832"/>
                <a:gd name="T3" fmla="*/ 690523603 h 275"/>
                <a:gd name="T4" fmla="*/ 2147483647 w 1832"/>
                <a:gd name="T5" fmla="*/ 0 h 2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32" h="275">
                  <a:moveTo>
                    <a:pt x="0" y="274"/>
                  </a:moveTo>
                  <a:lnTo>
                    <a:pt x="1831" y="274"/>
                  </a:lnTo>
                  <a:lnTo>
                    <a:pt x="1831" y="0"/>
                  </a:lnTo>
                </a:path>
              </a:pathLst>
            </a:custGeom>
            <a:noFill/>
            <a:ln w="25400" cap="rnd" cmpd="sng">
              <a:solidFill>
                <a:srgbClr val="790015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4059238" y="4787900"/>
              <a:ext cx="3271837" cy="417513"/>
              <a:chOff x="2673" y="3020"/>
              <a:chExt cx="1832" cy="263"/>
            </a:xfrm>
          </p:grpSpPr>
          <p:sp>
            <p:nvSpPr>
              <p:cNvPr id="78" name="Rectangle 18"/>
              <p:cNvSpPr>
                <a:spLocks noChangeArrowheads="1"/>
              </p:cNvSpPr>
              <p:nvPr/>
            </p:nvSpPr>
            <p:spPr bwMode="auto">
              <a:xfrm>
                <a:off x="2673" y="3020"/>
                <a:ext cx="1831" cy="26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4769" tIns="27384" rIns="54769" bIns="27384" anchor="ctr" anchorCtr="1"/>
              <a:lstStyle>
                <a:lvl1pPr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pt-BR" altLang="zh-CN" sz="1200" b="1" baseline="0">
                    <a:solidFill>
                      <a:srgbClr val="0D0659"/>
                    </a:solidFill>
                    <a:ea typeface="SimSun" panose="02010600030101010101" pitchFamily="2" charset="-122"/>
                  </a:rPr>
                  <a:t>Available Capacity</a:t>
                </a:r>
              </a:p>
            </p:txBody>
          </p:sp>
          <p:sp>
            <p:nvSpPr>
              <p:cNvPr id="79" name="Freeform 19"/>
              <p:cNvSpPr>
                <a:spLocks/>
              </p:cNvSpPr>
              <p:nvPr/>
            </p:nvSpPr>
            <p:spPr bwMode="auto">
              <a:xfrm>
                <a:off x="2673" y="3020"/>
                <a:ext cx="1832" cy="263"/>
              </a:xfrm>
              <a:custGeom>
                <a:avLst/>
                <a:gdLst>
                  <a:gd name="T0" fmla="*/ 1831 w 1832"/>
                  <a:gd name="T1" fmla="*/ 0 h 263"/>
                  <a:gd name="T2" fmla="*/ 0 w 1832"/>
                  <a:gd name="T3" fmla="*/ 0 h 263"/>
                  <a:gd name="T4" fmla="*/ 0 w 1832"/>
                  <a:gd name="T5" fmla="*/ 262 h 2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32" h="263">
                    <a:moveTo>
                      <a:pt x="1831" y="0"/>
                    </a:moveTo>
                    <a:lnTo>
                      <a:pt x="0" y="0"/>
                    </a:lnTo>
                    <a:lnTo>
                      <a:pt x="0" y="262"/>
                    </a:lnTo>
                  </a:path>
                </a:pathLst>
              </a:custGeom>
              <a:noFill/>
              <a:ln w="254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0" name="Freeform 20"/>
              <p:cNvSpPr>
                <a:spLocks/>
              </p:cNvSpPr>
              <p:nvPr/>
            </p:nvSpPr>
            <p:spPr bwMode="auto">
              <a:xfrm>
                <a:off x="2673" y="3020"/>
                <a:ext cx="1832" cy="263"/>
              </a:xfrm>
              <a:custGeom>
                <a:avLst/>
                <a:gdLst>
                  <a:gd name="T0" fmla="*/ 0 w 1832"/>
                  <a:gd name="T1" fmla="*/ 262 h 263"/>
                  <a:gd name="T2" fmla="*/ 1831 w 1832"/>
                  <a:gd name="T3" fmla="*/ 262 h 263"/>
                  <a:gd name="T4" fmla="*/ 1831 w 1832"/>
                  <a:gd name="T5" fmla="*/ 0 h 2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32" h="263">
                    <a:moveTo>
                      <a:pt x="0" y="262"/>
                    </a:moveTo>
                    <a:lnTo>
                      <a:pt x="1831" y="262"/>
                    </a:lnTo>
                    <a:lnTo>
                      <a:pt x="1831" y="0"/>
                    </a:lnTo>
                  </a:path>
                </a:pathLst>
              </a:custGeom>
              <a:noFill/>
              <a:ln w="25400" cap="rnd" cmpd="sng">
                <a:solidFill>
                  <a:srgbClr val="31650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1" name="Freeform 21"/>
            <p:cNvSpPr>
              <a:spLocks/>
            </p:cNvSpPr>
            <p:nvPr/>
          </p:nvSpPr>
          <p:spPr bwMode="auto">
            <a:xfrm>
              <a:off x="4073525" y="3463925"/>
              <a:ext cx="3219450" cy="352425"/>
            </a:xfrm>
            <a:custGeom>
              <a:avLst/>
              <a:gdLst>
                <a:gd name="T0" fmla="*/ 0 w 1803"/>
                <a:gd name="T1" fmla="*/ 0 h 222"/>
                <a:gd name="T2" fmla="*/ 2147483647 w 1803"/>
                <a:gd name="T3" fmla="*/ 0 h 222"/>
                <a:gd name="T4" fmla="*/ 2147483647 w 1803"/>
                <a:gd name="T5" fmla="*/ 556955325 h 222"/>
                <a:gd name="T6" fmla="*/ 0 w 1803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03" h="222">
                  <a:moveTo>
                    <a:pt x="0" y="0"/>
                  </a:moveTo>
                  <a:lnTo>
                    <a:pt x="1802" y="0"/>
                  </a:lnTo>
                  <a:lnTo>
                    <a:pt x="919" y="221"/>
                  </a:lnTo>
                  <a:lnTo>
                    <a:pt x="0" y="0"/>
                  </a:lnTo>
                </a:path>
              </a:pathLst>
            </a:custGeom>
            <a:solidFill>
              <a:srgbClr val="00B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auto">
            <a:xfrm>
              <a:off x="762000" y="1295400"/>
              <a:ext cx="7631113" cy="4768850"/>
            </a:xfrm>
            <a:custGeom>
              <a:avLst/>
              <a:gdLst>
                <a:gd name="T0" fmla="*/ 0 w 4273"/>
                <a:gd name="T1" fmla="*/ 0 h 3004"/>
                <a:gd name="T2" fmla="*/ 2147483647 w 4273"/>
                <a:gd name="T3" fmla="*/ 0 h 3004"/>
                <a:gd name="T4" fmla="*/ 2147483647 w 4273"/>
                <a:gd name="T5" fmla="*/ 2147483647 h 3004"/>
                <a:gd name="T6" fmla="*/ 2147483647 w 4273"/>
                <a:gd name="T7" fmla="*/ 2147483647 h 3004"/>
                <a:gd name="T8" fmla="*/ 2147483647 w 4273"/>
                <a:gd name="T9" fmla="*/ 2147483647 h 3004"/>
                <a:gd name="T10" fmla="*/ 0 w 4273"/>
                <a:gd name="T11" fmla="*/ 2147483647 h 3004"/>
                <a:gd name="T12" fmla="*/ 0 w 4273"/>
                <a:gd name="T13" fmla="*/ 0 h 30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73" h="3004">
                  <a:moveTo>
                    <a:pt x="0" y="0"/>
                  </a:moveTo>
                  <a:lnTo>
                    <a:pt x="1102" y="0"/>
                  </a:lnTo>
                  <a:lnTo>
                    <a:pt x="1102" y="2640"/>
                  </a:lnTo>
                  <a:lnTo>
                    <a:pt x="4272" y="2639"/>
                  </a:lnTo>
                  <a:lnTo>
                    <a:pt x="4272" y="3000"/>
                  </a:lnTo>
                  <a:lnTo>
                    <a:pt x="0" y="3003"/>
                  </a:lnTo>
                  <a:lnTo>
                    <a:pt x="0" y="0"/>
                  </a:lnTo>
                </a:path>
              </a:pathLst>
            </a:custGeom>
            <a:solidFill>
              <a:srgbClr val="E5FFE5"/>
            </a:solidFill>
            <a:ln w="12700" cap="rnd" cmpd="sng">
              <a:solidFill>
                <a:srgbClr val="00B7A5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13" name="Group 23"/>
            <p:cNvGrpSpPr>
              <a:grpSpLocks/>
            </p:cNvGrpSpPr>
            <p:nvPr/>
          </p:nvGrpSpPr>
          <p:grpSpPr bwMode="auto">
            <a:xfrm>
              <a:off x="838200" y="1219200"/>
              <a:ext cx="1801813" cy="425450"/>
              <a:chOff x="864" y="789"/>
              <a:chExt cx="1009" cy="268"/>
            </a:xfrm>
          </p:grpSpPr>
          <p:sp>
            <p:nvSpPr>
              <p:cNvPr id="75" name="Rectangle 24"/>
              <p:cNvSpPr>
                <a:spLocks noChangeArrowheads="1"/>
              </p:cNvSpPr>
              <p:nvPr/>
            </p:nvSpPr>
            <p:spPr bwMode="auto">
              <a:xfrm>
                <a:off x="864" y="789"/>
                <a:ext cx="1008" cy="267"/>
              </a:xfrm>
              <a:prstGeom prst="rect">
                <a:avLst/>
              </a:prstGeom>
              <a:solidFill>
                <a:srgbClr val="00AE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4769" tIns="27384" rIns="54769" bIns="27384" anchor="ctr" anchorCtr="1"/>
              <a:lstStyle>
                <a:lvl1pPr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pt-BR" altLang="zh-CN" sz="1200" b="1" baseline="0">
                    <a:solidFill>
                      <a:srgbClr val="0D0659"/>
                    </a:solidFill>
                    <a:ea typeface="SimSun" panose="02010600030101010101" pitchFamily="2" charset="-122"/>
                  </a:rPr>
                  <a:t>Basic Data</a:t>
                </a:r>
              </a:p>
            </p:txBody>
          </p:sp>
          <p:sp>
            <p:nvSpPr>
              <p:cNvPr id="76" name="Freeform 25"/>
              <p:cNvSpPr>
                <a:spLocks/>
              </p:cNvSpPr>
              <p:nvPr/>
            </p:nvSpPr>
            <p:spPr bwMode="auto">
              <a:xfrm>
                <a:off x="864" y="789"/>
                <a:ext cx="1009" cy="268"/>
              </a:xfrm>
              <a:custGeom>
                <a:avLst/>
                <a:gdLst>
                  <a:gd name="T0" fmla="*/ 1008 w 1009"/>
                  <a:gd name="T1" fmla="*/ 0 h 268"/>
                  <a:gd name="T2" fmla="*/ 0 w 1009"/>
                  <a:gd name="T3" fmla="*/ 0 h 268"/>
                  <a:gd name="T4" fmla="*/ 0 w 1009"/>
                  <a:gd name="T5" fmla="*/ 267 h 2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09" h="268">
                    <a:moveTo>
                      <a:pt x="1008" y="0"/>
                    </a:moveTo>
                    <a:lnTo>
                      <a:pt x="0" y="0"/>
                    </a:lnTo>
                    <a:lnTo>
                      <a:pt x="0" y="267"/>
                    </a:lnTo>
                  </a:path>
                </a:pathLst>
              </a:custGeom>
              <a:noFill/>
              <a:ln w="254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7" name="Freeform 26"/>
              <p:cNvSpPr>
                <a:spLocks/>
              </p:cNvSpPr>
              <p:nvPr/>
            </p:nvSpPr>
            <p:spPr bwMode="auto">
              <a:xfrm>
                <a:off x="864" y="789"/>
                <a:ext cx="1009" cy="268"/>
              </a:xfrm>
              <a:custGeom>
                <a:avLst/>
                <a:gdLst>
                  <a:gd name="T0" fmla="*/ 0 w 1009"/>
                  <a:gd name="T1" fmla="*/ 267 h 268"/>
                  <a:gd name="T2" fmla="*/ 1008 w 1009"/>
                  <a:gd name="T3" fmla="*/ 267 h 268"/>
                  <a:gd name="T4" fmla="*/ 1008 w 1009"/>
                  <a:gd name="T5" fmla="*/ 0 h 2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09" h="268">
                    <a:moveTo>
                      <a:pt x="0" y="267"/>
                    </a:moveTo>
                    <a:lnTo>
                      <a:pt x="1008" y="267"/>
                    </a:lnTo>
                    <a:lnTo>
                      <a:pt x="1008" y="0"/>
                    </a:lnTo>
                  </a:path>
                </a:pathLst>
              </a:custGeom>
              <a:noFill/>
              <a:ln w="25400" cap="rnd" cmpd="sng">
                <a:solidFill>
                  <a:srgbClr val="31650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1209264" y="3478213"/>
              <a:ext cx="1015236" cy="708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zh-CN" sz="1500" b="1" baseline="0">
                  <a:solidFill>
                    <a:srgbClr val="0D0659"/>
                  </a:solidFill>
                  <a:ea typeface="SimSun" panose="02010600030101010101" pitchFamily="2" charset="-122"/>
                </a:rPr>
                <a:t>Master</a:t>
              </a:r>
            </a:p>
            <a:p>
              <a:pPr algn="ctr"/>
              <a:r>
                <a:rPr lang="pt-BR" altLang="zh-CN" sz="1500" b="1" baseline="0">
                  <a:solidFill>
                    <a:srgbClr val="0D0659"/>
                  </a:solidFill>
                  <a:ea typeface="SimSun" panose="02010600030101010101" pitchFamily="2" charset="-122"/>
                </a:rPr>
                <a:t>Data</a:t>
              </a:r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827584" y="1706563"/>
              <a:ext cx="1808187" cy="831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t-BR" altLang="zh-CN" sz="1200" b="1" baseline="0" dirty="0">
                  <a:solidFill>
                    <a:srgbClr val="0D0659"/>
                  </a:solidFill>
                  <a:ea typeface="SimSun" panose="02010600030101010101" pitchFamily="2" charset="-122"/>
                </a:rPr>
                <a:t>Material</a:t>
              </a:r>
              <a:br>
                <a:rPr lang="pt-BR" altLang="zh-CN" sz="1200" b="1" baseline="0" dirty="0">
                  <a:solidFill>
                    <a:srgbClr val="0D0659"/>
                  </a:solidFill>
                  <a:ea typeface="SimSun" panose="02010600030101010101" pitchFamily="2" charset="-122"/>
                </a:rPr>
              </a:br>
              <a:r>
                <a:rPr lang="pt-BR" altLang="zh-CN" sz="1200" b="1" baseline="0" dirty="0">
                  <a:solidFill>
                    <a:srgbClr val="0D0659"/>
                  </a:solidFill>
                  <a:ea typeface="SimSun" panose="02010600030101010101" pitchFamily="2" charset="-122"/>
                </a:rPr>
                <a:t>Routing / Recipe</a:t>
              </a:r>
              <a:br>
                <a:rPr lang="pt-BR" altLang="zh-CN" sz="1200" b="1" baseline="0" dirty="0">
                  <a:solidFill>
                    <a:srgbClr val="0D0659"/>
                  </a:solidFill>
                  <a:ea typeface="SimSun" panose="02010600030101010101" pitchFamily="2" charset="-122"/>
                </a:rPr>
              </a:br>
              <a:r>
                <a:rPr lang="pt-BR" altLang="zh-CN" sz="1200" b="1" baseline="0" dirty="0">
                  <a:solidFill>
                    <a:srgbClr val="0D0659"/>
                  </a:solidFill>
                  <a:ea typeface="SimSun" panose="02010600030101010101" pitchFamily="2" charset="-122"/>
                </a:rPr>
                <a:t>BOM</a:t>
              </a:r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1017588" y="5645150"/>
              <a:ext cx="6910609" cy="339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t-BR" altLang="zh-CN" sz="1200" b="1" baseline="0">
                  <a:solidFill>
                    <a:srgbClr val="0D0659"/>
                  </a:solidFill>
                  <a:ea typeface="SimSun" panose="02010600030101010101" pitchFamily="2" charset="-122"/>
                </a:rPr>
                <a:t>Calendar               W                          Work Center / Resource  Capacity</a:t>
              </a:r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3124200" y="1676400"/>
              <a:ext cx="2401888" cy="9906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Ctr="1"/>
            <a:lstStyle>
              <a:lvl1pPr eaLnBrk="0" hangingPunct="0">
                <a:tabLst>
                  <a:tab pos="287338" algn="l"/>
                  <a:tab pos="381000" algn="l"/>
                  <a:tab pos="5715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287338" algn="l"/>
                  <a:tab pos="381000" algn="l"/>
                  <a:tab pos="5715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287338" algn="l"/>
                  <a:tab pos="381000" algn="l"/>
                  <a:tab pos="5715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287338" algn="l"/>
                  <a:tab pos="381000" algn="l"/>
                  <a:tab pos="5715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287338" algn="l"/>
                  <a:tab pos="381000" algn="l"/>
                  <a:tab pos="5715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7338" algn="l"/>
                  <a:tab pos="381000" algn="l"/>
                  <a:tab pos="5715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7338" algn="l"/>
                  <a:tab pos="381000" algn="l"/>
                  <a:tab pos="5715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7338" algn="l"/>
                  <a:tab pos="381000" algn="l"/>
                  <a:tab pos="5715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7338" algn="l"/>
                  <a:tab pos="381000" algn="l"/>
                  <a:tab pos="5715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pt-BR" altLang="zh-CN" sz="1200" b="1" baseline="0">
                  <a:solidFill>
                    <a:srgbClr val="0D0659"/>
                  </a:solidFill>
                  <a:ea typeface="SimSun" panose="02010600030101010101" pitchFamily="2" charset="-122"/>
                </a:rPr>
                <a:t>		Production Plan   </a:t>
              </a:r>
            </a:p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lang="pt-BR" altLang="zh-CN" sz="1200" baseline="0">
                  <a:solidFill>
                    <a:srgbClr val="0D0659"/>
                  </a:solidFill>
                  <a:ea typeface="SimSun" panose="02010600030101010101" pitchFamily="2" charset="-122"/>
                </a:rPr>
                <a:t>	   Planned Orders</a:t>
              </a:r>
              <a:br>
                <a:rPr lang="pt-BR" altLang="zh-CN" sz="1200" baseline="0">
                  <a:solidFill>
                    <a:srgbClr val="0D0659"/>
                  </a:solidFill>
                  <a:ea typeface="SimSun" panose="02010600030101010101" pitchFamily="2" charset="-122"/>
                </a:rPr>
              </a:br>
              <a:r>
                <a:rPr lang="pt-BR" altLang="zh-CN" sz="1200" baseline="0">
                  <a:solidFill>
                    <a:srgbClr val="0D0659"/>
                  </a:solidFill>
                  <a:ea typeface="SimSun" panose="02010600030101010101" pitchFamily="2" charset="-122"/>
                </a:rPr>
                <a:t>	   Production Orders.</a:t>
              </a:r>
              <a:br>
                <a:rPr lang="pt-BR" altLang="zh-CN" sz="1200" baseline="0">
                  <a:solidFill>
                    <a:srgbClr val="0D0659"/>
                  </a:solidFill>
                  <a:ea typeface="SimSun" panose="02010600030101010101" pitchFamily="2" charset="-122"/>
                </a:rPr>
              </a:br>
              <a:r>
                <a:rPr lang="pt-BR" altLang="zh-CN" sz="1200" baseline="0">
                  <a:solidFill>
                    <a:srgbClr val="0D0659"/>
                  </a:solidFill>
                  <a:ea typeface="SimSun" panose="02010600030101010101" pitchFamily="2" charset="-122"/>
                </a:rPr>
                <a:t>	    . . .</a:t>
              </a:r>
            </a:p>
          </p:txBody>
        </p:sp>
        <p:sp>
          <p:nvSpPr>
            <p:cNvPr id="18" name="Freeform 31"/>
            <p:cNvSpPr>
              <a:spLocks/>
            </p:cNvSpPr>
            <p:nvPr/>
          </p:nvSpPr>
          <p:spPr bwMode="auto">
            <a:xfrm>
              <a:off x="4073525" y="4406900"/>
              <a:ext cx="3219450" cy="350838"/>
            </a:xfrm>
            <a:custGeom>
              <a:avLst/>
              <a:gdLst>
                <a:gd name="T0" fmla="*/ 0 w 1803"/>
                <a:gd name="T1" fmla="*/ 554435165 h 221"/>
                <a:gd name="T2" fmla="*/ 2147483647 w 1803"/>
                <a:gd name="T3" fmla="*/ 554435165 h 221"/>
                <a:gd name="T4" fmla="*/ 2147483647 w 1803"/>
                <a:gd name="T5" fmla="*/ 0 h 221"/>
                <a:gd name="T6" fmla="*/ 0 w 1803"/>
                <a:gd name="T7" fmla="*/ 554435165 h 2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03" h="221">
                  <a:moveTo>
                    <a:pt x="0" y="220"/>
                  </a:moveTo>
                  <a:lnTo>
                    <a:pt x="1802" y="220"/>
                  </a:lnTo>
                  <a:lnTo>
                    <a:pt x="919" y="0"/>
                  </a:lnTo>
                  <a:lnTo>
                    <a:pt x="0" y="220"/>
                  </a:lnTo>
                </a:path>
              </a:pathLst>
            </a:custGeom>
            <a:solidFill>
              <a:srgbClr val="00B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3271838" y="2187575"/>
              <a:ext cx="149225" cy="114300"/>
              <a:chOff x="2232" y="1382"/>
              <a:chExt cx="84" cy="72"/>
            </a:xfrm>
          </p:grpSpPr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2232" y="1382"/>
                <a:ext cx="83" cy="71"/>
              </a:xfrm>
              <a:prstGeom prst="rect">
                <a:avLst/>
              </a:prstGeom>
              <a:solidFill>
                <a:srgbClr val="F57B4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1800">
                  <a:ea typeface="SimSun" panose="02010600030101010101" pitchFamily="2" charset="-122"/>
                </a:endParaRPr>
              </a:p>
            </p:txBody>
          </p:sp>
          <p:sp>
            <p:nvSpPr>
              <p:cNvPr id="73" name="Freeform 34"/>
              <p:cNvSpPr>
                <a:spLocks/>
              </p:cNvSpPr>
              <p:nvPr/>
            </p:nvSpPr>
            <p:spPr bwMode="auto">
              <a:xfrm>
                <a:off x="2232" y="1382"/>
                <a:ext cx="84" cy="72"/>
              </a:xfrm>
              <a:custGeom>
                <a:avLst/>
                <a:gdLst>
                  <a:gd name="T0" fmla="*/ 83 w 84"/>
                  <a:gd name="T1" fmla="*/ 0 h 72"/>
                  <a:gd name="T2" fmla="*/ 0 w 84"/>
                  <a:gd name="T3" fmla="*/ 0 h 72"/>
                  <a:gd name="T4" fmla="*/ 0 w 84"/>
                  <a:gd name="T5" fmla="*/ 71 h 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4" h="72">
                    <a:moveTo>
                      <a:pt x="83" y="0"/>
                    </a:moveTo>
                    <a:lnTo>
                      <a:pt x="0" y="0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4" name="Freeform 35"/>
              <p:cNvSpPr>
                <a:spLocks/>
              </p:cNvSpPr>
              <p:nvPr/>
            </p:nvSpPr>
            <p:spPr bwMode="auto">
              <a:xfrm>
                <a:off x="2232" y="1382"/>
                <a:ext cx="84" cy="72"/>
              </a:xfrm>
              <a:custGeom>
                <a:avLst/>
                <a:gdLst>
                  <a:gd name="T0" fmla="*/ 0 w 84"/>
                  <a:gd name="T1" fmla="*/ 71 h 72"/>
                  <a:gd name="T2" fmla="*/ 83 w 84"/>
                  <a:gd name="T3" fmla="*/ 71 h 72"/>
                  <a:gd name="T4" fmla="*/ 83 w 84"/>
                  <a:gd name="T5" fmla="*/ 0 h 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4" h="72">
                    <a:moveTo>
                      <a:pt x="0" y="71"/>
                    </a:moveTo>
                    <a:lnTo>
                      <a:pt x="83" y="71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solidFill>
                  <a:srgbClr val="BC37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36"/>
            <p:cNvGrpSpPr>
              <a:grpSpLocks/>
            </p:cNvGrpSpPr>
            <p:nvPr/>
          </p:nvGrpSpPr>
          <p:grpSpPr bwMode="auto">
            <a:xfrm>
              <a:off x="3271838" y="2428875"/>
              <a:ext cx="149225" cy="114300"/>
              <a:chOff x="2232" y="1534"/>
              <a:chExt cx="84" cy="72"/>
            </a:xfrm>
          </p:grpSpPr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2232" y="1534"/>
                <a:ext cx="83" cy="71"/>
              </a:xfrm>
              <a:prstGeom prst="rect">
                <a:avLst/>
              </a:prstGeom>
              <a:solidFill>
                <a:srgbClr val="F57B4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1800">
                  <a:ea typeface="SimSun" panose="02010600030101010101" pitchFamily="2" charset="-122"/>
                </a:endParaRPr>
              </a:p>
            </p:txBody>
          </p:sp>
          <p:sp>
            <p:nvSpPr>
              <p:cNvPr id="70" name="Freeform 38"/>
              <p:cNvSpPr>
                <a:spLocks/>
              </p:cNvSpPr>
              <p:nvPr/>
            </p:nvSpPr>
            <p:spPr bwMode="auto">
              <a:xfrm>
                <a:off x="2232" y="1534"/>
                <a:ext cx="84" cy="72"/>
              </a:xfrm>
              <a:custGeom>
                <a:avLst/>
                <a:gdLst>
                  <a:gd name="T0" fmla="*/ 83 w 84"/>
                  <a:gd name="T1" fmla="*/ 0 h 72"/>
                  <a:gd name="T2" fmla="*/ 0 w 84"/>
                  <a:gd name="T3" fmla="*/ 0 h 72"/>
                  <a:gd name="T4" fmla="*/ 0 w 84"/>
                  <a:gd name="T5" fmla="*/ 71 h 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4" h="72">
                    <a:moveTo>
                      <a:pt x="83" y="0"/>
                    </a:moveTo>
                    <a:lnTo>
                      <a:pt x="0" y="0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1" name="Freeform 39"/>
              <p:cNvSpPr>
                <a:spLocks/>
              </p:cNvSpPr>
              <p:nvPr/>
            </p:nvSpPr>
            <p:spPr bwMode="auto">
              <a:xfrm>
                <a:off x="2232" y="1534"/>
                <a:ext cx="84" cy="72"/>
              </a:xfrm>
              <a:custGeom>
                <a:avLst/>
                <a:gdLst>
                  <a:gd name="T0" fmla="*/ 0 w 84"/>
                  <a:gd name="T1" fmla="*/ 71 h 72"/>
                  <a:gd name="T2" fmla="*/ 83 w 84"/>
                  <a:gd name="T3" fmla="*/ 71 h 72"/>
                  <a:gd name="T4" fmla="*/ 83 w 84"/>
                  <a:gd name="T5" fmla="*/ 0 h 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4" h="72">
                    <a:moveTo>
                      <a:pt x="0" y="71"/>
                    </a:moveTo>
                    <a:lnTo>
                      <a:pt x="83" y="71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solidFill>
                  <a:srgbClr val="BC37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40"/>
            <p:cNvGrpSpPr>
              <a:grpSpLocks/>
            </p:cNvGrpSpPr>
            <p:nvPr/>
          </p:nvGrpSpPr>
          <p:grpSpPr bwMode="auto">
            <a:xfrm>
              <a:off x="6084888" y="1765300"/>
              <a:ext cx="149225" cy="114300"/>
              <a:chOff x="3807" y="1116"/>
              <a:chExt cx="84" cy="72"/>
            </a:xfrm>
          </p:grpSpPr>
          <p:sp>
            <p:nvSpPr>
              <p:cNvPr id="66" name="Rectangle 41"/>
              <p:cNvSpPr>
                <a:spLocks noChangeArrowheads="1"/>
              </p:cNvSpPr>
              <p:nvPr/>
            </p:nvSpPr>
            <p:spPr bwMode="auto">
              <a:xfrm>
                <a:off x="3807" y="1116"/>
                <a:ext cx="83" cy="71"/>
              </a:xfrm>
              <a:prstGeom prst="rect">
                <a:avLst/>
              </a:prstGeom>
              <a:solidFill>
                <a:srgbClr val="F57B4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1800">
                  <a:ea typeface="SimSun" panose="02010600030101010101" pitchFamily="2" charset="-122"/>
                </a:endParaRPr>
              </a:p>
            </p:txBody>
          </p:sp>
          <p:sp>
            <p:nvSpPr>
              <p:cNvPr id="67" name="Freeform 42"/>
              <p:cNvSpPr>
                <a:spLocks/>
              </p:cNvSpPr>
              <p:nvPr/>
            </p:nvSpPr>
            <p:spPr bwMode="auto">
              <a:xfrm>
                <a:off x="3807" y="1116"/>
                <a:ext cx="84" cy="72"/>
              </a:xfrm>
              <a:custGeom>
                <a:avLst/>
                <a:gdLst>
                  <a:gd name="T0" fmla="*/ 83 w 84"/>
                  <a:gd name="T1" fmla="*/ 0 h 72"/>
                  <a:gd name="T2" fmla="*/ 0 w 84"/>
                  <a:gd name="T3" fmla="*/ 0 h 72"/>
                  <a:gd name="T4" fmla="*/ 0 w 84"/>
                  <a:gd name="T5" fmla="*/ 71 h 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4" h="72">
                    <a:moveTo>
                      <a:pt x="83" y="0"/>
                    </a:moveTo>
                    <a:lnTo>
                      <a:pt x="0" y="0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8" name="Freeform 43"/>
              <p:cNvSpPr>
                <a:spLocks/>
              </p:cNvSpPr>
              <p:nvPr/>
            </p:nvSpPr>
            <p:spPr bwMode="auto">
              <a:xfrm>
                <a:off x="3807" y="1116"/>
                <a:ext cx="84" cy="72"/>
              </a:xfrm>
              <a:custGeom>
                <a:avLst/>
                <a:gdLst>
                  <a:gd name="T0" fmla="*/ 0 w 84"/>
                  <a:gd name="T1" fmla="*/ 71 h 72"/>
                  <a:gd name="T2" fmla="*/ 83 w 84"/>
                  <a:gd name="T3" fmla="*/ 71 h 72"/>
                  <a:gd name="T4" fmla="*/ 83 w 84"/>
                  <a:gd name="T5" fmla="*/ 0 h 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4" h="72">
                    <a:moveTo>
                      <a:pt x="0" y="71"/>
                    </a:moveTo>
                    <a:lnTo>
                      <a:pt x="83" y="71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solidFill>
                  <a:srgbClr val="BC37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6084888" y="2300288"/>
              <a:ext cx="149225" cy="114300"/>
              <a:chOff x="3807" y="1453"/>
              <a:chExt cx="84" cy="72"/>
            </a:xfrm>
          </p:grpSpPr>
          <p:sp>
            <p:nvSpPr>
              <p:cNvPr id="63" name="Rectangle 45"/>
              <p:cNvSpPr>
                <a:spLocks noChangeArrowheads="1"/>
              </p:cNvSpPr>
              <p:nvPr/>
            </p:nvSpPr>
            <p:spPr bwMode="auto">
              <a:xfrm>
                <a:off x="3807" y="1453"/>
                <a:ext cx="83" cy="71"/>
              </a:xfrm>
              <a:prstGeom prst="rect">
                <a:avLst/>
              </a:prstGeom>
              <a:solidFill>
                <a:srgbClr val="F57B4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1800">
                  <a:ea typeface="SimSun" panose="02010600030101010101" pitchFamily="2" charset="-122"/>
                </a:endParaRPr>
              </a:p>
            </p:txBody>
          </p:sp>
          <p:sp>
            <p:nvSpPr>
              <p:cNvPr id="64" name="Freeform 46"/>
              <p:cNvSpPr>
                <a:spLocks/>
              </p:cNvSpPr>
              <p:nvPr/>
            </p:nvSpPr>
            <p:spPr bwMode="auto">
              <a:xfrm>
                <a:off x="3807" y="1453"/>
                <a:ext cx="84" cy="72"/>
              </a:xfrm>
              <a:custGeom>
                <a:avLst/>
                <a:gdLst>
                  <a:gd name="T0" fmla="*/ 83 w 84"/>
                  <a:gd name="T1" fmla="*/ 0 h 72"/>
                  <a:gd name="T2" fmla="*/ 0 w 84"/>
                  <a:gd name="T3" fmla="*/ 0 h 72"/>
                  <a:gd name="T4" fmla="*/ 0 w 84"/>
                  <a:gd name="T5" fmla="*/ 71 h 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4" h="72">
                    <a:moveTo>
                      <a:pt x="83" y="0"/>
                    </a:moveTo>
                    <a:lnTo>
                      <a:pt x="0" y="0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Freeform 47"/>
              <p:cNvSpPr>
                <a:spLocks/>
              </p:cNvSpPr>
              <p:nvPr/>
            </p:nvSpPr>
            <p:spPr bwMode="auto">
              <a:xfrm>
                <a:off x="3807" y="1453"/>
                <a:ext cx="84" cy="72"/>
              </a:xfrm>
              <a:custGeom>
                <a:avLst/>
                <a:gdLst>
                  <a:gd name="T0" fmla="*/ 0 w 84"/>
                  <a:gd name="T1" fmla="*/ 71 h 72"/>
                  <a:gd name="T2" fmla="*/ 83 w 84"/>
                  <a:gd name="T3" fmla="*/ 71 h 72"/>
                  <a:gd name="T4" fmla="*/ 83 w 84"/>
                  <a:gd name="T5" fmla="*/ 0 h 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4" h="72">
                    <a:moveTo>
                      <a:pt x="0" y="71"/>
                    </a:moveTo>
                    <a:lnTo>
                      <a:pt x="83" y="71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solidFill>
                  <a:srgbClr val="BC37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2554288" y="1981200"/>
              <a:ext cx="587375" cy="144463"/>
            </a:xfrm>
            <a:custGeom>
              <a:avLst/>
              <a:gdLst>
                <a:gd name="T0" fmla="*/ 1045473940 w 329"/>
                <a:gd name="T1" fmla="*/ 113408218 h 91"/>
                <a:gd name="T2" fmla="*/ 704419734 w 329"/>
                <a:gd name="T3" fmla="*/ 0 h 91"/>
                <a:gd name="T4" fmla="*/ 752230988 w 329"/>
                <a:gd name="T5" fmla="*/ 75604949 h 91"/>
                <a:gd name="T6" fmla="*/ 0 w 329"/>
                <a:gd name="T7" fmla="*/ 75604949 h 91"/>
                <a:gd name="T8" fmla="*/ 0 w 329"/>
                <a:gd name="T9" fmla="*/ 148690527 h 91"/>
                <a:gd name="T10" fmla="*/ 752230988 w 329"/>
                <a:gd name="T11" fmla="*/ 148690527 h 91"/>
                <a:gd name="T12" fmla="*/ 704419734 w 329"/>
                <a:gd name="T13" fmla="*/ 226814848 h 91"/>
                <a:gd name="T14" fmla="*/ 1045473940 w 329"/>
                <a:gd name="T15" fmla="*/ 113408218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9" h="91">
                  <a:moveTo>
                    <a:pt x="328" y="45"/>
                  </a:moveTo>
                  <a:lnTo>
                    <a:pt x="221" y="0"/>
                  </a:lnTo>
                  <a:lnTo>
                    <a:pt x="236" y="30"/>
                  </a:lnTo>
                  <a:lnTo>
                    <a:pt x="0" y="30"/>
                  </a:lnTo>
                  <a:lnTo>
                    <a:pt x="0" y="59"/>
                  </a:lnTo>
                  <a:lnTo>
                    <a:pt x="236" y="59"/>
                  </a:lnTo>
                  <a:lnTo>
                    <a:pt x="221" y="90"/>
                  </a:lnTo>
                  <a:lnTo>
                    <a:pt x="328" y="45"/>
                  </a:lnTo>
                </a:path>
              </a:pathLst>
            </a:custGeom>
            <a:solidFill>
              <a:srgbClr val="008956"/>
            </a:solidFill>
            <a:ln>
              <a:noFill/>
            </a:ln>
            <a:effectLst>
              <a:outerShdw dist="35921" dir="2700000" algn="ctr" rotWithShape="0">
                <a:srgbClr val="004E47"/>
              </a:outer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Freeform 49"/>
            <p:cNvSpPr>
              <a:spLocks/>
            </p:cNvSpPr>
            <p:nvPr/>
          </p:nvSpPr>
          <p:spPr bwMode="auto">
            <a:xfrm>
              <a:off x="4368800" y="2636838"/>
              <a:ext cx="190500" cy="376237"/>
            </a:xfrm>
            <a:custGeom>
              <a:avLst/>
              <a:gdLst>
                <a:gd name="T0" fmla="*/ 167996075 w 107"/>
                <a:gd name="T1" fmla="*/ 594756085 h 237"/>
                <a:gd name="T2" fmla="*/ 0 w 107"/>
                <a:gd name="T3" fmla="*/ 362902018 h 237"/>
                <a:gd name="T4" fmla="*/ 114109500 w 107"/>
                <a:gd name="T5" fmla="*/ 395663212 h 237"/>
                <a:gd name="T6" fmla="*/ 117280346 w 107"/>
                <a:gd name="T7" fmla="*/ 0 h 237"/>
                <a:gd name="T8" fmla="*/ 218711804 w 107"/>
                <a:gd name="T9" fmla="*/ 2519359 h 237"/>
                <a:gd name="T10" fmla="*/ 218711804 w 107"/>
                <a:gd name="T11" fmla="*/ 395663212 h 237"/>
                <a:gd name="T12" fmla="*/ 335992150 w 107"/>
                <a:gd name="T13" fmla="*/ 362902018 h 237"/>
                <a:gd name="T14" fmla="*/ 167996075 w 107"/>
                <a:gd name="T15" fmla="*/ 594756085 h 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7" h="237">
                  <a:moveTo>
                    <a:pt x="53" y="236"/>
                  </a:moveTo>
                  <a:lnTo>
                    <a:pt x="0" y="144"/>
                  </a:lnTo>
                  <a:lnTo>
                    <a:pt x="36" y="157"/>
                  </a:lnTo>
                  <a:lnTo>
                    <a:pt x="37" y="0"/>
                  </a:lnTo>
                  <a:lnTo>
                    <a:pt x="69" y="1"/>
                  </a:lnTo>
                  <a:lnTo>
                    <a:pt x="69" y="157"/>
                  </a:lnTo>
                  <a:lnTo>
                    <a:pt x="106" y="144"/>
                  </a:lnTo>
                  <a:lnTo>
                    <a:pt x="53" y="236"/>
                  </a:lnTo>
                </a:path>
              </a:pathLst>
            </a:custGeom>
            <a:solidFill>
              <a:srgbClr val="008956"/>
            </a:solidFill>
            <a:ln>
              <a:noFill/>
            </a:ln>
            <a:effectLst>
              <a:outerShdw dist="35921" dir="2700000" algn="ctr" rotWithShape="0">
                <a:srgbClr val="004E47"/>
              </a:outer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Freeform 50"/>
            <p:cNvSpPr>
              <a:spLocks/>
            </p:cNvSpPr>
            <p:nvPr/>
          </p:nvSpPr>
          <p:spPr bwMode="auto">
            <a:xfrm>
              <a:off x="5595938" y="5181600"/>
              <a:ext cx="190500" cy="449263"/>
            </a:xfrm>
            <a:custGeom>
              <a:avLst/>
              <a:gdLst>
                <a:gd name="T0" fmla="*/ 167996075 w 107"/>
                <a:gd name="T1" fmla="*/ 0 h 283"/>
                <a:gd name="T2" fmla="*/ 0 w 107"/>
                <a:gd name="T3" fmla="*/ 231854633 h 283"/>
                <a:gd name="T4" fmla="*/ 114109500 w 107"/>
                <a:gd name="T5" fmla="*/ 199093359 h 283"/>
                <a:gd name="T6" fmla="*/ 114109500 w 107"/>
                <a:gd name="T7" fmla="*/ 710684853 h 283"/>
                <a:gd name="T8" fmla="*/ 218711804 w 107"/>
                <a:gd name="T9" fmla="*/ 710684853 h 283"/>
                <a:gd name="T10" fmla="*/ 218711804 w 107"/>
                <a:gd name="T11" fmla="*/ 199093359 h 283"/>
                <a:gd name="T12" fmla="*/ 335992150 w 107"/>
                <a:gd name="T13" fmla="*/ 231854633 h 283"/>
                <a:gd name="T14" fmla="*/ 167996075 w 107"/>
                <a:gd name="T15" fmla="*/ 0 h 2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7" h="283">
                  <a:moveTo>
                    <a:pt x="53" y="0"/>
                  </a:moveTo>
                  <a:lnTo>
                    <a:pt x="0" y="92"/>
                  </a:lnTo>
                  <a:lnTo>
                    <a:pt x="36" y="79"/>
                  </a:lnTo>
                  <a:lnTo>
                    <a:pt x="36" y="282"/>
                  </a:lnTo>
                  <a:lnTo>
                    <a:pt x="69" y="282"/>
                  </a:lnTo>
                  <a:lnTo>
                    <a:pt x="69" y="79"/>
                  </a:lnTo>
                  <a:lnTo>
                    <a:pt x="106" y="92"/>
                  </a:lnTo>
                  <a:lnTo>
                    <a:pt x="53" y="0"/>
                  </a:lnTo>
                </a:path>
              </a:pathLst>
            </a:custGeom>
            <a:solidFill>
              <a:srgbClr val="008956"/>
            </a:solidFill>
            <a:ln>
              <a:noFill/>
            </a:ln>
            <a:effectLst>
              <a:outerShdw dist="35921" dir="2700000" algn="ctr" rotWithShape="0">
                <a:srgbClr val="004E47"/>
              </a:outer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1092200" y="4964113"/>
              <a:ext cx="1127125" cy="668337"/>
              <a:chOff x="1012" y="3131"/>
              <a:chExt cx="631" cy="421"/>
            </a:xfrm>
          </p:grpSpPr>
          <p:sp>
            <p:nvSpPr>
              <p:cNvPr id="60" name="Rectangle 52"/>
              <p:cNvSpPr>
                <a:spLocks noChangeArrowheads="1"/>
              </p:cNvSpPr>
              <p:nvPr/>
            </p:nvSpPr>
            <p:spPr bwMode="auto">
              <a:xfrm>
                <a:off x="1012" y="3131"/>
                <a:ext cx="630" cy="420"/>
              </a:xfrm>
              <a:prstGeom prst="rect">
                <a:avLst/>
              </a:prstGeom>
              <a:solidFill>
                <a:srgbClr val="00AE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1800">
                  <a:ea typeface="SimSun" panose="02010600030101010101" pitchFamily="2" charset="-122"/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1012" y="3131"/>
                <a:ext cx="631" cy="421"/>
              </a:xfrm>
              <a:custGeom>
                <a:avLst/>
                <a:gdLst>
                  <a:gd name="T0" fmla="*/ 630 w 631"/>
                  <a:gd name="T1" fmla="*/ 0 h 421"/>
                  <a:gd name="T2" fmla="*/ 0 w 631"/>
                  <a:gd name="T3" fmla="*/ 0 h 421"/>
                  <a:gd name="T4" fmla="*/ 0 w 631"/>
                  <a:gd name="T5" fmla="*/ 420 h 4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31" h="421">
                    <a:moveTo>
                      <a:pt x="630" y="0"/>
                    </a:moveTo>
                    <a:lnTo>
                      <a:pt x="0" y="0"/>
                    </a:lnTo>
                    <a:lnTo>
                      <a:pt x="0" y="420"/>
                    </a:lnTo>
                  </a:path>
                </a:pathLst>
              </a:custGeom>
              <a:noFill/>
              <a:ln w="254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1012" y="3131"/>
                <a:ext cx="631" cy="421"/>
              </a:xfrm>
              <a:custGeom>
                <a:avLst/>
                <a:gdLst>
                  <a:gd name="T0" fmla="*/ 0 w 631"/>
                  <a:gd name="T1" fmla="*/ 420 h 421"/>
                  <a:gd name="T2" fmla="*/ 630 w 631"/>
                  <a:gd name="T3" fmla="*/ 420 h 421"/>
                  <a:gd name="T4" fmla="*/ 630 w 631"/>
                  <a:gd name="T5" fmla="*/ 0 h 4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31" h="421">
                    <a:moveTo>
                      <a:pt x="0" y="420"/>
                    </a:moveTo>
                    <a:lnTo>
                      <a:pt x="630" y="420"/>
                    </a:lnTo>
                    <a:lnTo>
                      <a:pt x="630" y="0"/>
                    </a:lnTo>
                  </a:path>
                </a:pathLst>
              </a:custGeom>
              <a:noFill/>
              <a:ln w="25400" cap="rnd" cmpd="sng">
                <a:solidFill>
                  <a:srgbClr val="31650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7" name="Group 55"/>
            <p:cNvGrpSpPr>
              <a:grpSpLocks/>
            </p:cNvGrpSpPr>
            <p:nvPr/>
          </p:nvGrpSpPr>
          <p:grpSpPr bwMode="auto">
            <a:xfrm>
              <a:off x="1344613" y="5010150"/>
              <a:ext cx="582612" cy="598488"/>
              <a:chOff x="1153" y="3160"/>
              <a:chExt cx="326" cy="377"/>
            </a:xfrm>
          </p:grpSpPr>
          <p:grpSp>
            <p:nvGrpSpPr>
              <p:cNvPr id="47" name="Group 56"/>
              <p:cNvGrpSpPr>
                <a:grpSpLocks/>
              </p:cNvGrpSpPr>
              <p:nvPr/>
            </p:nvGrpSpPr>
            <p:grpSpPr bwMode="auto">
              <a:xfrm>
                <a:off x="1153" y="3160"/>
                <a:ext cx="326" cy="347"/>
                <a:chOff x="1153" y="3160"/>
                <a:chExt cx="326" cy="347"/>
              </a:xfrm>
            </p:grpSpPr>
            <p:sp>
              <p:nvSpPr>
                <p:cNvPr id="49" name="Freeform 57"/>
                <p:cNvSpPr>
                  <a:spLocks/>
                </p:cNvSpPr>
                <p:nvPr/>
              </p:nvSpPr>
              <p:spPr bwMode="auto">
                <a:xfrm>
                  <a:off x="1443" y="3196"/>
                  <a:ext cx="18" cy="28"/>
                </a:xfrm>
                <a:custGeom>
                  <a:avLst/>
                  <a:gdLst>
                    <a:gd name="T0" fmla="*/ 17 w 18"/>
                    <a:gd name="T1" fmla="*/ 19 h 28"/>
                    <a:gd name="T2" fmla="*/ 0 w 18"/>
                    <a:gd name="T3" fmla="*/ 27 h 28"/>
                    <a:gd name="T4" fmla="*/ 1 w 18"/>
                    <a:gd name="T5" fmla="*/ 0 h 28"/>
                    <a:gd name="T6" fmla="*/ 17 w 18"/>
                    <a:gd name="T7" fmla="*/ 19 h 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" h="28">
                      <a:moveTo>
                        <a:pt x="17" y="19"/>
                      </a:moveTo>
                      <a:lnTo>
                        <a:pt x="0" y="27"/>
                      </a:lnTo>
                      <a:lnTo>
                        <a:pt x="1" y="0"/>
                      </a:lnTo>
                      <a:lnTo>
                        <a:pt x="17" y="19"/>
                      </a:lnTo>
                    </a:path>
                  </a:pathLst>
                </a:custGeom>
                <a:solidFill>
                  <a:schemeClr val="bg2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50" name="Freeform 58"/>
                <p:cNvSpPr>
                  <a:spLocks/>
                </p:cNvSpPr>
                <p:nvPr/>
              </p:nvSpPr>
              <p:spPr bwMode="auto">
                <a:xfrm>
                  <a:off x="1155" y="3233"/>
                  <a:ext cx="285" cy="274"/>
                </a:xfrm>
                <a:custGeom>
                  <a:avLst/>
                  <a:gdLst>
                    <a:gd name="T0" fmla="*/ 0 w 285"/>
                    <a:gd name="T1" fmla="*/ 0 h 274"/>
                    <a:gd name="T2" fmla="*/ 0 w 285"/>
                    <a:gd name="T3" fmla="*/ 229 h 274"/>
                    <a:gd name="T4" fmla="*/ 9 w 285"/>
                    <a:gd name="T5" fmla="*/ 255 h 274"/>
                    <a:gd name="T6" fmla="*/ 17 w 285"/>
                    <a:gd name="T7" fmla="*/ 264 h 274"/>
                    <a:gd name="T8" fmla="*/ 28 w 285"/>
                    <a:gd name="T9" fmla="*/ 273 h 274"/>
                    <a:gd name="T10" fmla="*/ 284 w 285"/>
                    <a:gd name="T11" fmla="*/ 273 h 274"/>
                    <a:gd name="T12" fmla="*/ 273 w 285"/>
                    <a:gd name="T13" fmla="*/ 267 h 274"/>
                    <a:gd name="T14" fmla="*/ 264 w 285"/>
                    <a:gd name="T15" fmla="*/ 256 h 274"/>
                    <a:gd name="T16" fmla="*/ 258 w 285"/>
                    <a:gd name="T17" fmla="*/ 241 h 274"/>
                    <a:gd name="T18" fmla="*/ 258 w 285"/>
                    <a:gd name="T19" fmla="*/ 0 h 274"/>
                    <a:gd name="T20" fmla="*/ 0 w 285"/>
                    <a:gd name="T21" fmla="*/ 0 h 2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85" h="274">
                      <a:moveTo>
                        <a:pt x="0" y="0"/>
                      </a:moveTo>
                      <a:lnTo>
                        <a:pt x="0" y="229"/>
                      </a:lnTo>
                      <a:lnTo>
                        <a:pt x="9" y="255"/>
                      </a:lnTo>
                      <a:lnTo>
                        <a:pt x="17" y="264"/>
                      </a:lnTo>
                      <a:lnTo>
                        <a:pt x="28" y="273"/>
                      </a:lnTo>
                      <a:lnTo>
                        <a:pt x="284" y="273"/>
                      </a:lnTo>
                      <a:lnTo>
                        <a:pt x="273" y="267"/>
                      </a:lnTo>
                      <a:lnTo>
                        <a:pt x="264" y="256"/>
                      </a:lnTo>
                      <a:lnTo>
                        <a:pt x="258" y="241"/>
                      </a:lnTo>
                      <a:lnTo>
                        <a:pt x="258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51" name="Freeform 59"/>
                <p:cNvSpPr>
                  <a:spLocks/>
                </p:cNvSpPr>
                <p:nvPr/>
              </p:nvSpPr>
              <p:spPr bwMode="auto">
                <a:xfrm>
                  <a:off x="1161" y="3230"/>
                  <a:ext cx="286" cy="273"/>
                </a:xfrm>
                <a:custGeom>
                  <a:avLst/>
                  <a:gdLst>
                    <a:gd name="T0" fmla="*/ 0 w 286"/>
                    <a:gd name="T1" fmla="*/ 0 h 273"/>
                    <a:gd name="T2" fmla="*/ 0 w 286"/>
                    <a:gd name="T3" fmla="*/ 228 h 273"/>
                    <a:gd name="T4" fmla="*/ 9 w 286"/>
                    <a:gd name="T5" fmla="*/ 254 h 273"/>
                    <a:gd name="T6" fmla="*/ 17 w 286"/>
                    <a:gd name="T7" fmla="*/ 263 h 273"/>
                    <a:gd name="T8" fmla="*/ 28 w 286"/>
                    <a:gd name="T9" fmla="*/ 272 h 273"/>
                    <a:gd name="T10" fmla="*/ 285 w 286"/>
                    <a:gd name="T11" fmla="*/ 272 h 273"/>
                    <a:gd name="T12" fmla="*/ 274 w 286"/>
                    <a:gd name="T13" fmla="*/ 266 h 273"/>
                    <a:gd name="T14" fmla="*/ 265 w 286"/>
                    <a:gd name="T15" fmla="*/ 255 h 273"/>
                    <a:gd name="T16" fmla="*/ 259 w 286"/>
                    <a:gd name="T17" fmla="*/ 240 h 273"/>
                    <a:gd name="T18" fmla="*/ 259 w 286"/>
                    <a:gd name="T19" fmla="*/ 0 h 273"/>
                    <a:gd name="T20" fmla="*/ 0 w 286"/>
                    <a:gd name="T21" fmla="*/ 0 h 27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86" h="273">
                      <a:moveTo>
                        <a:pt x="0" y="0"/>
                      </a:moveTo>
                      <a:lnTo>
                        <a:pt x="0" y="228"/>
                      </a:lnTo>
                      <a:lnTo>
                        <a:pt x="9" y="254"/>
                      </a:lnTo>
                      <a:lnTo>
                        <a:pt x="17" y="263"/>
                      </a:lnTo>
                      <a:lnTo>
                        <a:pt x="28" y="272"/>
                      </a:lnTo>
                      <a:lnTo>
                        <a:pt x="285" y="272"/>
                      </a:lnTo>
                      <a:lnTo>
                        <a:pt x="274" y="266"/>
                      </a:lnTo>
                      <a:lnTo>
                        <a:pt x="265" y="255"/>
                      </a:lnTo>
                      <a:lnTo>
                        <a:pt x="259" y="240"/>
                      </a:lnTo>
                      <a:lnTo>
                        <a:pt x="259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52" name="Freeform 60"/>
                <p:cNvSpPr>
                  <a:spLocks/>
                </p:cNvSpPr>
                <p:nvPr/>
              </p:nvSpPr>
              <p:spPr bwMode="auto">
                <a:xfrm>
                  <a:off x="1167" y="3223"/>
                  <a:ext cx="286" cy="275"/>
                </a:xfrm>
                <a:custGeom>
                  <a:avLst/>
                  <a:gdLst>
                    <a:gd name="T0" fmla="*/ 0 w 286"/>
                    <a:gd name="T1" fmla="*/ 0 h 275"/>
                    <a:gd name="T2" fmla="*/ 0 w 286"/>
                    <a:gd name="T3" fmla="*/ 230 h 275"/>
                    <a:gd name="T4" fmla="*/ 9 w 286"/>
                    <a:gd name="T5" fmla="*/ 256 h 275"/>
                    <a:gd name="T6" fmla="*/ 17 w 286"/>
                    <a:gd name="T7" fmla="*/ 265 h 275"/>
                    <a:gd name="T8" fmla="*/ 28 w 286"/>
                    <a:gd name="T9" fmla="*/ 274 h 275"/>
                    <a:gd name="T10" fmla="*/ 285 w 286"/>
                    <a:gd name="T11" fmla="*/ 274 h 275"/>
                    <a:gd name="T12" fmla="*/ 274 w 286"/>
                    <a:gd name="T13" fmla="*/ 268 h 275"/>
                    <a:gd name="T14" fmla="*/ 265 w 286"/>
                    <a:gd name="T15" fmla="*/ 257 h 275"/>
                    <a:gd name="T16" fmla="*/ 259 w 286"/>
                    <a:gd name="T17" fmla="*/ 241 h 275"/>
                    <a:gd name="T18" fmla="*/ 259 w 286"/>
                    <a:gd name="T19" fmla="*/ 0 h 275"/>
                    <a:gd name="T20" fmla="*/ 0 w 286"/>
                    <a:gd name="T21" fmla="*/ 0 h 2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86" h="275">
                      <a:moveTo>
                        <a:pt x="0" y="0"/>
                      </a:moveTo>
                      <a:lnTo>
                        <a:pt x="0" y="230"/>
                      </a:lnTo>
                      <a:lnTo>
                        <a:pt x="9" y="256"/>
                      </a:lnTo>
                      <a:lnTo>
                        <a:pt x="17" y="265"/>
                      </a:lnTo>
                      <a:lnTo>
                        <a:pt x="28" y="274"/>
                      </a:lnTo>
                      <a:lnTo>
                        <a:pt x="285" y="274"/>
                      </a:lnTo>
                      <a:lnTo>
                        <a:pt x="274" y="268"/>
                      </a:lnTo>
                      <a:lnTo>
                        <a:pt x="265" y="257"/>
                      </a:lnTo>
                      <a:lnTo>
                        <a:pt x="259" y="241"/>
                      </a:lnTo>
                      <a:lnTo>
                        <a:pt x="259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53" name="Freeform 61"/>
                <p:cNvSpPr>
                  <a:spLocks/>
                </p:cNvSpPr>
                <p:nvPr/>
              </p:nvSpPr>
              <p:spPr bwMode="auto">
                <a:xfrm>
                  <a:off x="1174" y="3220"/>
                  <a:ext cx="285" cy="274"/>
                </a:xfrm>
                <a:custGeom>
                  <a:avLst/>
                  <a:gdLst>
                    <a:gd name="T0" fmla="*/ 0 w 285"/>
                    <a:gd name="T1" fmla="*/ 0 h 274"/>
                    <a:gd name="T2" fmla="*/ 0 w 285"/>
                    <a:gd name="T3" fmla="*/ 229 h 274"/>
                    <a:gd name="T4" fmla="*/ 9 w 285"/>
                    <a:gd name="T5" fmla="*/ 255 h 274"/>
                    <a:gd name="T6" fmla="*/ 17 w 285"/>
                    <a:gd name="T7" fmla="*/ 264 h 274"/>
                    <a:gd name="T8" fmla="*/ 28 w 285"/>
                    <a:gd name="T9" fmla="*/ 273 h 274"/>
                    <a:gd name="T10" fmla="*/ 284 w 285"/>
                    <a:gd name="T11" fmla="*/ 273 h 274"/>
                    <a:gd name="T12" fmla="*/ 273 w 285"/>
                    <a:gd name="T13" fmla="*/ 267 h 274"/>
                    <a:gd name="T14" fmla="*/ 264 w 285"/>
                    <a:gd name="T15" fmla="*/ 256 h 274"/>
                    <a:gd name="T16" fmla="*/ 258 w 285"/>
                    <a:gd name="T17" fmla="*/ 241 h 274"/>
                    <a:gd name="T18" fmla="*/ 258 w 285"/>
                    <a:gd name="T19" fmla="*/ 0 h 274"/>
                    <a:gd name="T20" fmla="*/ 0 w 285"/>
                    <a:gd name="T21" fmla="*/ 0 h 2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85" h="274">
                      <a:moveTo>
                        <a:pt x="0" y="0"/>
                      </a:moveTo>
                      <a:lnTo>
                        <a:pt x="0" y="229"/>
                      </a:lnTo>
                      <a:lnTo>
                        <a:pt x="9" y="255"/>
                      </a:lnTo>
                      <a:lnTo>
                        <a:pt x="17" y="264"/>
                      </a:lnTo>
                      <a:lnTo>
                        <a:pt x="28" y="273"/>
                      </a:lnTo>
                      <a:lnTo>
                        <a:pt x="284" y="273"/>
                      </a:lnTo>
                      <a:lnTo>
                        <a:pt x="273" y="267"/>
                      </a:lnTo>
                      <a:lnTo>
                        <a:pt x="264" y="256"/>
                      </a:lnTo>
                      <a:lnTo>
                        <a:pt x="258" y="241"/>
                      </a:lnTo>
                      <a:lnTo>
                        <a:pt x="258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54" name="Freeform 62"/>
                <p:cNvSpPr>
                  <a:spLocks/>
                </p:cNvSpPr>
                <p:nvPr/>
              </p:nvSpPr>
              <p:spPr bwMode="auto">
                <a:xfrm>
                  <a:off x="1178" y="3214"/>
                  <a:ext cx="286" cy="275"/>
                </a:xfrm>
                <a:custGeom>
                  <a:avLst/>
                  <a:gdLst>
                    <a:gd name="T0" fmla="*/ 0 w 286"/>
                    <a:gd name="T1" fmla="*/ 0 h 275"/>
                    <a:gd name="T2" fmla="*/ 0 w 286"/>
                    <a:gd name="T3" fmla="*/ 230 h 275"/>
                    <a:gd name="T4" fmla="*/ 9 w 286"/>
                    <a:gd name="T5" fmla="*/ 256 h 275"/>
                    <a:gd name="T6" fmla="*/ 17 w 286"/>
                    <a:gd name="T7" fmla="*/ 265 h 275"/>
                    <a:gd name="T8" fmla="*/ 28 w 286"/>
                    <a:gd name="T9" fmla="*/ 274 h 275"/>
                    <a:gd name="T10" fmla="*/ 285 w 286"/>
                    <a:gd name="T11" fmla="*/ 274 h 275"/>
                    <a:gd name="T12" fmla="*/ 274 w 286"/>
                    <a:gd name="T13" fmla="*/ 268 h 275"/>
                    <a:gd name="T14" fmla="*/ 265 w 286"/>
                    <a:gd name="T15" fmla="*/ 257 h 275"/>
                    <a:gd name="T16" fmla="*/ 259 w 286"/>
                    <a:gd name="T17" fmla="*/ 241 h 275"/>
                    <a:gd name="T18" fmla="*/ 259 w 286"/>
                    <a:gd name="T19" fmla="*/ 0 h 275"/>
                    <a:gd name="T20" fmla="*/ 0 w 286"/>
                    <a:gd name="T21" fmla="*/ 0 h 2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86" h="275">
                      <a:moveTo>
                        <a:pt x="0" y="0"/>
                      </a:moveTo>
                      <a:lnTo>
                        <a:pt x="0" y="230"/>
                      </a:lnTo>
                      <a:lnTo>
                        <a:pt x="9" y="256"/>
                      </a:lnTo>
                      <a:lnTo>
                        <a:pt x="17" y="265"/>
                      </a:lnTo>
                      <a:lnTo>
                        <a:pt x="28" y="274"/>
                      </a:lnTo>
                      <a:lnTo>
                        <a:pt x="285" y="274"/>
                      </a:lnTo>
                      <a:lnTo>
                        <a:pt x="274" y="268"/>
                      </a:lnTo>
                      <a:lnTo>
                        <a:pt x="265" y="257"/>
                      </a:lnTo>
                      <a:lnTo>
                        <a:pt x="259" y="241"/>
                      </a:lnTo>
                      <a:lnTo>
                        <a:pt x="259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55" name="Freeform 63"/>
                <p:cNvSpPr>
                  <a:spLocks/>
                </p:cNvSpPr>
                <p:nvPr/>
              </p:nvSpPr>
              <p:spPr bwMode="auto">
                <a:xfrm>
                  <a:off x="1183" y="3209"/>
                  <a:ext cx="285" cy="275"/>
                </a:xfrm>
                <a:custGeom>
                  <a:avLst/>
                  <a:gdLst>
                    <a:gd name="T0" fmla="*/ 0 w 285"/>
                    <a:gd name="T1" fmla="*/ 0 h 275"/>
                    <a:gd name="T2" fmla="*/ 0 w 285"/>
                    <a:gd name="T3" fmla="*/ 230 h 275"/>
                    <a:gd name="T4" fmla="*/ 9 w 285"/>
                    <a:gd name="T5" fmla="*/ 256 h 275"/>
                    <a:gd name="T6" fmla="*/ 17 w 285"/>
                    <a:gd name="T7" fmla="*/ 265 h 275"/>
                    <a:gd name="T8" fmla="*/ 28 w 285"/>
                    <a:gd name="T9" fmla="*/ 274 h 275"/>
                    <a:gd name="T10" fmla="*/ 284 w 285"/>
                    <a:gd name="T11" fmla="*/ 274 h 275"/>
                    <a:gd name="T12" fmla="*/ 273 w 285"/>
                    <a:gd name="T13" fmla="*/ 268 h 275"/>
                    <a:gd name="T14" fmla="*/ 264 w 285"/>
                    <a:gd name="T15" fmla="*/ 257 h 275"/>
                    <a:gd name="T16" fmla="*/ 258 w 285"/>
                    <a:gd name="T17" fmla="*/ 241 h 275"/>
                    <a:gd name="T18" fmla="*/ 258 w 285"/>
                    <a:gd name="T19" fmla="*/ 0 h 275"/>
                    <a:gd name="T20" fmla="*/ 0 w 285"/>
                    <a:gd name="T21" fmla="*/ 0 h 2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85" h="275">
                      <a:moveTo>
                        <a:pt x="0" y="0"/>
                      </a:moveTo>
                      <a:lnTo>
                        <a:pt x="0" y="230"/>
                      </a:lnTo>
                      <a:lnTo>
                        <a:pt x="9" y="256"/>
                      </a:lnTo>
                      <a:lnTo>
                        <a:pt x="17" y="265"/>
                      </a:lnTo>
                      <a:lnTo>
                        <a:pt x="28" y="274"/>
                      </a:lnTo>
                      <a:lnTo>
                        <a:pt x="284" y="274"/>
                      </a:lnTo>
                      <a:lnTo>
                        <a:pt x="273" y="268"/>
                      </a:lnTo>
                      <a:lnTo>
                        <a:pt x="264" y="257"/>
                      </a:lnTo>
                      <a:lnTo>
                        <a:pt x="258" y="241"/>
                      </a:lnTo>
                      <a:lnTo>
                        <a:pt x="258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56" name="Freeform 64"/>
                <p:cNvSpPr>
                  <a:spLocks/>
                </p:cNvSpPr>
                <p:nvPr/>
              </p:nvSpPr>
              <p:spPr bwMode="auto">
                <a:xfrm>
                  <a:off x="1187" y="3203"/>
                  <a:ext cx="286" cy="276"/>
                </a:xfrm>
                <a:custGeom>
                  <a:avLst/>
                  <a:gdLst>
                    <a:gd name="T0" fmla="*/ 0 w 286"/>
                    <a:gd name="T1" fmla="*/ 0 h 276"/>
                    <a:gd name="T2" fmla="*/ 0 w 286"/>
                    <a:gd name="T3" fmla="*/ 230 h 276"/>
                    <a:gd name="T4" fmla="*/ 9 w 286"/>
                    <a:gd name="T5" fmla="*/ 256 h 276"/>
                    <a:gd name="T6" fmla="*/ 17 w 286"/>
                    <a:gd name="T7" fmla="*/ 266 h 276"/>
                    <a:gd name="T8" fmla="*/ 28 w 286"/>
                    <a:gd name="T9" fmla="*/ 275 h 276"/>
                    <a:gd name="T10" fmla="*/ 285 w 286"/>
                    <a:gd name="T11" fmla="*/ 275 h 276"/>
                    <a:gd name="T12" fmla="*/ 274 w 286"/>
                    <a:gd name="T13" fmla="*/ 269 h 276"/>
                    <a:gd name="T14" fmla="*/ 265 w 286"/>
                    <a:gd name="T15" fmla="*/ 258 h 276"/>
                    <a:gd name="T16" fmla="*/ 259 w 286"/>
                    <a:gd name="T17" fmla="*/ 242 h 276"/>
                    <a:gd name="T18" fmla="*/ 259 w 286"/>
                    <a:gd name="T19" fmla="*/ 0 h 276"/>
                    <a:gd name="T20" fmla="*/ 0 w 286"/>
                    <a:gd name="T21" fmla="*/ 0 h 2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86" h="276">
                      <a:moveTo>
                        <a:pt x="0" y="0"/>
                      </a:moveTo>
                      <a:lnTo>
                        <a:pt x="0" y="230"/>
                      </a:lnTo>
                      <a:lnTo>
                        <a:pt x="9" y="256"/>
                      </a:lnTo>
                      <a:lnTo>
                        <a:pt x="17" y="266"/>
                      </a:lnTo>
                      <a:lnTo>
                        <a:pt x="28" y="275"/>
                      </a:lnTo>
                      <a:lnTo>
                        <a:pt x="285" y="275"/>
                      </a:lnTo>
                      <a:lnTo>
                        <a:pt x="274" y="269"/>
                      </a:lnTo>
                      <a:lnTo>
                        <a:pt x="265" y="258"/>
                      </a:lnTo>
                      <a:lnTo>
                        <a:pt x="259" y="242"/>
                      </a:lnTo>
                      <a:lnTo>
                        <a:pt x="259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57" name="Freeform 65"/>
                <p:cNvSpPr>
                  <a:spLocks/>
                </p:cNvSpPr>
                <p:nvPr/>
              </p:nvSpPr>
              <p:spPr bwMode="auto">
                <a:xfrm>
                  <a:off x="1194" y="3197"/>
                  <a:ext cx="285" cy="275"/>
                </a:xfrm>
                <a:custGeom>
                  <a:avLst/>
                  <a:gdLst>
                    <a:gd name="T0" fmla="*/ 0 w 285"/>
                    <a:gd name="T1" fmla="*/ 0 h 275"/>
                    <a:gd name="T2" fmla="*/ 0 w 285"/>
                    <a:gd name="T3" fmla="*/ 230 h 275"/>
                    <a:gd name="T4" fmla="*/ 9 w 285"/>
                    <a:gd name="T5" fmla="*/ 256 h 275"/>
                    <a:gd name="T6" fmla="*/ 17 w 285"/>
                    <a:gd name="T7" fmla="*/ 265 h 275"/>
                    <a:gd name="T8" fmla="*/ 28 w 285"/>
                    <a:gd name="T9" fmla="*/ 274 h 275"/>
                    <a:gd name="T10" fmla="*/ 284 w 285"/>
                    <a:gd name="T11" fmla="*/ 274 h 275"/>
                    <a:gd name="T12" fmla="*/ 273 w 285"/>
                    <a:gd name="T13" fmla="*/ 268 h 275"/>
                    <a:gd name="T14" fmla="*/ 264 w 285"/>
                    <a:gd name="T15" fmla="*/ 257 h 275"/>
                    <a:gd name="T16" fmla="*/ 258 w 285"/>
                    <a:gd name="T17" fmla="*/ 241 h 275"/>
                    <a:gd name="T18" fmla="*/ 258 w 285"/>
                    <a:gd name="T19" fmla="*/ 0 h 275"/>
                    <a:gd name="T20" fmla="*/ 0 w 285"/>
                    <a:gd name="T21" fmla="*/ 0 h 2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85" h="275">
                      <a:moveTo>
                        <a:pt x="0" y="0"/>
                      </a:moveTo>
                      <a:lnTo>
                        <a:pt x="0" y="230"/>
                      </a:lnTo>
                      <a:lnTo>
                        <a:pt x="9" y="256"/>
                      </a:lnTo>
                      <a:lnTo>
                        <a:pt x="17" y="265"/>
                      </a:lnTo>
                      <a:lnTo>
                        <a:pt x="28" y="274"/>
                      </a:lnTo>
                      <a:lnTo>
                        <a:pt x="284" y="274"/>
                      </a:lnTo>
                      <a:lnTo>
                        <a:pt x="273" y="268"/>
                      </a:lnTo>
                      <a:lnTo>
                        <a:pt x="264" y="257"/>
                      </a:lnTo>
                      <a:lnTo>
                        <a:pt x="258" y="241"/>
                      </a:lnTo>
                      <a:lnTo>
                        <a:pt x="258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58" name="Freeform 66"/>
                <p:cNvSpPr>
                  <a:spLocks/>
                </p:cNvSpPr>
                <p:nvPr/>
              </p:nvSpPr>
              <p:spPr bwMode="auto">
                <a:xfrm>
                  <a:off x="1153" y="3160"/>
                  <a:ext cx="42" cy="89"/>
                </a:xfrm>
                <a:custGeom>
                  <a:avLst/>
                  <a:gdLst>
                    <a:gd name="T0" fmla="*/ 0 w 42"/>
                    <a:gd name="T1" fmla="*/ 88 h 89"/>
                    <a:gd name="T2" fmla="*/ 41 w 42"/>
                    <a:gd name="T3" fmla="*/ 55 h 89"/>
                    <a:gd name="T4" fmla="*/ 41 w 42"/>
                    <a:gd name="T5" fmla="*/ 0 h 89"/>
                    <a:gd name="T6" fmla="*/ 0 w 42"/>
                    <a:gd name="T7" fmla="*/ 35 h 89"/>
                    <a:gd name="T8" fmla="*/ 0 w 42"/>
                    <a:gd name="T9" fmla="*/ 88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" h="89">
                      <a:moveTo>
                        <a:pt x="0" y="88"/>
                      </a:moveTo>
                      <a:lnTo>
                        <a:pt x="41" y="55"/>
                      </a:lnTo>
                      <a:lnTo>
                        <a:pt x="41" y="0"/>
                      </a:lnTo>
                      <a:lnTo>
                        <a:pt x="0" y="35"/>
                      </a:lnTo>
                      <a:lnTo>
                        <a:pt x="0" y="88"/>
                      </a:lnTo>
                    </a:path>
                  </a:pathLst>
                </a:custGeom>
                <a:solidFill>
                  <a:schemeClr val="bg2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59" name="Rectangle 67"/>
                <p:cNvSpPr>
                  <a:spLocks noChangeArrowheads="1"/>
                </p:cNvSpPr>
                <p:nvPr/>
              </p:nvSpPr>
              <p:spPr bwMode="auto">
                <a:xfrm>
                  <a:off x="1199" y="3163"/>
                  <a:ext cx="257" cy="49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 sz="1800">
                    <a:ea typeface="SimSun" panose="02010600030101010101" pitchFamily="2" charset="-122"/>
                  </a:endParaRPr>
                </a:p>
              </p:txBody>
            </p:sp>
          </p:grpSp>
          <p:sp>
            <p:nvSpPr>
              <p:cNvPr id="48" name="Rectangle 68"/>
              <p:cNvSpPr>
                <a:spLocks noChangeArrowheads="1"/>
              </p:cNvSpPr>
              <p:nvPr/>
            </p:nvSpPr>
            <p:spPr bwMode="auto">
              <a:xfrm rot="21480000">
                <a:off x="1194" y="3203"/>
                <a:ext cx="231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1913" tIns="30956" rIns="61913" bIns="30956">
                <a:spAutoFit/>
              </a:bodyPr>
              <a:lstStyle>
                <a:lvl1pPr defTabSz="739775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739775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739775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739775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739775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7397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7397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7397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7397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pt-BR" altLang="zh-CN" sz="2175" b="1" baseline="0">
                    <a:solidFill>
                      <a:srgbClr val="0D0659"/>
                    </a:solidFill>
                    <a:latin typeface="Bookman Old Style" panose="020506040505050202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</p:grp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5888038" y="1317625"/>
              <a:ext cx="2400300" cy="11969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14325" rIns="69056" bIns="314325"/>
            <a:lstStyle>
              <a:lvl1pPr eaLnBrk="0" hangingPunct="0">
                <a:tabLst>
                  <a:tab pos="3810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3810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3810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3810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3810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pt-BR" altLang="zh-CN" sz="1050" b="1" baseline="0">
                  <a:solidFill>
                    <a:srgbClr val="0D0659"/>
                  </a:solidFill>
                  <a:ea typeface="SimSun" panose="02010600030101010101" pitchFamily="2" charset="-122"/>
                </a:rPr>
                <a:t>	Plant Maintanance</a:t>
              </a:r>
            </a:p>
            <a:p>
              <a:pPr>
                <a:lnSpc>
                  <a:spcPct val="150000"/>
                </a:lnSpc>
              </a:pPr>
              <a:r>
                <a:rPr lang="pt-BR" altLang="zh-CN" sz="1050" b="1" baseline="0">
                  <a:solidFill>
                    <a:srgbClr val="0D0659"/>
                  </a:solidFill>
                  <a:ea typeface="SimSun" panose="02010600030101010101" pitchFamily="2" charset="-122"/>
                </a:rPr>
                <a:t>	Projects</a:t>
              </a:r>
            </a:p>
          </p:txBody>
        </p:sp>
        <p:grpSp>
          <p:nvGrpSpPr>
            <p:cNvPr id="29" name="Group 70"/>
            <p:cNvGrpSpPr>
              <a:grpSpLocks/>
            </p:cNvGrpSpPr>
            <p:nvPr/>
          </p:nvGrpSpPr>
          <p:grpSpPr bwMode="auto">
            <a:xfrm>
              <a:off x="6345238" y="1246188"/>
              <a:ext cx="1643062" cy="419100"/>
              <a:chOff x="3953" y="789"/>
              <a:chExt cx="920" cy="264"/>
            </a:xfrm>
          </p:grpSpPr>
          <p:sp>
            <p:nvSpPr>
              <p:cNvPr id="44" name="Rectangle 71"/>
              <p:cNvSpPr>
                <a:spLocks noChangeArrowheads="1"/>
              </p:cNvSpPr>
              <p:nvPr/>
            </p:nvSpPr>
            <p:spPr bwMode="auto">
              <a:xfrm>
                <a:off x="3953" y="789"/>
                <a:ext cx="919" cy="263"/>
              </a:xfrm>
              <a:prstGeom prst="rect">
                <a:avLst/>
              </a:prstGeom>
              <a:solidFill>
                <a:srgbClr val="00AE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4769" tIns="27384" rIns="54769" bIns="27384" anchor="ctr" anchorCtr="1"/>
              <a:lstStyle>
                <a:lvl1pPr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585788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5857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pt-BR" altLang="zh-CN" sz="1200" b="1" baseline="0">
                    <a:solidFill>
                      <a:srgbClr val="0D0659"/>
                    </a:solidFill>
                    <a:ea typeface="SimSun" panose="02010600030101010101" pitchFamily="2" charset="-122"/>
                  </a:rPr>
                  <a:t>PM / PS / QM</a:t>
                </a:r>
              </a:p>
            </p:txBody>
          </p:sp>
          <p:sp>
            <p:nvSpPr>
              <p:cNvPr id="45" name="Freeform 72"/>
              <p:cNvSpPr>
                <a:spLocks/>
              </p:cNvSpPr>
              <p:nvPr/>
            </p:nvSpPr>
            <p:spPr bwMode="auto">
              <a:xfrm>
                <a:off x="3953" y="789"/>
                <a:ext cx="920" cy="264"/>
              </a:xfrm>
              <a:custGeom>
                <a:avLst/>
                <a:gdLst>
                  <a:gd name="T0" fmla="*/ 919 w 920"/>
                  <a:gd name="T1" fmla="*/ 0 h 264"/>
                  <a:gd name="T2" fmla="*/ 0 w 920"/>
                  <a:gd name="T3" fmla="*/ 0 h 264"/>
                  <a:gd name="T4" fmla="*/ 0 w 920"/>
                  <a:gd name="T5" fmla="*/ 263 h 2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20" h="264">
                    <a:moveTo>
                      <a:pt x="919" y="0"/>
                    </a:moveTo>
                    <a:lnTo>
                      <a:pt x="0" y="0"/>
                    </a:lnTo>
                    <a:lnTo>
                      <a:pt x="0" y="263"/>
                    </a:lnTo>
                  </a:path>
                </a:pathLst>
              </a:custGeom>
              <a:noFill/>
              <a:ln w="254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Freeform 73"/>
              <p:cNvSpPr>
                <a:spLocks/>
              </p:cNvSpPr>
              <p:nvPr/>
            </p:nvSpPr>
            <p:spPr bwMode="auto">
              <a:xfrm>
                <a:off x="3953" y="789"/>
                <a:ext cx="920" cy="264"/>
              </a:xfrm>
              <a:custGeom>
                <a:avLst/>
                <a:gdLst>
                  <a:gd name="T0" fmla="*/ 0 w 920"/>
                  <a:gd name="T1" fmla="*/ 263 h 264"/>
                  <a:gd name="T2" fmla="*/ 919 w 920"/>
                  <a:gd name="T3" fmla="*/ 263 h 264"/>
                  <a:gd name="T4" fmla="*/ 919 w 920"/>
                  <a:gd name="T5" fmla="*/ 0 h 2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20" h="264">
                    <a:moveTo>
                      <a:pt x="0" y="263"/>
                    </a:moveTo>
                    <a:lnTo>
                      <a:pt x="919" y="263"/>
                    </a:lnTo>
                    <a:lnTo>
                      <a:pt x="919" y="0"/>
                    </a:lnTo>
                  </a:path>
                </a:pathLst>
              </a:custGeom>
              <a:noFill/>
              <a:ln w="25400" cap="rnd" cmpd="sng">
                <a:solidFill>
                  <a:srgbClr val="31650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30" name="Freeform 74"/>
            <p:cNvSpPr>
              <a:spLocks/>
            </p:cNvSpPr>
            <p:nvPr/>
          </p:nvSpPr>
          <p:spPr bwMode="auto">
            <a:xfrm>
              <a:off x="6945313" y="2455863"/>
              <a:ext cx="307975" cy="523875"/>
            </a:xfrm>
            <a:custGeom>
              <a:avLst/>
              <a:gdLst>
                <a:gd name="T0" fmla="*/ 275723572 w 172"/>
                <a:gd name="T1" fmla="*/ 829132200 h 330"/>
                <a:gd name="T2" fmla="*/ 548238473 w 172"/>
                <a:gd name="T3" fmla="*/ 622479388 h 330"/>
                <a:gd name="T4" fmla="*/ 365492912 w 172"/>
                <a:gd name="T5" fmla="*/ 652721263 h 330"/>
                <a:gd name="T6" fmla="*/ 365492912 w 172"/>
                <a:gd name="T7" fmla="*/ 0 h 330"/>
                <a:gd name="T8" fmla="*/ 189159319 w 172"/>
                <a:gd name="T9" fmla="*/ 0 h 330"/>
                <a:gd name="T10" fmla="*/ 189159319 w 172"/>
                <a:gd name="T11" fmla="*/ 652721263 h 330"/>
                <a:gd name="T12" fmla="*/ 0 w 172"/>
                <a:gd name="T13" fmla="*/ 622479388 h 330"/>
                <a:gd name="T14" fmla="*/ 275723572 w 172"/>
                <a:gd name="T15" fmla="*/ 829132200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2" h="330">
                  <a:moveTo>
                    <a:pt x="86" y="329"/>
                  </a:moveTo>
                  <a:lnTo>
                    <a:pt x="171" y="247"/>
                  </a:lnTo>
                  <a:lnTo>
                    <a:pt x="114" y="259"/>
                  </a:lnTo>
                  <a:lnTo>
                    <a:pt x="114" y="0"/>
                  </a:lnTo>
                  <a:lnTo>
                    <a:pt x="59" y="0"/>
                  </a:lnTo>
                  <a:lnTo>
                    <a:pt x="59" y="259"/>
                  </a:lnTo>
                  <a:lnTo>
                    <a:pt x="0" y="247"/>
                  </a:lnTo>
                  <a:lnTo>
                    <a:pt x="86" y="329"/>
                  </a:lnTo>
                </a:path>
              </a:pathLst>
            </a:custGeom>
            <a:solidFill>
              <a:srgbClr val="008956"/>
            </a:solidFill>
            <a:ln>
              <a:noFill/>
            </a:ln>
            <a:effectLst>
              <a:outerShdw dist="35921" dir="2700000" algn="ctr" rotWithShape="0">
                <a:srgbClr val="004E47"/>
              </a:outer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31" name="Group 75"/>
            <p:cNvGrpSpPr>
              <a:grpSpLocks/>
            </p:cNvGrpSpPr>
            <p:nvPr/>
          </p:nvGrpSpPr>
          <p:grpSpPr bwMode="auto">
            <a:xfrm>
              <a:off x="6103938" y="1898650"/>
              <a:ext cx="127000" cy="382588"/>
              <a:chOff x="3818" y="1200"/>
              <a:chExt cx="71" cy="241"/>
            </a:xfrm>
          </p:grpSpPr>
          <p:grpSp>
            <p:nvGrpSpPr>
              <p:cNvPr id="36" name="Group 76"/>
              <p:cNvGrpSpPr>
                <a:grpSpLocks/>
              </p:cNvGrpSpPr>
              <p:nvPr/>
            </p:nvGrpSpPr>
            <p:grpSpPr bwMode="auto">
              <a:xfrm>
                <a:off x="3818" y="1200"/>
                <a:ext cx="71" cy="44"/>
                <a:chOff x="3818" y="1200"/>
                <a:chExt cx="71" cy="44"/>
              </a:xfrm>
            </p:grpSpPr>
            <p:sp>
              <p:nvSpPr>
                <p:cNvPr id="41" name="Rectangle 77"/>
                <p:cNvSpPr>
                  <a:spLocks noChangeArrowheads="1"/>
                </p:cNvSpPr>
                <p:nvPr/>
              </p:nvSpPr>
              <p:spPr bwMode="auto">
                <a:xfrm>
                  <a:off x="3818" y="1200"/>
                  <a:ext cx="70" cy="43"/>
                </a:xfrm>
                <a:prstGeom prst="rect">
                  <a:avLst/>
                </a:prstGeom>
                <a:solidFill>
                  <a:srgbClr val="F57B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 sz="1800"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2" name="Freeform 78"/>
                <p:cNvSpPr>
                  <a:spLocks/>
                </p:cNvSpPr>
                <p:nvPr/>
              </p:nvSpPr>
              <p:spPr bwMode="auto">
                <a:xfrm>
                  <a:off x="3818" y="1200"/>
                  <a:ext cx="71" cy="44"/>
                </a:xfrm>
                <a:custGeom>
                  <a:avLst/>
                  <a:gdLst>
                    <a:gd name="T0" fmla="*/ 70 w 71"/>
                    <a:gd name="T1" fmla="*/ 0 h 44"/>
                    <a:gd name="T2" fmla="*/ 0 w 71"/>
                    <a:gd name="T3" fmla="*/ 0 h 44"/>
                    <a:gd name="T4" fmla="*/ 0 w 71"/>
                    <a:gd name="T5" fmla="*/ 43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1" h="44">
                      <a:moveTo>
                        <a:pt x="70" y="0"/>
                      </a:moveTo>
                      <a:lnTo>
                        <a:pt x="0" y="0"/>
                      </a:lnTo>
                      <a:lnTo>
                        <a:pt x="0" y="43"/>
                      </a:lnTo>
                    </a:path>
                  </a:pathLst>
                </a:custGeom>
                <a:noFill/>
                <a:ln w="127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43" name="Freeform 79"/>
                <p:cNvSpPr>
                  <a:spLocks/>
                </p:cNvSpPr>
                <p:nvPr/>
              </p:nvSpPr>
              <p:spPr bwMode="auto">
                <a:xfrm>
                  <a:off x="3818" y="1200"/>
                  <a:ext cx="71" cy="44"/>
                </a:xfrm>
                <a:custGeom>
                  <a:avLst/>
                  <a:gdLst>
                    <a:gd name="T0" fmla="*/ 0 w 71"/>
                    <a:gd name="T1" fmla="*/ 43 h 44"/>
                    <a:gd name="T2" fmla="*/ 70 w 71"/>
                    <a:gd name="T3" fmla="*/ 43 h 44"/>
                    <a:gd name="T4" fmla="*/ 70 w 71"/>
                    <a:gd name="T5" fmla="*/ 0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1" h="44">
                      <a:moveTo>
                        <a:pt x="0" y="43"/>
                      </a:moveTo>
                      <a:lnTo>
                        <a:pt x="70" y="43"/>
                      </a:lnTo>
                      <a:lnTo>
                        <a:pt x="7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BC37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</p:grpSp>
          <p:grpSp>
            <p:nvGrpSpPr>
              <p:cNvPr id="37" name="Group 80"/>
              <p:cNvGrpSpPr>
                <a:grpSpLocks/>
              </p:cNvGrpSpPr>
              <p:nvPr/>
            </p:nvGrpSpPr>
            <p:grpSpPr bwMode="auto">
              <a:xfrm>
                <a:off x="3818" y="1398"/>
                <a:ext cx="71" cy="43"/>
                <a:chOff x="3818" y="1398"/>
                <a:chExt cx="71" cy="43"/>
              </a:xfrm>
            </p:grpSpPr>
            <p:sp>
              <p:nvSpPr>
                <p:cNvPr id="38" name="Rectangle 81"/>
                <p:cNvSpPr>
                  <a:spLocks noChangeArrowheads="1"/>
                </p:cNvSpPr>
                <p:nvPr/>
              </p:nvSpPr>
              <p:spPr bwMode="auto">
                <a:xfrm>
                  <a:off x="3818" y="1398"/>
                  <a:ext cx="70" cy="42"/>
                </a:xfrm>
                <a:prstGeom prst="rect">
                  <a:avLst/>
                </a:prstGeom>
                <a:solidFill>
                  <a:srgbClr val="F57B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 sz="1800"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9" name="Freeform 82"/>
                <p:cNvSpPr>
                  <a:spLocks/>
                </p:cNvSpPr>
                <p:nvPr/>
              </p:nvSpPr>
              <p:spPr bwMode="auto">
                <a:xfrm>
                  <a:off x="3818" y="1398"/>
                  <a:ext cx="71" cy="43"/>
                </a:xfrm>
                <a:custGeom>
                  <a:avLst/>
                  <a:gdLst>
                    <a:gd name="T0" fmla="*/ 70 w 71"/>
                    <a:gd name="T1" fmla="*/ 0 h 43"/>
                    <a:gd name="T2" fmla="*/ 0 w 71"/>
                    <a:gd name="T3" fmla="*/ 0 h 43"/>
                    <a:gd name="T4" fmla="*/ 0 w 71"/>
                    <a:gd name="T5" fmla="*/ 42 h 4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1" h="43">
                      <a:moveTo>
                        <a:pt x="70" y="0"/>
                      </a:moveTo>
                      <a:lnTo>
                        <a:pt x="0" y="0"/>
                      </a:lnTo>
                      <a:lnTo>
                        <a:pt x="0" y="42"/>
                      </a:lnTo>
                    </a:path>
                  </a:pathLst>
                </a:custGeom>
                <a:noFill/>
                <a:ln w="127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40" name="Freeform 83"/>
                <p:cNvSpPr>
                  <a:spLocks/>
                </p:cNvSpPr>
                <p:nvPr/>
              </p:nvSpPr>
              <p:spPr bwMode="auto">
                <a:xfrm>
                  <a:off x="3818" y="1398"/>
                  <a:ext cx="71" cy="43"/>
                </a:xfrm>
                <a:custGeom>
                  <a:avLst/>
                  <a:gdLst>
                    <a:gd name="T0" fmla="*/ 0 w 71"/>
                    <a:gd name="T1" fmla="*/ 42 h 43"/>
                    <a:gd name="T2" fmla="*/ 70 w 71"/>
                    <a:gd name="T3" fmla="*/ 42 h 43"/>
                    <a:gd name="T4" fmla="*/ 70 w 71"/>
                    <a:gd name="T5" fmla="*/ 0 h 4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1" h="43">
                      <a:moveTo>
                        <a:pt x="0" y="42"/>
                      </a:moveTo>
                      <a:lnTo>
                        <a:pt x="70" y="42"/>
                      </a:lnTo>
                      <a:lnTo>
                        <a:pt x="7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BC37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</p:grpSp>
        </p:grpSp>
        <p:grpSp>
          <p:nvGrpSpPr>
            <p:cNvPr id="32" name="Group 84"/>
            <p:cNvGrpSpPr>
              <a:grpSpLocks/>
            </p:cNvGrpSpPr>
            <p:nvPr/>
          </p:nvGrpSpPr>
          <p:grpSpPr bwMode="auto">
            <a:xfrm>
              <a:off x="3271838" y="1958975"/>
              <a:ext cx="149225" cy="114300"/>
              <a:chOff x="2232" y="1238"/>
              <a:chExt cx="84" cy="72"/>
            </a:xfrm>
          </p:grpSpPr>
          <p:sp>
            <p:nvSpPr>
              <p:cNvPr id="33" name="Rectangle 85"/>
              <p:cNvSpPr>
                <a:spLocks noChangeArrowheads="1"/>
              </p:cNvSpPr>
              <p:nvPr/>
            </p:nvSpPr>
            <p:spPr bwMode="auto">
              <a:xfrm>
                <a:off x="2232" y="1238"/>
                <a:ext cx="83" cy="71"/>
              </a:xfrm>
              <a:prstGeom prst="rect">
                <a:avLst/>
              </a:prstGeom>
              <a:solidFill>
                <a:srgbClr val="F57B4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1800">
                  <a:ea typeface="SimSun" panose="02010600030101010101" pitchFamily="2" charset="-122"/>
                </a:endParaRPr>
              </a:p>
            </p:txBody>
          </p:sp>
          <p:sp>
            <p:nvSpPr>
              <p:cNvPr id="34" name="Freeform 86"/>
              <p:cNvSpPr>
                <a:spLocks/>
              </p:cNvSpPr>
              <p:nvPr/>
            </p:nvSpPr>
            <p:spPr bwMode="auto">
              <a:xfrm>
                <a:off x="2232" y="1238"/>
                <a:ext cx="84" cy="72"/>
              </a:xfrm>
              <a:custGeom>
                <a:avLst/>
                <a:gdLst>
                  <a:gd name="T0" fmla="*/ 83 w 84"/>
                  <a:gd name="T1" fmla="*/ 0 h 72"/>
                  <a:gd name="T2" fmla="*/ 0 w 84"/>
                  <a:gd name="T3" fmla="*/ 0 h 72"/>
                  <a:gd name="T4" fmla="*/ 0 w 84"/>
                  <a:gd name="T5" fmla="*/ 71 h 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4" h="72">
                    <a:moveTo>
                      <a:pt x="83" y="0"/>
                    </a:moveTo>
                    <a:lnTo>
                      <a:pt x="0" y="0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Freeform 87"/>
              <p:cNvSpPr>
                <a:spLocks/>
              </p:cNvSpPr>
              <p:nvPr/>
            </p:nvSpPr>
            <p:spPr bwMode="auto">
              <a:xfrm>
                <a:off x="2232" y="1238"/>
                <a:ext cx="84" cy="72"/>
              </a:xfrm>
              <a:custGeom>
                <a:avLst/>
                <a:gdLst>
                  <a:gd name="T0" fmla="*/ 0 w 84"/>
                  <a:gd name="T1" fmla="*/ 71 h 72"/>
                  <a:gd name="T2" fmla="*/ 83 w 84"/>
                  <a:gd name="T3" fmla="*/ 71 h 72"/>
                  <a:gd name="T4" fmla="*/ 83 w 84"/>
                  <a:gd name="T5" fmla="*/ 0 h 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4" h="72">
                    <a:moveTo>
                      <a:pt x="0" y="71"/>
                    </a:moveTo>
                    <a:lnTo>
                      <a:pt x="83" y="71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solidFill>
                  <a:srgbClr val="BC37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66673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C9EB-B4B3-4F9F-A3D7-BA1F83F6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Trainings by Role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6DB011-B826-410A-9E6B-C955CCDBF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C284-FD3B-4B7B-87FE-B6914DB31BC6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11F37-7772-4B18-ABAE-987E887F2172}"/>
              </a:ext>
            </a:extLst>
          </p:cNvPr>
          <p:cNvSpPr txBox="1"/>
          <p:nvPr/>
        </p:nvSpPr>
        <p:spPr>
          <a:xfrm>
            <a:off x="751242" y="774545"/>
            <a:ext cx="767130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/>
              <a:t>Planner, Scheduler, Master Planner </a:t>
            </a:r>
          </a:p>
          <a:p>
            <a:pPr lvl="0"/>
            <a:r>
              <a:rPr lang="en-US" sz="1600" b="1" dirty="0"/>
              <a:t>Master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Data – Key Material Master Planning Data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Data – Work center planning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Data – BOM Processing</a:t>
            </a:r>
            <a:endParaRPr lang="en-US" sz="1400" u="sng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Planning Calendars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lvl="0"/>
            <a:endParaRPr lang="en-US" sz="1600" b="1" dirty="0"/>
          </a:p>
          <a:p>
            <a:pPr lvl="0"/>
            <a:r>
              <a:rPr lang="en-US" sz="1600" b="1" dirty="0"/>
              <a:t>Basic Planning / MRP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MRP Planning Introduction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MRP Evaluation Planning Results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MRP Exception Message Management</a:t>
            </a:r>
            <a:r>
              <a:rPr lang="en-US" sz="1400" dirty="0">
                <a:solidFill>
                  <a:schemeClr val="tx2"/>
                </a:solidFill>
              </a:rPr>
              <a:t> – overview of methods of exception management and how to resolve </a:t>
            </a:r>
            <a:endParaRPr lang="en-US" sz="1400" u="sng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</a:rPr>
              <a:t>Availability Check Introduction</a:t>
            </a:r>
            <a:r>
              <a:rPr lang="en-US" sz="1400" dirty="0">
                <a:solidFill>
                  <a:schemeClr val="tx2"/>
                </a:solidFill>
              </a:rPr>
              <a:t> – Overview and details of ATP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MRP Planning Time Fence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the Planner Worklist ZPWL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Planned Order Management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hlinkClick r:id="rId12"/>
              </a:rPr>
              <a:t>LTP – Long Term Planning overview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600" b="1" dirty="0"/>
              <a:t>Advanced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Dynamic Safety stock calculation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Kanban planning process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Data Work Center Hierarchy processing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Product Introduction Concepts 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hlinkClick r:id="rId17"/>
              </a:rPr>
              <a:t>Premium Freight management – Planning view</a:t>
            </a:r>
            <a:endParaRPr lang="en-US" sz="1400" dirty="0">
              <a:solidFill>
                <a:schemeClr val="tx2"/>
              </a:solidFill>
            </a:endParaRPr>
          </a:p>
          <a:p>
            <a:pPr lvl="1"/>
            <a:endParaRPr lang="en-US" sz="1600" dirty="0"/>
          </a:p>
          <a:p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F628-B180-407C-82BD-50D3F4B5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MRP Pertinent information (SAP)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206D1C-BB8D-40CC-9D0B-081C3146D9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C284-FD3B-4B7B-87FE-B6914DB31BC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880152-6520-43CF-AB83-18DBBD7892AC}"/>
              </a:ext>
            </a:extLst>
          </p:cNvPr>
          <p:cNvSpPr txBox="1">
            <a:spLocks noChangeArrowheads="1"/>
          </p:cNvSpPr>
          <p:nvPr/>
        </p:nvSpPr>
        <p:spPr>
          <a:xfrm>
            <a:off x="606629" y="1096762"/>
            <a:ext cx="8033370" cy="379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algn="l">
              <a:buFontTx/>
              <a:buChar char="•"/>
            </a:pPr>
            <a:r>
              <a:rPr lang="en-US" sz="1800" dirty="0">
                <a:ea typeface="ＭＳ Ｐゴシック" pitchFamily="34" charset="-128"/>
              </a:rPr>
              <a:t>MRP creates planned orders and purchase requisitions to fulfill demand criteria, it also generates exception messages against supply elements, which the MRP Controller needs to review &amp; manually change where possible to meet the demand.</a:t>
            </a:r>
          </a:p>
          <a:p>
            <a:pPr algn="l"/>
            <a:endParaRPr lang="en-US" sz="1800" dirty="0">
              <a:ea typeface="ＭＳ Ｐゴシック" pitchFamily="34" charset="-128"/>
            </a:endParaRPr>
          </a:p>
          <a:p>
            <a:pPr marL="268288" indent="-268288" algn="l">
              <a:buFontTx/>
              <a:buChar char="•"/>
            </a:pPr>
            <a:r>
              <a:rPr lang="en-US" sz="1800" dirty="0">
                <a:ea typeface="ＭＳ Ｐゴシック" pitchFamily="34" charset="-128"/>
              </a:rPr>
              <a:t>MRP can be run in the background or online for individual materials or multiple product requirements.</a:t>
            </a:r>
          </a:p>
          <a:p>
            <a:pPr algn="l"/>
            <a:endParaRPr lang="en-US" sz="1800" dirty="0">
              <a:ea typeface="ＭＳ Ｐゴシック" pitchFamily="34" charset="-128"/>
            </a:endParaRPr>
          </a:p>
          <a:p>
            <a:pPr marL="268288" indent="-268288" algn="l">
              <a:buFontTx/>
              <a:buChar char="•"/>
            </a:pPr>
            <a:r>
              <a:rPr lang="en-US" sz="1800" dirty="0">
                <a:ea typeface="ＭＳ Ｐゴシック" pitchFamily="34" charset="-128"/>
              </a:rPr>
              <a:t>MRP runs in Net change mode  2 x daily at approx. 12:00 am &amp; 12:00 pm</a:t>
            </a:r>
          </a:p>
          <a:p>
            <a:pPr algn="l"/>
            <a:endParaRPr lang="en-US" sz="1800" dirty="0">
              <a:ea typeface="ＭＳ Ｐゴシック" pitchFamily="34" charset="-128"/>
            </a:endParaRPr>
          </a:p>
          <a:p>
            <a:pPr marL="268288" indent="-268288" algn="l">
              <a:buFontTx/>
              <a:buChar char="•"/>
            </a:pPr>
            <a:r>
              <a:rPr lang="en-US" sz="1800" dirty="0">
                <a:ea typeface="ＭＳ Ｐゴシック" pitchFamily="34" charset="-128"/>
              </a:rPr>
              <a:t>MRP on manufacturing runs 1 x day at approx. 12:00 pm</a:t>
            </a:r>
          </a:p>
          <a:p>
            <a:pPr algn="l"/>
            <a:endParaRPr lang="en-US" sz="1800" dirty="0">
              <a:ea typeface="ＭＳ Ｐゴシック" pitchFamily="34" charset="-128"/>
            </a:endParaRPr>
          </a:p>
          <a:p>
            <a:pPr marL="268288" indent="-268288" algn="l">
              <a:buFontTx/>
              <a:buChar char="•"/>
            </a:pPr>
            <a:r>
              <a:rPr lang="en-US" sz="1800" dirty="0">
                <a:ea typeface="ＭＳ Ｐゴシック" pitchFamily="34" charset="-128"/>
              </a:rPr>
              <a:t>MRP runs in regenerative mode 1 x month (fiscal month end)</a:t>
            </a:r>
          </a:p>
          <a:p>
            <a:pPr algn="l"/>
            <a:endParaRPr lang="en-US" sz="1800" dirty="0">
              <a:ea typeface="ＭＳ Ｐゴシック" pitchFamily="34" charset="-128"/>
            </a:endParaRPr>
          </a:p>
          <a:p>
            <a:pPr marL="268288" indent="-268288" algn="l">
              <a:buFontTx/>
              <a:buChar char="•"/>
            </a:pPr>
            <a:r>
              <a:rPr lang="en-US" sz="1800" dirty="0">
                <a:ea typeface="ＭＳ Ｐゴシック" pitchFamily="34" charset="-128"/>
              </a:rPr>
              <a:t>Net change planning (NETCH), The system only plans materials that have undergone a change relevant to MRP since the last planning run.</a:t>
            </a:r>
          </a:p>
        </p:txBody>
      </p:sp>
    </p:spTree>
    <p:extLst>
      <p:ext uri="{BB962C8B-B14F-4D97-AF65-F5344CB8AC3E}">
        <p14:creationId xmlns:p14="http://schemas.microsoft.com/office/powerpoint/2010/main" val="85001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C9EB-B4B3-4F9F-A3D7-BA1F83F6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Trainings by Role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6DB011-B826-410A-9E6B-C955CCDBF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C284-FD3B-4B7B-87FE-B6914DB31BC6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11F37-7772-4B18-ABAE-987E887F2172}"/>
              </a:ext>
            </a:extLst>
          </p:cNvPr>
          <p:cNvSpPr txBox="1"/>
          <p:nvPr/>
        </p:nvSpPr>
        <p:spPr>
          <a:xfrm>
            <a:off x="751242" y="875213"/>
            <a:ext cx="780552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/>
              <a:t>Master Scheduler  </a:t>
            </a:r>
          </a:p>
          <a:p>
            <a:pPr lvl="0"/>
            <a:r>
              <a:rPr lang="en-US" b="1" dirty="0"/>
              <a:t>Master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Data </a:t>
            </a:r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Key Material Master Planning Data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E98300"/>
                </a:solidFill>
              </a:rPr>
              <a:t>MPS Planning / 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Production Scheduling in Rapid Response</a:t>
            </a:r>
            <a:r>
              <a:rPr lang="en-US" u="sng" dirty="0">
                <a:solidFill>
                  <a:schemeClr val="tx2"/>
                </a:solidFill>
              </a:rPr>
              <a:t> –</a:t>
            </a:r>
            <a:r>
              <a:rPr lang="en-US" dirty="0">
                <a:solidFill>
                  <a:schemeClr val="tx2"/>
                </a:solidFill>
              </a:rPr>
              <a:t> Overview of MPS capabilities within the Rapid Response tool </a:t>
            </a:r>
            <a:endParaRPr lang="en-US" u="sng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MPS Basic Navigation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Reviewing MPS output </a:t>
            </a:r>
            <a:r>
              <a:rPr lang="en-US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 Rapid Response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MPS Constraint Analysis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MPS BOM Analysis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MPS Inventory Management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MPS KPI Workbook</a:t>
            </a:r>
            <a:r>
              <a:rPr lang="en-US" u="sng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– </a:t>
            </a:r>
            <a:r>
              <a:rPr lang="en-US" dirty="0">
                <a:solidFill>
                  <a:schemeClr val="tx2"/>
                </a:solidFill>
              </a:rPr>
              <a:t>The workbook is used primarily to perform </a:t>
            </a:r>
            <a:r>
              <a:rPr lang="hu-HU" dirty="0">
                <a:solidFill>
                  <a:schemeClr val="tx2"/>
                </a:solidFill>
              </a:rPr>
              <a:t>the demand (trade+Interco+unconsumed Xelus), the billing plan, the inventory, the projected late, resource load and available capacity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  <a:hlinkClick r:id="rId10"/>
              </a:rPr>
              <a:t>MPS Schedule attainment report</a:t>
            </a:r>
            <a:endParaRPr lang="en-US" u="sng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7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C9EB-B4B3-4F9F-A3D7-BA1F83F6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Trainings by Role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6DB011-B826-410A-9E6B-C955CCDBF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C284-FD3B-4B7B-87FE-B6914DB31BC6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11F37-7772-4B18-ABAE-987E887F2172}"/>
              </a:ext>
            </a:extLst>
          </p:cNvPr>
          <p:cNvSpPr txBox="1"/>
          <p:nvPr/>
        </p:nvSpPr>
        <p:spPr>
          <a:xfrm>
            <a:off x="645834" y="685630"/>
            <a:ext cx="780552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/>
              <a:t>Buyer / Purchasing Coordinator / Approver </a:t>
            </a:r>
          </a:p>
          <a:p>
            <a:pPr lvl="1"/>
            <a:r>
              <a:rPr lang="en-US" b="1" dirty="0"/>
              <a:t>Master Data </a:t>
            </a:r>
            <a:endParaRPr lang="en-US" b="1" dirty="0">
              <a:hlinkClick r:id="rId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Vendor Master Overview in SAP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Material Master – Purch Group and MRP controller in SAP</a:t>
            </a:r>
            <a:endParaRPr lang="en-US" dirty="0"/>
          </a:p>
          <a:p>
            <a:pPr lvl="1"/>
            <a:r>
              <a:rPr lang="en-US" b="1" dirty="0"/>
              <a:t>Buying / Planning</a:t>
            </a:r>
            <a:endParaRPr lang="en-US" b="1" dirty="0">
              <a:hlinkClick r:id="rId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Purchasing Overview</a:t>
            </a:r>
            <a:endParaRPr lang="en-US" dirty="0">
              <a:hlinkClick r:id="rId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Supplier Portal Overview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Purchase Requisitions in SAP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Purchase Orders in SAP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Purchase order output overview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Approval Purchase Requisitions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Approval Purchase Orders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1"/>
              </a:rPr>
              <a:t>Contract Management in SAP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2"/>
              </a:rPr>
              <a:t>Drop shipment management in SAP (TAS documents)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3"/>
              </a:rPr>
              <a:t>Incoterms for Purchasing</a:t>
            </a:r>
            <a:r>
              <a:rPr lang="en-US" dirty="0">
                <a:hlinkClick r:id="rId14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4"/>
              </a:rPr>
              <a:t>STO (Stock transfer order) in SAP</a:t>
            </a:r>
            <a:endParaRPr lang="en-US" dirty="0">
              <a:hlinkClick r:id="rId15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5"/>
              </a:rPr>
              <a:t>STO (Stock transfer order) FAQ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6"/>
              </a:rPr>
              <a:t>LTP Long Term Planning Overview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7"/>
              </a:rPr>
              <a:t>Supplier Score Card Reporting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8"/>
              </a:rPr>
              <a:t>Supplier Returns Process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9"/>
              </a:rPr>
              <a:t>Subcontracting – Classic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28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8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5&quot;&gt;&lt;elem m_fUsage=&quot;4.79532790000000019859E+00&quot;&gt;&lt;m_msothmcolidx val=&quot;0&quot;/&gt;&lt;m_rgb r=&quot;DB&quot; g=&quot;F2&quot; b=&quot;DB&quot;/&gt;&lt;m_nBrightness tagver0=&quot;26206&quot; tagname0=&quot;m_nBrightnessUNRECOGNIZED&quot; val=&quot;0&quot;/&gt;&lt;/elem&gt;&lt;elem m_fUsage=&quot;3.37097319382830784562E+00&quot;&gt;&lt;m_msothmcolidx val=&quot;0&quot;/&gt;&lt;m_rgb r=&quot;5E&quot; g=&quot;9F&quot; b=&quot;4D&quot;/&gt;&lt;m_nBrightness tagver0=&quot;26206&quot; tagname0=&quot;m_nBrightnessUNRECOGNIZED&quot; val=&quot;0&quot;/&gt;&lt;/elem&gt;&lt;elem m_fUsage=&quot;8.34568053532458997701E-01&quot;&gt;&lt;m_msothmcolidx val=&quot;0&quot;/&gt;&lt;m_rgb r=&quot;FF&quot; g=&quot;00&quot; b=&quot;00&quot;/&gt;&lt;m_nBrightness tagver0=&quot;26206&quot; tagname0=&quot;m_nBrightnessUNRECOGNIZED&quot; val=&quot;0&quot;/&gt;&lt;/elem&gt;&lt;elem m_fUsage=&quot;4.53559292705356387199E-01&quot;&gt;&lt;m_msothmcolidx val=&quot;0&quot;/&gt;&lt;m_rgb r=&quot;05&quot; g=&quot;E7&quot; b=&quot;4F&quot;/&gt;&lt;m_nBrightness tagver0=&quot;26206&quot; tagname0=&quot;m_nBrightnessUNRECOGNIZED&quot; val=&quot;0&quot;/&gt;&lt;/elem&gt;&lt;elem m_fUsage=&quot;3.42815964029425157555E-01&quot;&gt;&lt;m_msothmcolidx val=&quot;0&quot;/&gt;&lt;m_rgb r=&quot;00&quot; g=&quot;73&quot; b=&quot;AE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UNDO_REDO_REVISION" val="0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5ZEVoQS6W3eDMh23SeA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fVnBUKQD.m47mPUMT9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7VNEbGSx2lb3fl2HBo9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S7IdxASgaoGr.AFXSkq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8678PXDTvGjlebi9ou1a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MYGQSBR1qULRDdDgSNU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pjt1DDSdSzLVHKkAcGa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_Ds0QmScGfTEqHvXKGO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Hl_ldDTZeeqqGnhxnRq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gkBkgtR22vmaF4Q0n31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5PZBwQYTA61CHSeltvd8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_Aj2fUTF.SFsYHKpLGL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niLdtMQxe0rj8be7pWD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vR9YzfTe2AHCgegvtpn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pkWombQhafnEwXKHcou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 Theme">
  <a:themeElements>
    <a:clrScheme name="TE Colors">
      <a:dk1>
        <a:srgbClr val="E98300"/>
      </a:dk1>
      <a:lt1>
        <a:srgbClr val="FFFFFF"/>
      </a:lt1>
      <a:dk2>
        <a:srgbClr val="747678"/>
      </a:dk2>
      <a:lt2>
        <a:srgbClr val="E7E6E6"/>
      </a:lt2>
      <a:accent1>
        <a:srgbClr val="0066A1"/>
      </a:accent1>
      <a:accent2>
        <a:srgbClr val="3DB7E4"/>
      </a:accent2>
      <a:accent3>
        <a:srgbClr val="FCD450"/>
      </a:accent3>
      <a:accent4>
        <a:srgbClr val="CD202C"/>
      </a:accent4>
      <a:accent5>
        <a:srgbClr val="899F99"/>
      </a:accent5>
      <a:accent6>
        <a:srgbClr val="D6E342"/>
      </a:accent6>
      <a:hlink>
        <a:srgbClr val="0563C1"/>
      </a:hlink>
      <a:folHlink>
        <a:srgbClr val="954F72"/>
      </a:folHlink>
    </a:clrScheme>
    <a:fontScheme name="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000" dirty="0" smtClean="0">
            <a:solidFill>
              <a:schemeClr val="bg2">
                <a:lumMod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40A5863-AA5B-4CB3-AD39-F00B3C779F5E}" vid="{092707EA-97AB-4118-89E4-A6099725B94F}"/>
    </a:ext>
  </a:extLst>
</a:theme>
</file>

<file path=ppt/theme/theme2.xml><?xml version="1.0" encoding="utf-8"?>
<a:theme xmlns:a="http://schemas.openxmlformats.org/drawingml/2006/main" name="10_Default Theme">
  <a:themeElements>
    <a:clrScheme name="TE Colors">
      <a:dk1>
        <a:srgbClr val="E98300"/>
      </a:dk1>
      <a:lt1>
        <a:srgbClr val="FFFFFF"/>
      </a:lt1>
      <a:dk2>
        <a:srgbClr val="747678"/>
      </a:dk2>
      <a:lt2>
        <a:srgbClr val="E7E6E6"/>
      </a:lt2>
      <a:accent1>
        <a:srgbClr val="0066A1"/>
      </a:accent1>
      <a:accent2>
        <a:srgbClr val="3DB7E4"/>
      </a:accent2>
      <a:accent3>
        <a:srgbClr val="FCD450"/>
      </a:accent3>
      <a:accent4>
        <a:srgbClr val="CD202C"/>
      </a:accent4>
      <a:accent5>
        <a:srgbClr val="899F99"/>
      </a:accent5>
      <a:accent6>
        <a:srgbClr val="D6E342"/>
      </a:accent6>
      <a:hlink>
        <a:srgbClr val="0563C1"/>
      </a:hlink>
      <a:folHlink>
        <a:srgbClr val="954F72"/>
      </a:folHlink>
    </a:clrScheme>
    <a:fontScheme name="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emplate 2016.pptx" id="{3B2DF4C1-06D5-4ACD-AB77-A825D774DAE7}" vid="{107E9D97-8FB3-4B93-B2EE-ECBFAB9433E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A985E1059EDD42927058C104D8FCBF" ma:contentTypeVersion="0" ma:contentTypeDescription="Create a new document." ma:contentTypeScope="" ma:versionID="17eae60bd4e7c9c9e38565c2e7e0cd55">
  <xsd:schema xmlns:xsd="http://www.w3.org/2001/XMLSchema" xmlns:xs="http://www.w3.org/2001/XMLSchema" xmlns:p="http://schemas.microsoft.com/office/2006/metadata/properties" xmlns:ns2="dbcfff2c-5cce-4cb7-b05b-d3b2e8ac169c" targetNamespace="http://schemas.microsoft.com/office/2006/metadata/properties" ma:root="true" ma:fieldsID="ff792716c679f044c9b4f48ee68de83e" ns2:_="">
    <xsd:import namespace="dbcfff2c-5cce-4cb7-b05b-d3b2e8ac169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fff2c-5cce-4cb7-b05b-d3b2e8ac169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cfff2c-5cce-4cb7-b05b-d3b2e8ac169c">VMM2RVFH342Q-1969079461-22</_dlc_DocId>
    <_dlc_DocIdUrl xmlns="dbcfff2c-5cce-4cb7-b05b-d3b2e8ac169c">
      <Url>https://teams.connect.te.com/sites/TEOA/instructor%20workspace/_layouts/15/DocIdRedir.aspx?ID=VMM2RVFH342Q-1969079461-22</Url>
      <Description>VMM2RVFH342Q-1969079461-22</Description>
    </_dlc_DocIdUrl>
  </documentManagement>
</p:properties>
</file>

<file path=customXml/item5.xml><?xml version="1.0" encoding="utf-8"?>
<Control xmlns="http://schemas.microsoft.com/VisualStudio/2011/storyboarding/control">
  <Id Name="7b5cd7b5-b7e5-44f7-a7cc-bc70b9a41b42" Revision="1" Stencil="System.MyShapes" StencilVersion="1.0"/>
</Control>
</file>

<file path=customXml/itemProps1.xml><?xml version="1.0" encoding="utf-8"?>
<ds:datastoreItem xmlns:ds="http://schemas.openxmlformats.org/officeDocument/2006/customXml" ds:itemID="{C3B24ADF-D339-475B-8217-A769B16D30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F75168-9164-41E2-8F6E-995074158F5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615D88C-466F-4B40-883B-F90230DD0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cfff2c-5cce-4cb7-b05b-d3b2e8ac16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CF2893C-63B3-4F6E-BEE4-A0B861FF1F7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bcfff2c-5cce-4cb7-b05b-d3b2e8ac169c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E61DE1B9-F688-4CD8-8CFA-9DD3EE16AF4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55788</TotalTime>
  <Words>1725</Words>
  <Application>Microsoft Office PowerPoint</Application>
  <PresentationFormat>On-screen Show (4:3)</PresentationFormat>
  <Paragraphs>263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Calibri</vt:lpstr>
      <vt:lpstr>Default Theme</vt:lpstr>
      <vt:lpstr>10_Default Theme</vt:lpstr>
      <vt:lpstr>think-cell Slide</vt:lpstr>
      <vt:lpstr>Supply Chain Systems Training Framework </vt:lpstr>
      <vt:lpstr>Background</vt:lpstr>
      <vt:lpstr>Table of Contents </vt:lpstr>
      <vt:lpstr>Planning Framework Overview </vt:lpstr>
      <vt:lpstr>Capacity Requirements Planning</vt:lpstr>
      <vt:lpstr>Recommended Trainings by Role </vt:lpstr>
      <vt:lpstr>MRP Pertinent information (SAP) </vt:lpstr>
      <vt:lpstr>Recommended Trainings by Role </vt:lpstr>
      <vt:lpstr>Recommended Trainings by Role </vt:lpstr>
      <vt:lpstr>Recommended Trainings by Role </vt:lpstr>
      <vt:lpstr>Recommended Dashboards / Reporting</vt:lpstr>
      <vt:lpstr>Top Transactions / Favorites of the Planning Teams </vt:lpstr>
      <vt:lpstr>Top Transactions / Favorites of the Planning Teams </vt:lpstr>
      <vt:lpstr>Top Transactions / Favorites of the Planning Teams </vt:lpstr>
      <vt:lpstr>Key Master Data Elements for Planning  </vt:lpstr>
      <vt:lpstr>TEOA Training – Web Based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SC and MFG FY20 Eval</dc:title>
  <dc:creator>andrew.schutsky@te.com</dc:creator>
  <cp:lastModifiedBy>Vaishnaw, Mansi R</cp:lastModifiedBy>
  <cp:revision>878</cp:revision>
  <cp:lastPrinted>2019-03-07T19:45:35Z</cp:lastPrinted>
  <dcterms:created xsi:type="dcterms:W3CDTF">2016-10-25T13:30:02Z</dcterms:created>
  <dcterms:modified xsi:type="dcterms:W3CDTF">2022-04-18T19:53:03Z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0x0101006AA985E1059EDD42927058C104D8FCBF</vt:lpwstr>
  </property>
  <property fmtid="{D5CDD505-2E9C-101B-9397-08002B2CF9AE}" pid="3" name="_dlc_DocIdItemGuid">
    <vt:lpwstr>9bf19be4-fb49-497c-892a-3430cd642d5e</vt:lpwstr>
  </property>
</Properties>
</file>