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Montserrat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regular.fntdata"/><Relationship Id="rId47" Type="http://schemas.openxmlformats.org/officeDocument/2006/relationships/slide" Target="slides/slide42.xml"/><Relationship Id="rId4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6.xml"/><Relationship Id="rId55" Type="http://schemas.openxmlformats.org/officeDocument/2006/relationships/font" Target="fonts/Lato-boldItalic.fntdata"/><Relationship Id="rId10" Type="http://schemas.openxmlformats.org/officeDocument/2006/relationships/slide" Target="slides/slide5.xml"/><Relationship Id="rId54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d324a2be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d324a2be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point: CPA Laser points and Unidirectional invisibility.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{[]} implies to be removed when presentation has been made.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master preview slide (2s, fast, repeat only at the conclusion).</a:t>
            </a:r>
            <a:br>
              <a:rPr lang="en"/>
            </a:br>
            <a:r>
              <a:rPr lang="en"/>
              <a:t> Each major point in its own slide with subpoints. (repeated many times)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d3d33ae60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d3d33ae60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299c8ef1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299c8ef1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to Shyam’s window change format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d3c8642a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d3c8642a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d3c8642a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d3c8642a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[accidentally]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d3c8642a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d3c8642a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to Shyam’s window change format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299c8ee4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299c8ee4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to Shyam’s window change format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299c8ee4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299c8ee4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299c8ee4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299c8ee4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to Shyam’s window change format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299c8ee4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299c8ee4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[accidentally]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2815b19e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2815b19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299c8ee4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299c8ee4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[accidentally]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299c8ee4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299c8ee4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to Shyam’s window change format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299c8ef1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299c8ef1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d3d33ae60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d3d33ae60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2815b19e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2815b19e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d3d33ae60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d3d33ae60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d3d33ae60_4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cd3d33ae60_4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cd3d33ae60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cd3d33ae60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cdf4ac07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cdf4ac07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299c8ef1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299c8ef1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d3d33ae6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d3d33ae6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cd3d33ae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cd3d33ae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d3d33ae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d3d33ae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d3d33ae6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cd3d33ae6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cd3d33ae6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cd3d33ae6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d3d33ae60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cd3d33ae60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cd3d33ae60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cd3d33ae60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cd3d33ae60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cd3d33ae60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cd3d33ae60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cd3d33ae60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d299c8ef1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d299c8ef1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d299c8ef1c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d299c8ef1c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2815b19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2815b19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this into 2 slides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cd3d33ae60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cd3d33ae60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cd3d33ae60_4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cd3d33ae60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d2815b19e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d2815b19e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2815b19e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2815b19e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2815b19e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2815b19e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2815b19e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2815b19e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2815b19e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2815b19e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2815b19e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2815b19e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Relationship Id="rId6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Relationship Id="rId4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356375"/>
            <a:ext cx="4261500" cy="17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PT-Symmetric Photonic Heterostructures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708975"/>
            <a:ext cx="42615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Conservation Relations and Anisotropic Transmission Resonances in</a:t>
            </a:r>
            <a:endParaRPr sz="1700"/>
          </a:p>
        </p:txBody>
      </p:sp>
      <p:sp>
        <p:nvSpPr>
          <p:cNvPr id="136" name="Google Shape;136;p13"/>
          <p:cNvSpPr txBox="1"/>
          <p:nvPr/>
        </p:nvSpPr>
        <p:spPr>
          <a:xfrm>
            <a:off x="7287750" y="3783025"/>
            <a:ext cx="15777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Group 13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Harshda Saxena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Mithil Vakde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Shyam Iyer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Vaishnav Rao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What did we cover till now?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What is a </a:t>
            </a:r>
            <a:r>
              <a:rPr lang="en" sz="1662">
                <a:latin typeface="Lato"/>
                <a:ea typeface="Lato"/>
                <a:cs typeface="Lato"/>
                <a:sym typeface="Lato"/>
              </a:rPr>
              <a:t>𝒫𝒯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-Symmetric Photonic </a:t>
            </a:r>
            <a:r>
              <a:rPr b="1" lang="en" sz="2000">
                <a:latin typeface="Lato"/>
                <a:ea typeface="Lato"/>
                <a:cs typeface="Lato"/>
                <a:sym typeface="Lato"/>
              </a:rPr>
              <a:t>Heterostructure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?</a:t>
            </a:r>
            <a:endParaRPr sz="3000"/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1297500" y="1449450"/>
            <a:ext cx="7038900" cy="26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What is </a:t>
            </a:r>
            <a:r>
              <a:rPr lang="en" sz="1662"/>
              <a:t>𝒫𝒯</a:t>
            </a:r>
            <a:r>
              <a:rPr b="1" lang="en" sz="2000"/>
              <a:t>-Symmetry</a:t>
            </a:r>
            <a:r>
              <a:rPr lang="en" sz="2000"/>
              <a:t>?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What are these structures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What is the S matrix?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What are the </a:t>
            </a:r>
            <a:r>
              <a:rPr b="1" lang="en" sz="2000"/>
              <a:t>Conservation Relations</a:t>
            </a:r>
            <a:r>
              <a:rPr lang="en" sz="2000"/>
              <a:t>?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Overview</a:t>
            </a:r>
            <a:endParaRPr b="1" sz="3300"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1297500" y="1411225"/>
            <a:ext cx="7250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What is a </a:t>
            </a:r>
            <a:r>
              <a:rPr lang="en" sz="1662"/>
              <a:t>𝒫𝒯</a:t>
            </a:r>
            <a:r>
              <a:rPr lang="en" sz="2000"/>
              <a:t>-Symmetric Photonic </a:t>
            </a:r>
            <a:r>
              <a:rPr b="1" lang="en" sz="2000"/>
              <a:t>Heterostructure</a:t>
            </a:r>
            <a:r>
              <a:rPr lang="en" sz="2000"/>
              <a:t>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000"/>
              <a:buChar char="➢"/>
            </a:pPr>
            <a:r>
              <a:rPr lang="en" sz="2000">
                <a:solidFill>
                  <a:srgbClr val="FFD966"/>
                </a:solidFill>
              </a:rPr>
              <a:t>What are </a:t>
            </a:r>
            <a:r>
              <a:rPr b="1" lang="en" sz="2000">
                <a:solidFill>
                  <a:srgbClr val="FFD966"/>
                </a:solidFill>
              </a:rPr>
              <a:t>Anisotropic Transmission Resonances</a:t>
            </a:r>
            <a:r>
              <a:rPr lang="en" sz="2000">
                <a:solidFill>
                  <a:srgbClr val="FFD966"/>
                </a:solidFill>
              </a:rPr>
              <a:t> (ATRs)?</a:t>
            </a:r>
            <a:endParaRPr sz="2000">
              <a:solidFill>
                <a:srgbClr val="FFD966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What are </a:t>
            </a:r>
            <a:r>
              <a:rPr b="1" lang="en" sz="2000"/>
              <a:t>symmetry-breaking transitions </a:t>
            </a:r>
            <a:r>
              <a:rPr lang="en" sz="2000"/>
              <a:t>and when do they occur?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Is the </a:t>
            </a:r>
            <a:r>
              <a:rPr lang="en" sz="1662"/>
              <a:t>𝒫𝒯</a:t>
            </a:r>
            <a:r>
              <a:rPr lang="en" sz="2000"/>
              <a:t> transition unique?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Where can such </a:t>
            </a:r>
            <a:r>
              <a:rPr lang="en" sz="1662"/>
              <a:t>𝒫𝒯</a:t>
            </a:r>
            <a:r>
              <a:rPr lang="en" sz="2000"/>
              <a:t>-Symmetric structures be </a:t>
            </a:r>
            <a:r>
              <a:rPr b="1" lang="en" sz="2000"/>
              <a:t>implemented</a:t>
            </a:r>
            <a:r>
              <a:rPr lang="en" sz="2000"/>
              <a:t>? 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407100" y="436750"/>
            <a:ext cx="37728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are ATRs?</a:t>
            </a:r>
            <a:endParaRPr sz="3000"/>
          </a:p>
        </p:txBody>
      </p:sp>
      <p:sp>
        <p:nvSpPr>
          <p:cNvPr id="219" name="Google Shape;219;p24"/>
          <p:cNvSpPr txBox="1"/>
          <p:nvPr>
            <p:ph idx="4294967295" type="body"/>
          </p:nvPr>
        </p:nvSpPr>
        <p:spPr>
          <a:xfrm>
            <a:off x="407100" y="1931575"/>
            <a:ext cx="6903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Why </a:t>
            </a:r>
            <a:r>
              <a:rPr b="1" lang="en" sz="2000">
                <a:solidFill>
                  <a:srgbClr val="FFD966"/>
                </a:solidFill>
              </a:rPr>
              <a:t>Anisotropic</a:t>
            </a:r>
            <a:r>
              <a:rPr lang="en" sz="2000"/>
              <a:t>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are its </a:t>
            </a:r>
            <a:r>
              <a:rPr b="1" lang="en" sz="2000">
                <a:solidFill>
                  <a:srgbClr val="FFD966"/>
                </a:solidFill>
              </a:rPr>
              <a:t>Properties</a:t>
            </a:r>
            <a:r>
              <a:rPr lang="en" sz="2000"/>
              <a:t>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Are there different </a:t>
            </a:r>
            <a:r>
              <a:rPr b="1" lang="en" sz="2000">
                <a:solidFill>
                  <a:srgbClr val="FFD966"/>
                </a:solidFill>
              </a:rPr>
              <a:t>Types of ATRs</a:t>
            </a:r>
            <a:r>
              <a:rPr lang="en" sz="2000"/>
              <a:t>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rgbClr val="FFD966"/>
                </a:solidFill>
              </a:rPr>
              <a:t>Existence</a:t>
            </a:r>
            <a:r>
              <a:rPr b="1" lang="en" sz="2000"/>
              <a:t> </a:t>
            </a:r>
            <a:r>
              <a:rPr lang="en" sz="2000"/>
              <a:t>in different structures and scenarios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1297500" y="1607500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</a:t>
            </a:r>
            <a:r>
              <a:rPr b="1" lang="en"/>
              <a:t>: </a:t>
            </a:r>
            <a:endParaRPr b="1"/>
          </a:p>
        </p:txBody>
      </p:sp>
      <p:sp>
        <p:nvSpPr>
          <p:cNvPr id="225" name="Google Shape;225;p25"/>
          <p:cNvSpPr txBox="1"/>
          <p:nvPr>
            <p:ph idx="2" type="body"/>
          </p:nvPr>
        </p:nvSpPr>
        <p:spPr>
          <a:xfrm>
            <a:off x="4668525" y="16075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Note that: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 = 1 </a:t>
            </a:r>
            <a:r>
              <a:rPr lang="en" sz="2900">
                <a:latin typeface="Montserrat"/>
                <a:ea typeface="Montserrat"/>
                <a:cs typeface="Montserrat"/>
                <a:sym typeface="Montserrat"/>
              </a:rPr>
              <a:t>⇔ 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aseline="-25000" lang="en" sz="2000">
                <a:latin typeface="Montserrat"/>
                <a:ea typeface="Montserrat"/>
                <a:cs typeface="Montserrat"/>
                <a:sym typeface="Montserrat"/>
              </a:rPr>
              <a:t>L 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= 0 or R</a:t>
            </a:r>
            <a:r>
              <a:rPr baseline="-25000" lang="en" sz="2000"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= 0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Such a process is called an ATR.</a:t>
            </a:r>
            <a:endParaRPr sz="2000" strike="sngStrike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6" name="Google Shape;2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525" y="2202150"/>
            <a:ext cx="25622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 txBox="1"/>
          <p:nvPr>
            <p:ph idx="1" type="subTitle"/>
          </p:nvPr>
        </p:nvSpPr>
        <p:spPr>
          <a:xfrm>
            <a:off x="1252325" y="2887950"/>
            <a:ext cx="3130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Montserrat"/>
                <a:ea typeface="Montserrat"/>
                <a:cs typeface="Montserrat"/>
                <a:sym typeface="Montserrat"/>
              </a:rPr>
              <a:t>Generalised Unitarity Relation</a:t>
            </a:r>
            <a:endParaRPr i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5"/>
          <p:cNvSpPr txBox="1"/>
          <p:nvPr>
            <p:ph type="title"/>
          </p:nvPr>
        </p:nvSpPr>
        <p:spPr>
          <a:xfrm>
            <a:off x="1297500" y="569100"/>
            <a:ext cx="7241100" cy="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are ATRs?</a:t>
            </a:r>
            <a:endParaRPr sz="3000"/>
          </a:p>
        </p:txBody>
      </p:sp>
      <p:sp>
        <p:nvSpPr>
          <p:cNvPr id="229" name="Google Shape;229;p25"/>
          <p:cNvSpPr txBox="1"/>
          <p:nvPr/>
        </p:nvSpPr>
        <p:spPr>
          <a:xfrm>
            <a:off x="1297500" y="4025275"/>
            <a:ext cx="70479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They are a </a:t>
            </a:r>
            <a:r>
              <a:rPr lang="en" sz="2000">
                <a:solidFill>
                  <a:srgbClr val="FFD966"/>
                </a:solidFill>
                <a:latin typeface="Montserrat"/>
                <a:ea typeface="Montserrat"/>
                <a:cs typeface="Montserrat"/>
                <a:sym typeface="Montserrat"/>
              </a:rPr>
              <a:t>generalisation of transmission resonances</a:t>
            </a: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in unitary optical systems.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1297500" y="536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is it called </a:t>
            </a:r>
            <a:r>
              <a:rPr lang="en" sz="3000">
                <a:solidFill>
                  <a:srgbClr val="FFD966"/>
                </a:solidFill>
              </a:rPr>
              <a:t>Anisotropic</a:t>
            </a:r>
            <a:r>
              <a:rPr lang="en" sz="3000"/>
              <a:t>?</a:t>
            </a:r>
            <a:endParaRPr sz="3000"/>
          </a:p>
        </p:txBody>
      </p:sp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n general only one of the refectances are zero.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So no reflection for light incident </a:t>
            </a:r>
            <a:r>
              <a:rPr lang="en" sz="2000">
                <a:solidFill>
                  <a:srgbClr val="FFD966"/>
                </a:solidFill>
                <a:latin typeface="Montserrat"/>
                <a:ea typeface="Montserrat"/>
                <a:cs typeface="Montserrat"/>
                <a:sym typeface="Montserrat"/>
              </a:rPr>
              <a:t>only on one side</a:t>
            </a:r>
            <a:endParaRPr sz="2000">
              <a:solidFill>
                <a:srgbClr val="FFD9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Possible that both reflectances = 0 simultaneously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○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This requires precise control over two degree of freedom. Hard to do experimentally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6" name="Google Shape;2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800" y="4123350"/>
            <a:ext cx="25622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6"/>
          <p:cNvSpPr txBox="1"/>
          <p:nvPr/>
        </p:nvSpPr>
        <p:spPr>
          <a:xfrm>
            <a:off x="4572000" y="4219950"/>
            <a:ext cx="345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 variables,  1 equation  </a:t>
            </a:r>
            <a:r>
              <a:rPr i="1"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⇒  </a:t>
            </a:r>
            <a:r>
              <a:rPr i="1"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 DOF </a:t>
            </a:r>
            <a:endParaRPr i="1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407100" y="4367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Introducing new structures</a:t>
            </a:r>
            <a:endParaRPr baseline="-25000" sz="3000"/>
          </a:p>
        </p:txBody>
      </p:sp>
      <p:pic>
        <p:nvPicPr>
          <p:cNvPr id="243" name="Google Shape;2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00" y="2054001"/>
            <a:ext cx="4921849" cy="277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 txBox="1"/>
          <p:nvPr/>
        </p:nvSpPr>
        <p:spPr>
          <a:xfrm>
            <a:off x="407100" y="1516075"/>
            <a:ext cx="450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And plotting Transmittance and reflectance</a:t>
            </a:r>
            <a:endParaRPr i="1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407100" y="4367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Introducing new structures</a:t>
            </a:r>
            <a:endParaRPr baseline="-25000" sz="3000"/>
          </a:p>
        </p:txBody>
      </p:sp>
      <p:sp>
        <p:nvSpPr>
          <p:cNvPr id="250" name="Google Shape;250;p28"/>
          <p:cNvSpPr txBox="1"/>
          <p:nvPr/>
        </p:nvSpPr>
        <p:spPr>
          <a:xfrm>
            <a:off x="407100" y="1516075"/>
            <a:ext cx="450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And plotting Transmittance and reflectance</a:t>
            </a:r>
            <a:endParaRPr i="1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00" y="2054000"/>
            <a:ext cx="4931575" cy="27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1297500" y="536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are its properties</a:t>
            </a:r>
            <a:r>
              <a:rPr lang="en" sz="3000"/>
              <a:t>?</a:t>
            </a:r>
            <a:endParaRPr sz="3000"/>
          </a:p>
        </p:txBody>
      </p:sp>
      <p:sp>
        <p:nvSpPr>
          <p:cNvPr id="257" name="Google Shape;257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lux is conserved during this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process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Intensity Profile is spatially symmetric about center during an ATRs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○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Generally asymmetric for non ATR frequencies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5092300" y="3634225"/>
            <a:ext cx="3132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Relation between EM fields at ATRs  due to PT symmetry gives symmetric intensities</a:t>
            </a:r>
            <a:endParaRPr i="1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050" y="3717875"/>
            <a:ext cx="2847575" cy="1024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407100" y="4367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Abeles Matrix Formalism</a:t>
            </a:r>
            <a:endParaRPr sz="3000"/>
          </a:p>
        </p:txBody>
      </p:sp>
      <p:sp>
        <p:nvSpPr>
          <p:cNvPr id="265" name="Google Shape;265;p30"/>
          <p:cNvSpPr txBox="1"/>
          <p:nvPr/>
        </p:nvSpPr>
        <p:spPr>
          <a:xfrm>
            <a:off x="407100" y="1516075"/>
            <a:ext cx="45003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And plotting Intensities for same structures </a:t>
            </a:r>
            <a:endParaRPr i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362150" y="4321950"/>
            <a:ext cx="267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Calculating amplitudes at the boundaries</a:t>
            </a:r>
            <a:endParaRPr i="1"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0"/>
          <p:cNvSpPr txBox="1"/>
          <p:nvPr/>
        </p:nvSpPr>
        <p:spPr>
          <a:xfrm>
            <a:off x="407100" y="2059625"/>
            <a:ext cx="4911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 have used the method described by K. Ohta* to plot intensities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8" name="Google Shape;2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25" y="2989212"/>
            <a:ext cx="2441150" cy="13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0"/>
          <p:cNvSpPr txBox="1"/>
          <p:nvPr/>
        </p:nvSpPr>
        <p:spPr>
          <a:xfrm>
            <a:off x="3174701" y="4321950"/>
            <a:ext cx="277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Then c</a:t>
            </a:r>
            <a:r>
              <a:rPr i="1"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alculating amplitudes in the interiors</a:t>
            </a:r>
            <a:endParaRPr i="1"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0"/>
          <p:cNvSpPr txBox="1"/>
          <p:nvPr/>
        </p:nvSpPr>
        <p:spPr>
          <a:xfrm>
            <a:off x="4818650" y="0"/>
            <a:ext cx="45003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*K. Ohta, H. Ishida - Matrix formalism for calculation of electric field intensity of light in stratified multilayered films</a:t>
            </a:r>
            <a:endParaRPr i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1" name="Google Shape;2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3100" y="3477217"/>
            <a:ext cx="2773801" cy="356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>
            <p:ph type="title"/>
          </p:nvPr>
        </p:nvSpPr>
        <p:spPr>
          <a:xfrm>
            <a:off x="1297500" y="536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Are there different types of ATRs</a:t>
            </a:r>
            <a:r>
              <a:rPr lang="en" sz="3000"/>
              <a:t>?</a:t>
            </a:r>
            <a:endParaRPr sz="3000"/>
          </a:p>
        </p:txBody>
      </p:sp>
      <p:sp>
        <p:nvSpPr>
          <p:cNvPr id="277" name="Google Shape;277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2 types: Trivial and Non-Trivial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Trivial ATRs: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○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Due to transmission resonances of 2 halves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8" name="Google Shape;2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800" y="4123350"/>
            <a:ext cx="25622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 txBox="1"/>
          <p:nvPr/>
        </p:nvSpPr>
        <p:spPr>
          <a:xfrm>
            <a:off x="5639325" y="3152250"/>
            <a:ext cx="2697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Coefficients of the whole structure can be related to that of each halves. PT symmetry ensures a TR of left half implies one on the right half too.</a:t>
            </a:r>
            <a:endParaRPr i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0" name="Google Shape;280;p31"/>
          <p:cNvPicPr preferRelativeResize="0"/>
          <p:nvPr/>
        </p:nvPicPr>
        <p:blipFill rotWithShape="1">
          <a:blip r:embed="rId4">
            <a:alphaModFix/>
          </a:blip>
          <a:srcRect b="18690" l="22121" r="22354" t="11956"/>
          <a:stretch/>
        </p:blipFill>
        <p:spPr>
          <a:xfrm>
            <a:off x="1622800" y="3152250"/>
            <a:ext cx="3841026" cy="16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Overview</a:t>
            </a:r>
            <a:endParaRPr b="1" sz="33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411225"/>
            <a:ext cx="7250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What is a </a:t>
            </a:r>
            <a:r>
              <a:rPr lang="en" sz="1662"/>
              <a:t>𝒫𝒯</a:t>
            </a:r>
            <a:r>
              <a:rPr lang="en" sz="2000"/>
              <a:t>-Symmetric Photonic </a:t>
            </a:r>
            <a:r>
              <a:rPr b="1" lang="en" sz="2000"/>
              <a:t>Heterostructure</a:t>
            </a:r>
            <a:r>
              <a:rPr lang="en" sz="2000"/>
              <a:t>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What are </a:t>
            </a:r>
            <a:r>
              <a:rPr b="1" lang="en" sz="2000"/>
              <a:t>Anisotropic Transmission Resonances</a:t>
            </a:r>
            <a:r>
              <a:rPr lang="en" sz="2000"/>
              <a:t> (ATRs)?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What are </a:t>
            </a:r>
            <a:r>
              <a:rPr b="1" lang="en" sz="2000"/>
              <a:t>symmetry-breaking transitions </a:t>
            </a:r>
            <a:r>
              <a:rPr lang="en" sz="2000"/>
              <a:t>and when do they occur?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Is the </a:t>
            </a:r>
            <a:r>
              <a:rPr lang="en" sz="1662"/>
              <a:t>𝒫𝒯</a:t>
            </a:r>
            <a:r>
              <a:rPr lang="en" sz="2000"/>
              <a:t> transition unique?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Where can such </a:t>
            </a:r>
            <a:r>
              <a:rPr lang="en" sz="1662"/>
              <a:t>𝒫𝒯</a:t>
            </a:r>
            <a:r>
              <a:rPr lang="en" sz="2000"/>
              <a:t>-Symmetric structures be </a:t>
            </a:r>
            <a:r>
              <a:rPr b="1" lang="en" sz="2000"/>
              <a:t>implemented</a:t>
            </a:r>
            <a:r>
              <a:rPr lang="en" sz="2000"/>
              <a:t>? 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type="title"/>
          </p:nvPr>
        </p:nvSpPr>
        <p:spPr>
          <a:xfrm>
            <a:off x="1297500" y="536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Existence of ATRs</a:t>
            </a:r>
            <a:endParaRPr sz="3000"/>
          </a:p>
        </p:txBody>
      </p:sp>
      <p:sp>
        <p:nvSpPr>
          <p:cNvPr id="286" name="Google Shape;286;p32"/>
          <p:cNvSpPr txBox="1"/>
          <p:nvPr>
            <p:ph idx="1" type="body"/>
          </p:nvPr>
        </p:nvSpPr>
        <p:spPr>
          <a:xfrm>
            <a:off x="1297500" y="1212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 look at existence for the following 2 structures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 also look at specific scenarios such as certain asymptotic 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limits and broken symmetry phases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7" name="Google Shape;2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800" y="4123350"/>
            <a:ext cx="25622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2"/>
          <p:cNvSpPr txBox="1"/>
          <p:nvPr/>
        </p:nvSpPr>
        <p:spPr>
          <a:xfrm>
            <a:off x="1622800" y="2814950"/>
            <a:ext cx="641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Same structures looked at in section 1 plots</a:t>
            </a:r>
            <a:endParaRPr i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9" name="Google Shape;289;p32"/>
          <p:cNvPicPr preferRelativeResize="0"/>
          <p:nvPr/>
        </p:nvPicPr>
        <p:blipFill rotWithShape="1">
          <a:blip r:embed="rId4">
            <a:alphaModFix/>
          </a:blip>
          <a:srcRect b="2676" l="2359" r="3265" t="3400"/>
          <a:stretch/>
        </p:blipFill>
        <p:spPr>
          <a:xfrm>
            <a:off x="1374300" y="3230450"/>
            <a:ext cx="3090175" cy="15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2"/>
          <p:cNvPicPr preferRelativeResize="0"/>
          <p:nvPr/>
        </p:nvPicPr>
        <p:blipFill rotWithShape="1">
          <a:blip r:embed="rId5">
            <a:alphaModFix/>
          </a:blip>
          <a:srcRect b="2676" l="1567" r="1664" t="3400"/>
          <a:stretch/>
        </p:blipFill>
        <p:spPr>
          <a:xfrm>
            <a:off x="5192775" y="3230450"/>
            <a:ext cx="3090177" cy="15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>
            <p:ph type="title"/>
          </p:nvPr>
        </p:nvSpPr>
        <p:spPr>
          <a:xfrm>
            <a:off x="407100" y="436750"/>
            <a:ext cx="37728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did we cover till now?</a:t>
            </a:r>
            <a:endParaRPr sz="3000"/>
          </a:p>
        </p:txBody>
      </p:sp>
      <p:sp>
        <p:nvSpPr>
          <p:cNvPr id="296" name="Google Shape;296;p33"/>
          <p:cNvSpPr txBox="1"/>
          <p:nvPr>
            <p:ph idx="4294967295" type="body"/>
          </p:nvPr>
        </p:nvSpPr>
        <p:spPr>
          <a:xfrm>
            <a:off x="407100" y="1931575"/>
            <a:ext cx="6903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are </a:t>
            </a:r>
            <a:r>
              <a:rPr b="1" lang="en" sz="2000">
                <a:solidFill>
                  <a:srgbClr val="FFFFFF"/>
                </a:solidFill>
              </a:rPr>
              <a:t>ATRs</a:t>
            </a:r>
            <a:r>
              <a:rPr lang="en" sz="2000"/>
              <a:t>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Why </a:t>
            </a:r>
            <a:r>
              <a:rPr b="1" lang="en" sz="2000">
                <a:solidFill>
                  <a:srgbClr val="FFD966"/>
                </a:solidFill>
              </a:rPr>
              <a:t>Anisotropic</a:t>
            </a:r>
            <a:r>
              <a:rPr lang="en" sz="2000"/>
              <a:t>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are its </a:t>
            </a:r>
            <a:r>
              <a:rPr b="1" lang="en" sz="2000">
                <a:solidFill>
                  <a:srgbClr val="FFD966"/>
                </a:solidFill>
              </a:rPr>
              <a:t>Properties</a:t>
            </a:r>
            <a:r>
              <a:rPr lang="en" sz="2000"/>
              <a:t>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Are there different </a:t>
            </a:r>
            <a:r>
              <a:rPr b="1" lang="en" sz="2000">
                <a:solidFill>
                  <a:srgbClr val="FFD966"/>
                </a:solidFill>
              </a:rPr>
              <a:t>Types of ATRs</a:t>
            </a:r>
            <a:r>
              <a:rPr lang="en" sz="2000"/>
              <a:t>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rgbClr val="FFD966"/>
                </a:solidFill>
              </a:rPr>
              <a:t>Existence</a:t>
            </a:r>
            <a:r>
              <a:rPr b="1" lang="en" sz="2000"/>
              <a:t> </a:t>
            </a:r>
            <a:r>
              <a:rPr lang="en" sz="2000"/>
              <a:t>in different structures and scenarios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Overview</a:t>
            </a:r>
            <a:endParaRPr b="1" sz="3300"/>
          </a:p>
        </p:txBody>
      </p:sp>
      <p:sp>
        <p:nvSpPr>
          <p:cNvPr id="302" name="Google Shape;302;p34"/>
          <p:cNvSpPr txBox="1"/>
          <p:nvPr>
            <p:ph idx="1" type="body"/>
          </p:nvPr>
        </p:nvSpPr>
        <p:spPr>
          <a:xfrm>
            <a:off x="1297500" y="1411225"/>
            <a:ext cx="7250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What is a </a:t>
            </a:r>
            <a:r>
              <a:rPr lang="en" sz="1662"/>
              <a:t>𝒫𝒯</a:t>
            </a:r>
            <a:r>
              <a:rPr lang="en" sz="2000"/>
              <a:t>-Symmetric Photonic </a:t>
            </a:r>
            <a:r>
              <a:rPr b="1" lang="en" sz="2000"/>
              <a:t>Heterostructure</a:t>
            </a:r>
            <a:r>
              <a:rPr lang="en" sz="2000"/>
              <a:t>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➢"/>
            </a:pPr>
            <a:r>
              <a:rPr lang="en" sz="2000">
                <a:solidFill>
                  <a:srgbClr val="FFFFFF"/>
                </a:solidFill>
              </a:rPr>
              <a:t>What are </a:t>
            </a:r>
            <a:r>
              <a:rPr b="1" lang="en" sz="2000">
                <a:solidFill>
                  <a:srgbClr val="FFFFFF"/>
                </a:solidFill>
              </a:rPr>
              <a:t>Anisotropic Transmission Resonances</a:t>
            </a:r>
            <a:r>
              <a:rPr lang="en" sz="2000">
                <a:solidFill>
                  <a:srgbClr val="FFFFFF"/>
                </a:solidFill>
              </a:rPr>
              <a:t> (ATRs)?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000"/>
              <a:buChar char="➢"/>
            </a:pPr>
            <a:r>
              <a:rPr lang="en" sz="2000">
                <a:solidFill>
                  <a:srgbClr val="FFD966"/>
                </a:solidFill>
              </a:rPr>
              <a:t>What are </a:t>
            </a:r>
            <a:r>
              <a:rPr b="1" lang="en" sz="2000">
                <a:solidFill>
                  <a:srgbClr val="FFD966"/>
                </a:solidFill>
              </a:rPr>
              <a:t>symmetry-breaking transitions </a:t>
            </a:r>
            <a:r>
              <a:rPr lang="en" sz="2000">
                <a:solidFill>
                  <a:srgbClr val="FFD966"/>
                </a:solidFill>
              </a:rPr>
              <a:t>and when do they occur?</a:t>
            </a:r>
            <a:endParaRPr sz="2000">
              <a:solidFill>
                <a:srgbClr val="FFD966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Is the </a:t>
            </a:r>
            <a:r>
              <a:rPr lang="en" sz="1662"/>
              <a:t>𝒫𝒯</a:t>
            </a:r>
            <a:r>
              <a:rPr lang="en" sz="2000"/>
              <a:t> transition unique?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Where can such </a:t>
            </a:r>
            <a:r>
              <a:rPr lang="en" sz="1662"/>
              <a:t>𝒫𝒯</a:t>
            </a:r>
            <a:r>
              <a:rPr lang="en" sz="2000"/>
              <a:t>-Symmetric structures be </a:t>
            </a:r>
            <a:r>
              <a:rPr b="1" lang="en" sz="2000"/>
              <a:t>implemented</a:t>
            </a:r>
            <a:r>
              <a:rPr lang="en" sz="2000"/>
              <a:t>? 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/>
          <p:nvPr>
            <p:ph type="title"/>
          </p:nvPr>
        </p:nvSpPr>
        <p:spPr>
          <a:xfrm>
            <a:off x="1297500" y="393750"/>
            <a:ext cx="69786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3) Symmetry-breaking transitions</a:t>
            </a:r>
            <a:endParaRPr sz="1760"/>
          </a:p>
        </p:txBody>
      </p:sp>
      <p:sp>
        <p:nvSpPr>
          <p:cNvPr id="308" name="Google Shape;308;p35"/>
          <p:cNvSpPr txBox="1"/>
          <p:nvPr>
            <p:ph idx="1" type="body"/>
          </p:nvPr>
        </p:nvSpPr>
        <p:spPr>
          <a:xfrm>
            <a:off x="1264150" y="1407575"/>
            <a:ext cx="7072200" cy="31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What are they?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How do we find conditions for them to occur?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When do they coincide with ATRs?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type="title"/>
          </p:nvPr>
        </p:nvSpPr>
        <p:spPr>
          <a:xfrm>
            <a:off x="1297500" y="116225"/>
            <a:ext cx="70389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Symmetry-breaking transitions?</a:t>
            </a:r>
            <a:endParaRPr/>
          </a:p>
        </p:txBody>
      </p:sp>
      <p:sp>
        <p:nvSpPr>
          <p:cNvPr id="314" name="Google Shape;314;p36"/>
          <p:cNvSpPr txBox="1"/>
          <p:nvPr>
            <p:ph idx="1" type="body"/>
          </p:nvPr>
        </p:nvSpPr>
        <p:spPr>
          <a:xfrm>
            <a:off x="832575" y="2638325"/>
            <a:ext cx="7854000" cy="24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ω is varied or gain and loss are adjusted, the system may undergo a symmetry breaking transition.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</a:t>
            </a:r>
            <a:r>
              <a:rPr b="1" lang="en"/>
              <a:t>ymmetric</a:t>
            </a:r>
            <a:r>
              <a:rPr lang="en"/>
              <a:t> phase -&gt; Eigenstates are themselves PT-Symmetric</a:t>
            </a:r>
            <a:br>
              <a:rPr lang="en"/>
            </a:br>
            <a:r>
              <a:rPr lang="en"/>
              <a:t>So the eigenvalues of S are unimodular, and eigenstates are mapped to themselves.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</a:t>
            </a:r>
            <a:r>
              <a:rPr b="1" lang="en"/>
              <a:t>roken symmetry</a:t>
            </a:r>
            <a:r>
              <a:rPr lang="en"/>
              <a:t> phase -&gt;  Eigenstates are not PT- Symmetric</a:t>
            </a:r>
            <a:br>
              <a:rPr lang="en"/>
            </a:br>
            <a:r>
              <a:rPr lang="en"/>
              <a:t>Moduli of the eigenvalues of S are reciprocal to one another, eigenstates </a:t>
            </a:r>
            <a:r>
              <a:rPr lang="en"/>
              <a:t>map onto each other under </a:t>
            </a:r>
            <a:r>
              <a:rPr lang="en" sz="1662"/>
              <a:t>𝒫𝒯</a:t>
            </a:r>
            <a:r>
              <a:rPr lang="en"/>
              <a:t>-Symmetric operation.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 the </a:t>
            </a:r>
            <a:r>
              <a:rPr b="1" lang="en"/>
              <a:t>symmetry-breaking transition</a:t>
            </a:r>
            <a:r>
              <a:rPr lang="en"/>
              <a:t> or “phase boundary” we have a single eigenstate and eigenvalue.</a:t>
            </a:r>
            <a:endParaRPr/>
          </a:p>
        </p:txBody>
      </p:sp>
      <p:pic>
        <p:nvPicPr>
          <p:cNvPr id="315" name="Google Shape;31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500" y="804725"/>
            <a:ext cx="4026826" cy="138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9950" y="1554425"/>
            <a:ext cx="2986551" cy="6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6"/>
          <p:cNvSpPr txBox="1"/>
          <p:nvPr/>
        </p:nvSpPr>
        <p:spPr>
          <a:xfrm>
            <a:off x="1313625" y="2238725"/>
            <a:ext cx="402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PT- Symmetric heterostructure</a:t>
            </a:r>
            <a:endParaRPr i="1"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36"/>
          <p:cNvSpPr txBox="1"/>
          <p:nvPr/>
        </p:nvSpPr>
        <p:spPr>
          <a:xfrm>
            <a:off x="5699975" y="2238725"/>
            <a:ext cx="298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scattering matrix definition</a:t>
            </a:r>
            <a:endParaRPr i="1"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/>
          <p:nvPr>
            <p:ph type="title"/>
          </p:nvPr>
        </p:nvSpPr>
        <p:spPr>
          <a:xfrm>
            <a:off x="1297500" y="190250"/>
            <a:ext cx="70389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find conditions for them to occur?</a:t>
            </a:r>
            <a:endParaRPr/>
          </a:p>
        </p:txBody>
      </p:sp>
      <p:sp>
        <p:nvSpPr>
          <p:cNvPr id="324" name="Google Shape;324;p37"/>
          <p:cNvSpPr txBox="1"/>
          <p:nvPr>
            <p:ph idx="1" type="body"/>
          </p:nvPr>
        </p:nvSpPr>
        <p:spPr>
          <a:xfrm>
            <a:off x="843600" y="2094850"/>
            <a:ext cx="7946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symmetry breaking transition occurs when there exists one eigenvalue of the S matrix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occurs at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the conservation relations, we get the condition for symmetry breaking in terms of R</a:t>
            </a:r>
            <a:r>
              <a:rPr baseline="-25000" lang="en"/>
              <a:t>L</a:t>
            </a:r>
            <a:r>
              <a:rPr lang="en"/>
              <a:t>, R</a:t>
            </a:r>
            <a:r>
              <a:rPr baseline="-25000" lang="en"/>
              <a:t>R </a:t>
            </a:r>
            <a:r>
              <a:rPr lang="en"/>
              <a:t>and T as</a:t>
            </a:r>
            <a:br>
              <a:rPr lang="en"/>
            </a:br>
            <a:br>
              <a:rPr lang="en"/>
            </a:b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the LHS&lt;1 we have symmetric phase and when LHS&gt;1, symmetry-broken phase.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a simple experimental criterion for ascertaining the </a:t>
            </a:r>
            <a:r>
              <a:rPr lang="en" sz="1662"/>
              <a:t>𝒫𝒯</a:t>
            </a:r>
            <a:r>
              <a:rPr lang="en"/>
              <a:t>-breaking transition point.</a:t>
            </a:r>
            <a:endParaRPr/>
          </a:p>
        </p:txBody>
      </p:sp>
      <p:pic>
        <p:nvPicPr>
          <p:cNvPr id="325" name="Google Shape;3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892800"/>
            <a:ext cx="2986551" cy="6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0738" y="892800"/>
            <a:ext cx="3442466" cy="6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7"/>
          <p:cNvSpPr txBox="1"/>
          <p:nvPr/>
        </p:nvSpPr>
        <p:spPr>
          <a:xfrm>
            <a:off x="1297525" y="1636175"/>
            <a:ext cx="298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scattering matrix definition</a:t>
            </a:r>
            <a:endParaRPr i="1"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37"/>
          <p:cNvSpPr txBox="1"/>
          <p:nvPr/>
        </p:nvSpPr>
        <p:spPr>
          <a:xfrm>
            <a:off x="4710750" y="1636175"/>
            <a:ext cx="298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Eigenvalues of </a:t>
            </a:r>
            <a:r>
              <a:rPr i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scattering matrix</a:t>
            </a:r>
            <a:endParaRPr i="1"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9" name="Google Shape;32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8475" y="2466150"/>
            <a:ext cx="965475" cy="2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5425" y="3145350"/>
            <a:ext cx="1883043" cy="6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>
            <p:ph type="title"/>
          </p:nvPr>
        </p:nvSpPr>
        <p:spPr>
          <a:xfrm>
            <a:off x="268775" y="388550"/>
            <a:ext cx="4587000" cy="14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Let’s look at the plot of </a:t>
            </a:r>
            <a:r>
              <a:rPr lang="en" sz="1300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|λ|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and symmetry breaking </a:t>
            </a:r>
            <a:r>
              <a:rPr lang="en" sz="1300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condition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vs </a:t>
            </a:r>
            <a:r>
              <a:rPr lang="en" sz="1300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ωL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for a modified heterostructure near the </a:t>
            </a:r>
            <a:r>
              <a:rPr lang="en" sz="1662">
                <a:latin typeface="Lato"/>
                <a:ea typeface="Lato"/>
                <a:cs typeface="Lato"/>
                <a:sym typeface="Lato"/>
              </a:rPr>
              <a:t>𝒫𝒯</a:t>
            </a:r>
            <a:r>
              <a:rPr b="1" lang="en" sz="1300">
                <a:latin typeface="Lato"/>
                <a:ea typeface="Lato"/>
                <a:cs typeface="Lato"/>
                <a:sym typeface="Lato"/>
              </a:rPr>
              <a:t>-breaking point.</a:t>
            </a:r>
            <a:br>
              <a:rPr lang="en" sz="1300"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latin typeface="Lato"/>
                <a:ea typeface="Lato"/>
                <a:cs typeface="Lato"/>
                <a:sym typeface="Lato"/>
              </a:rPr>
              <a:t>This heterostructure consists of a passive layer (n</a:t>
            </a:r>
            <a:r>
              <a:rPr baseline="-25000" lang="en" sz="1300"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= 3) of length 4% of L between gain and loss layers.</a:t>
            </a:r>
            <a:br>
              <a:rPr lang="en" sz="1300"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n = 3 ± 0.005i</a:t>
            </a:r>
            <a:endParaRPr sz="1300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6" name="Google Shape;3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75" y="2204750"/>
            <a:ext cx="5999450" cy="22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/>
          <p:cNvSpPr txBox="1"/>
          <p:nvPr>
            <p:ph type="title"/>
          </p:nvPr>
        </p:nvSpPr>
        <p:spPr>
          <a:xfrm>
            <a:off x="1297500" y="162475"/>
            <a:ext cx="7241100" cy="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 ATRs coincide with the phase boundary?</a:t>
            </a:r>
            <a:endParaRPr/>
          </a:p>
        </p:txBody>
      </p:sp>
      <p:sp>
        <p:nvSpPr>
          <p:cNvPr id="342" name="Google Shape;342;p39"/>
          <p:cNvSpPr txBox="1"/>
          <p:nvPr>
            <p:ph idx="1" type="body"/>
          </p:nvPr>
        </p:nvSpPr>
        <p:spPr>
          <a:xfrm>
            <a:off x="1350625" y="2432975"/>
            <a:ext cx="7077000" cy="25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may examine the properties of a </a:t>
            </a:r>
            <a:r>
              <a:rPr lang="en" sz="1662"/>
              <a:t>𝒫𝒯</a:t>
            </a:r>
            <a:r>
              <a:rPr lang="en" sz="1400"/>
              <a:t>-Symmetric heterostructure along the phase boundary.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achieve this, when we vary Im[n] (gain/loss) we will have to vary ω</a:t>
            </a:r>
            <a:r>
              <a:rPr baseline="-25000" lang="en" sz="1400"/>
              <a:t>C</a:t>
            </a:r>
            <a:r>
              <a:rPr lang="en" sz="1400"/>
              <a:t> </a:t>
            </a:r>
            <a:r>
              <a:rPr lang="en" sz="1400"/>
              <a:t>(critical frequency) </a:t>
            </a:r>
            <a:r>
              <a:rPr lang="en" sz="1400"/>
              <a:t>simul</a:t>
            </a:r>
            <a:r>
              <a:rPr lang="en" sz="1400"/>
              <a:t>taneously in order to preserve the phase boundary state.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an ATR to occur, we require </a:t>
            </a:r>
            <a:r>
              <a:rPr b="1" lang="en" sz="1400"/>
              <a:t>T = 1</a:t>
            </a:r>
            <a:r>
              <a:rPr lang="en" sz="1400"/>
              <a:t>. </a:t>
            </a:r>
            <a:r>
              <a:rPr lang="en" sz="1400"/>
              <a:t>Therefore, either R</a:t>
            </a:r>
            <a:r>
              <a:rPr baseline="-25000" lang="en" sz="1400"/>
              <a:t>L</a:t>
            </a:r>
            <a:r>
              <a:rPr lang="en" sz="1400"/>
              <a:t> or R</a:t>
            </a:r>
            <a:r>
              <a:rPr baseline="-25000" lang="en" sz="1400"/>
              <a:t>R</a:t>
            </a:r>
            <a:r>
              <a:rPr lang="en" sz="1400"/>
              <a:t>  = 0</a:t>
            </a:r>
            <a:br>
              <a:rPr lang="en" sz="1400"/>
            </a:br>
            <a:r>
              <a:rPr lang="en" sz="1400"/>
              <a:t>Say, </a:t>
            </a:r>
            <a:r>
              <a:rPr b="1" lang="en" sz="1400"/>
              <a:t>R</a:t>
            </a:r>
            <a:r>
              <a:rPr b="1" baseline="-25000" lang="en" sz="1400"/>
              <a:t>R</a:t>
            </a:r>
            <a:r>
              <a:rPr b="1" lang="en" sz="1400"/>
              <a:t> = 0</a:t>
            </a:r>
            <a:r>
              <a:rPr lang="en" sz="1400"/>
              <a:t> (or, R</a:t>
            </a:r>
            <a:r>
              <a:rPr baseline="-25000" lang="en" sz="1400"/>
              <a:t>L</a:t>
            </a:r>
            <a:r>
              <a:rPr lang="en" sz="1400"/>
              <a:t> = 0)</a:t>
            </a:r>
            <a:br>
              <a:rPr lang="en" sz="1400"/>
            </a:br>
            <a:r>
              <a:rPr lang="en" sz="1400"/>
              <a:t>Then by the condition for phase boundary we have </a:t>
            </a:r>
            <a:r>
              <a:rPr b="1" lang="en" sz="1400"/>
              <a:t>R</a:t>
            </a:r>
            <a:r>
              <a:rPr b="1" baseline="-25000" lang="en" sz="1400"/>
              <a:t>L</a:t>
            </a:r>
            <a:r>
              <a:rPr b="1" lang="en" sz="1400"/>
              <a:t> = 4 </a:t>
            </a:r>
            <a:r>
              <a:rPr lang="en" sz="1400"/>
              <a:t>(or, R</a:t>
            </a:r>
            <a:r>
              <a:rPr baseline="-25000" lang="en" sz="1400"/>
              <a:t>R</a:t>
            </a:r>
            <a:r>
              <a:rPr lang="en" sz="1400"/>
              <a:t> = 4)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43" name="Google Shape;3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225" y="1130500"/>
            <a:ext cx="1883043" cy="6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9"/>
          <p:cNvPicPr preferRelativeResize="0"/>
          <p:nvPr/>
        </p:nvPicPr>
        <p:blipFill rotWithShape="1">
          <a:blip r:embed="rId4">
            <a:alphaModFix/>
          </a:blip>
          <a:srcRect b="0" l="0" r="0" t="11292"/>
          <a:stretch/>
        </p:blipFill>
        <p:spPr>
          <a:xfrm>
            <a:off x="4993875" y="1166562"/>
            <a:ext cx="2951850" cy="56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9"/>
          <p:cNvSpPr txBox="1"/>
          <p:nvPr/>
        </p:nvSpPr>
        <p:spPr>
          <a:xfrm>
            <a:off x="1538300" y="1830450"/>
            <a:ext cx="298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Condition for phase boundary</a:t>
            </a:r>
            <a:endParaRPr i="1"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" name="Google Shape;346;p39"/>
          <p:cNvSpPr txBox="1"/>
          <p:nvPr/>
        </p:nvSpPr>
        <p:spPr>
          <a:xfrm>
            <a:off x="4976550" y="1830450"/>
            <a:ext cx="298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an ATR to occur, T = 1</a:t>
            </a:r>
            <a:endParaRPr i="1"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What have we covered </a:t>
            </a:r>
            <a:r>
              <a:rPr lang="en" sz="3300"/>
              <a:t>up till</a:t>
            </a:r>
            <a:r>
              <a:rPr lang="en" sz="3300"/>
              <a:t> now?</a:t>
            </a:r>
            <a:endParaRPr sz="3300"/>
          </a:p>
        </p:txBody>
      </p:sp>
      <p:sp>
        <p:nvSpPr>
          <p:cNvPr id="352" name="Google Shape;352;p40"/>
          <p:cNvSpPr txBox="1"/>
          <p:nvPr>
            <p:ph idx="1" type="body"/>
          </p:nvPr>
        </p:nvSpPr>
        <p:spPr>
          <a:xfrm>
            <a:off x="1297500" y="1411225"/>
            <a:ext cx="7250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are </a:t>
            </a:r>
            <a:r>
              <a:rPr b="1" lang="en" sz="2000"/>
              <a:t>Symmetry Breaking Transitions?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 do they occur?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 do they coincide with ATRs?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Overview</a:t>
            </a:r>
            <a:endParaRPr b="1" sz="3300"/>
          </a:p>
        </p:txBody>
      </p:sp>
      <p:sp>
        <p:nvSpPr>
          <p:cNvPr id="358" name="Google Shape;358;p41"/>
          <p:cNvSpPr txBox="1"/>
          <p:nvPr>
            <p:ph idx="1" type="body"/>
          </p:nvPr>
        </p:nvSpPr>
        <p:spPr>
          <a:xfrm>
            <a:off x="1297500" y="1411225"/>
            <a:ext cx="7250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What is a </a:t>
            </a:r>
            <a:r>
              <a:rPr lang="en" sz="1662"/>
              <a:t>𝒫𝒯</a:t>
            </a:r>
            <a:r>
              <a:rPr lang="en" sz="2000"/>
              <a:t>-Symmetric Photonic </a:t>
            </a:r>
            <a:r>
              <a:rPr b="1" lang="en" sz="2000"/>
              <a:t>Heterostructure</a:t>
            </a:r>
            <a:r>
              <a:rPr lang="en" sz="2000"/>
              <a:t>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➢"/>
            </a:pPr>
            <a:r>
              <a:rPr lang="en" sz="2000">
                <a:solidFill>
                  <a:srgbClr val="FFFFFF"/>
                </a:solidFill>
              </a:rPr>
              <a:t>What are </a:t>
            </a:r>
            <a:r>
              <a:rPr b="1" lang="en" sz="2000">
                <a:solidFill>
                  <a:srgbClr val="FFFFFF"/>
                </a:solidFill>
              </a:rPr>
              <a:t>Anisotropic Transmission Resonances</a:t>
            </a:r>
            <a:r>
              <a:rPr lang="en" sz="2000">
                <a:solidFill>
                  <a:srgbClr val="FFFFFF"/>
                </a:solidFill>
              </a:rPr>
              <a:t> (ATRs)?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➢"/>
            </a:pPr>
            <a:r>
              <a:rPr lang="en" sz="2000">
                <a:solidFill>
                  <a:srgbClr val="FFFFFF"/>
                </a:solidFill>
              </a:rPr>
              <a:t>What are </a:t>
            </a:r>
            <a:r>
              <a:rPr b="1" lang="en" sz="2000">
                <a:solidFill>
                  <a:srgbClr val="FFFFFF"/>
                </a:solidFill>
              </a:rPr>
              <a:t>symmetry-breaking transitions </a:t>
            </a:r>
            <a:r>
              <a:rPr lang="en" sz="2000">
                <a:solidFill>
                  <a:srgbClr val="FFFFFF"/>
                </a:solidFill>
              </a:rPr>
              <a:t>and when do they occur?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000"/>
              <a:buChar char="➢"/>
            </a:pPr>
            <a:r>
              <a:rPr lang="en" sz="2000">
                <a:solidFill>
                  <a:srgbClr val="FFD966"/>
                </a:solidFill>
              </a:rPr>
              <a:t>Is the </a:t>
            </a:r>
            <a:r>
              <a:rPr lang="en" sz="1662">
                <a:solidFill>
                  <a:srgbClr val="FFD966"/>
                </a:solidFill>
              </a:rPr>
              <a:t>𝒫𝒯</a:t>
            </a:r>
            <a:r>
              <a:rPr lang="en" sz="2000">
                <a:solidFill>
                  <a:srgbClr val="FFD966"/>
                </a:solidFill>
              </a:rPr>
              <a:t> transition unique?</a:t>
            </a:r>
            <a:endParaRPr sz="2000">
              <a:solidFill>
                <a:srgbClr val="FFD966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Where can such </a:t>
            </a:r>
            <a:r>
              <a:rPr lang="en" sz="1662"/>
              <a:t>𝒫𝒯</a:t>
            </a:r>
            <a:r>
              <a:rPr lang="en" sz="2000"/>
              <a:t>-Symmetric structures be </a:t>
            </a:r>
            <a:r>
              <a:rPr b="1" lang="en" sz="2000"/>
              <a:t>implemented</a:t>
            </a:r>
            <a:r>
              <a:rPr lang="en" sz="2000"/>
              <a:t>?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Overview</a:t>
            </a:r>
            <a:endParaRPr b="1" sz="33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411225"/>
            <a:ext cx="7250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000"/>
              <a:buChar char="➢"/>
            </a:pPr>
            <a:r>
              <a:rPr lang="en" sz="2000">
                <a:solidFill>
                  <a:srgbClr val="FFD966"/>
                </a:solidFill>
              </a:rPr>
              <a:t>What is a</a:t>
            </a:r>
            <a:r>
              <a:rPr lang="en" sz="2000">
                <a:solidFill>
                  <a:schemeClr val="accent2"/>
                </a:solidFill>
              </a:rPr>
              <a:t> </a:t>
            </a:r>
            <a:r>
              <a:rPr lang="en" sz="1662">
                <a:solidFill>
                  <a:schemeClr val="accent2"/>
                </a:solidFill>
              </a:rPr>
              <a:t>𝒫𝒯</a:t>
            </a:r>
            <a:r>
              <a:rPr lang="en" sz="2000">
                <a:solidFill>
                  <a:schemeClr val="accent2"/>
                </a:solidFill>
              </a:rPr>
              <a:t>-S</a:t>
            </a:r>
            <a:r>
              <a:rPr lang="en" sz="2000">
                <a:solidFill>
                  <a:srgbClr val="FFD966"/>
                </a:solidFill>
              </a:rPr>
              <a:t>ymmetric Photonic </a:t>
            </a:r>
            <a:r>
              <a:rPr b="1" lang="en" sz="2000">
                <a:solidFill>
                  <a:srgbClr val="FFD966"/>
                </a:solidFill>
              </a:rPr>
              <a:t>Heterostructure</a:t>
            </a:r>
            <a:r>
              <a:rPr lang="en" sz="2000">
                <a:solidFill>
                  <a:srgbClr val="FFD966"/>
                </a:solidFill>
              </a:rPr>
              <a:t>?</a:t>
            </a:r>
            <a:endParaRPr sz="2000">
              <a:solidFill>
                <a:srgbClr val="FFD966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What are </a:t>
            </a:r>
            <a:r>
              <a:rPr b="1" lang="en" sz="2000"/>
              <a:t>Anisotropic Transmission Resonances</a:t>
            </a:r>
            <a:r>
              <a:rPr lang="en" sz="2000"/>
              <a:t> (ATRs)?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What are </a:t>
            </a:r>
            <a:r>
              <a:rPr b="1" lang="en" sz="2000"/>
              <a:t>symmetry-breaking transitions </a:t>
            </a:r>
            <a:r>
              <a:rPr lang="en" sz="2000"/>
              <a:t>and when do they occur?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Is the </a:t>
            </a:r>
            <a:r>
              <a:rPr lang="en" sz="1662"/>
              <a:t>𝒫𝒯</a:t>
            </a:r>
            <a:r>
              <a:rPr lang="en" sz="2000"/>
              <a:t> transition unique?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Where can such </a:t>
            </a:r>
            <a:r>
              <a:rPr lang="en" sz="1662"/>
              <a:t>𝒫𝒯</a:t>
            </a:r>
            <a:r>
              <a:rPr lang="en" sz="2000"/>
              <a:t>-Symmetric structures be </a:t>
            </a:r>
            <a:r>
              <a:rPr b="1" lang="en" sz="2000"/>
              <a:t>implemented</a:t>
            </a:r>
            <a:r>
              <a:rPr lang="en" sz="2000"/>
              <a:t>? 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"/>
          <p:cNvSpPr txBox="1"/>
          <p:nvPr>
            <p:ph type="title"/>
          </p:nvPr>
        </p:nvSpPr>
        <p:spPr>
          <a:xfrm>
            <a:off x="1297500" y="393750"/>
            <a:ext cx="69786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4) </a:t>
            </a:r>
            <a:r>
              <a:rPr lang="en" sz="3000"/>
              <a:t>Is the PT transition unique?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00"/>
          </a:p>
        </p:txBody>
      </p:sp>
      <p:sp>
        <p:nvSpPr>
          <p:cNvPr id="364" name="Google Shape;364;p42"/>
          <p:cNvSpPr txBox="1"/>
          <p:nvPr>
            <p:ph idx="1" type="body"/>
          </p:nvPr>
        </p:nvSpPr>
        <p:spPr>
          <a:xfrm>
            <a:off x="1264150" y="1407575"/>
            <a:ext cx="7072200" cy="31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A new scattering matrix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Phase Transition Conditions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A comparison of phase transitions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What are </a:t>
            </a:r>
            <a:r>
              <a:rPr lang="en" sz="2000">
                <a:solidFill>
                  <a:srgbClr val="FFD966"/>
                </a:solidFill>
              </a:rPr>
              <a:t>CPA laser points</a:t>
            </a:r>
            <a:r>
              <a:rPr lang="en" sz="2000"/>
              <a:t>?</a:t>
            </a: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3"/>
          <p:cNvSpPr txBox="1"/>
          <p:nvPr>
            <p:ph type="title"/>
          </p:nvPr>
        </p:nvSpPr>
        <p:spPr>
          <a:xfrm>
            <a:off x="1297500" y="341650"/>
            <a:ext cx="70389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new scattering matrix</a:t>
            </a:r>
            <a:endParaRPr/>
          </a:p>
        </p:txBody>
      </p:sp>
      <p:pic>
        <p:nvPicPr>
          <p:cNvPr id="370" name="Google Shape;3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450" y="1233500"/>
            <a:ext cx="6013149" cy="20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6450" y="3712925"/>
            <a:ext cx="2135050" cy="8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3"/>
          <p:cNvPicPr preferRelativeResize="0"/>
          <p:nvPr/>
        </p:nvPicPr>
        <p:blipFill rotWithShape="1">
          <a:blip r:embed="rId5">
            <a:alphaModFix/>
          </a:blip>
          <a:srcRect b="0" l="0" r="0" t="11410"/>
          <a:stretch/>
        </p:blipFill>
        <p:spPr>
          <a:xfrm>
            <a:off x="4882575" y="3759475"/>
            <a:ext cx="2347026" cy="7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3"/>
          <p:cNvSpPr txBox="1"/>
          <p:nvPr/>
        </p:nvSpPr>
        <p:spPr>
          <a:xfrm>
            <a:off x="3376338" y="3712925"/>
            <a:ext cx="148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new  scattering matrix definition</a:t>
            </a:r>
            <a:endParaRPr i="1"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74" name="Google Shape;374;p43"/>
          <p:cNvGrpSpPr/>
          <p:nvPr/>
        </p:nvGrpSpPr>
        <p:grpSpPr>
          <a:xfrm>
            <a:off x="5836875" y="233625"/>
            <a:ext cx="2986551" cy="638700"/>
            <a:chOff x="6032325" y="358000"/>
            <a:chExt cx="2986551" cy="638700"/>
          </a:xfrm>
        </p:grpSpPr>
        <p:pic>
          <p:nvPicPr>
            <p:cNvPr id="375" name="Google Shape;375;p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32325" y="358000"/>
              <a:ext cx="2986551" cy="638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6" name="Google Shape;376;p43"/>
            <p:cNvSpPr/>
            <p:nvPr/>
          </p:nvSpPr>
          <p:spPr>
            <a:xfrm>
              <a:off x="6840250" y="732025"/>
              <a:ext cx="53400" cy="71100"/>
            </a:xfrm>
            <a:prstGeom prst="ellipse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 txBox="1"/>
          <p:nvPr>
            <p:ph type="title"/>
          </p:nvPr>
        </p:nvSpPr>
        <p:spPr>
          <a:xfrm>
            <a:off x="1297500" y="282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transition conditions</a:t>
            </a:r>
            <a:endParaRPr/>
          </a:p>
        </p:txBody>
      </p:sp>
      <p:sp>
        <p:nvSpPr>
          <p:cNvPr id="382" name="Google Shape;382;p44"/>
          <p:cNvSpPr txBox="1"/>
          <p:nvPr>
            <p:ph idx="1" type="body"/>
          </p:nvPr>
        </p:nvSpPr>
        <p:spPr>
          <a:xfrm>
            <a:off x="1297500" y="1990425"/>
            <a:ext cx="71106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bc&gt;0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</a:t>
            </a:r>
            <a:r>
              <a:rPr lang="en"/>
              <a:t>oth eigenvalues complex (unimodular)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Symmetric phase of unimodular eigenvalues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T&lt;1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bc&lt;0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Both eigenvalues real and modulii ≠ 1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Broken symmetry phase as eigenvalues not unimodular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T&gt;1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b=0 or c=0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Both eigenvalues equal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Symmetry breaking point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T=1</a:t>
            </a:r>
            <a:endParaRPr/>
          </a:p>
        </p:txBody>
      </p:sp>
      <p:pic>
        <p:nvPicPr>
          <p:cNvPr id="383" name="Google Shape;3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700" y="967875"/>
            <a:ext cx="2117825" cy="7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4"/>
          <p:cNvSpPr txBox="1"/>
          <p:nvPr/>
        </p:nvSpPr>
        <p:spPr>
          <a:xfrm>
            <a:off x="1297500" y="1739300"/>
            <a:ext cx="269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Eigenvalues of the new scattering matrix</a:t>
            </a:r>
            <a:endParaRPr i="1"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"/>
          <p:cNvSpPr txBox="1"/>
          <p:nvPr>
            <p:ph type="title"/>
          </p:nvPr>
        </p:nvSpPr>
        <p:spPr>
          <a:xfrm>
            <a:off x="684350" y="4188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phase transitions</a:t>
            </a:r>
            <a:endParaRPr/>
          </a:p>
        </p:txBody>
      </p:sp>
      <p:sp>
        <p:nvSpPr>
          <p:cNvPr id="390" name="Google Shape;390;p45"/>
          <p:cNvSpPr txBox="1"/>
          <p:nvPr>
            <p:ph idx="4294967295" type="body"/>
          </p:nvPr>
        </p:nvSpPr>
        <p:spPr>
          <a:xfrm>
            <a:off x="684350" y="1567550"/>
            <a:ext cx="4747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go to the Jupyter Notebook to look at the phase transitions of the S</a:t>
            </a:r>
            <a:r>
              <a:rPr baseline="-25000" lang="en"/>
              <a:t>C</a:t>
            </a:r>
            <a:r>
              <a:rPr lang="en"/>
              <a:t> and S</a:t>
            </a:r>
            <a:r>
              <a:rPr baseline="-25000" lang="en"/>
              <a:t>0</a:t>
            </a:r>
            <a:r>
              <a:rPr lang="en"/>
              <a:t> matrices</a:t>
            </a:r>
            <a:r>
              <a:rPr lang="en"/>
              <a:t> for a simple heterostructure</a:t>
            </a:r>
            <a:endParaRPr/>
          </a:p>
        </p:txBody>
      </p:sp>
      <p:pic>
        <p:nvPicPr>
          <p:cNvPr id="391" name="Google Shape;3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38" y="2470228"/>
            <a:ext cx="5006237" cy="181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"/>
          <p:cNvSpPr txBox="1"/>
          <p:nvPr>
            <p:ph type="title"/>
          </p:nvPr>
        </p:nvSpPr>
        <p:spPr>
          <a:xfrm>
            <a:off x="1297500" y="401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phase transitions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6"/>
          <p:cNvSpPr txBox="1"/>
          <p:nvPr>
            <p:ph idx="1" type="body"/>
          </p:nvPr>
        </p:nvSpPr>
        <p:spPr>
          <a:xfrm>
            <a:off x="1297500" y="1995625"/>
            <a:ext cx="7166400" cy="28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</a:t>
            </a:r>
            <a:r>
              <a:rPr baseline="-25000" lang="en"/>
              <a:t>n</a:t>
            </a:r>
            <a:r>
              <a:rPr lang="en"/>
              <a:t> and ψ</a:t>
            </a:r>
            <a:r>
              <a:rPr baseline="-25000" lang="en"/>
              <a:t>n</a:t>
            </a:r>
            <a:r>
              <a:rPr lang="en"/>
              <a:t> are an eigenpair of the S(ω) matrix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1/</a:t>
            </a:r>
            <a:r>
              <a:rPr lang="en"/>
              <a:t>s</a:t>
            </a:r>
            <a:r>
              <a:rPr baseline="-25000" lang="en"/>
              <a:t>n</a:t>
            </a:r>
            <a:r>
              <a:rPr lang="en"/>
              <a:t>*  is an eigenvalue of the  S(ω*) matrix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</a:t>
            </a:r>
            <a:r>
              <a:rPr baseline="-25000" lang="en"/>
              <a:t>n</a:t>
            </a:r>
            <a:r>
              <a:rPr lang="en"/>
              <a:t>=0  ⇒ |1/s</a:t>
            </a:r>
            <a:r>
              <a:rPr baseline="-25000" lang="en"/>
              <a:t>n</a:t>
            </a:r>
            <a:r>
              <a:rPr lang="en"/>
              <a:t>*|⇾ ∞     and vice versa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Poles and zeros of the S matrix are necessarily complex conjugates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does not matter which S matrix we take as poles and zeros of the S</a:t>
            </a:r>
            <a:r>
              <a:rPr baseline="-25000" lang="en"/>
              <a:t>0</a:t>
            </a:r>
            <a:r>
              <a:rPr lang="en"/>
              <a:t> and S</a:t>
            </a:r>
            <a:r>
              <a:rPr baseline="-25000" lang="en"/>
              <a:t>c </a:t>
            </a:r>
            <a:r>
              <a:rPr lang="en"/>
              <a:t> matrix coincide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now go to the Jupyter Notebook to see the plots for the zeros and poles of a simple heterostructure</a:t>
            </a:r>
            <a:endParaRPr/>
          </a:p>
        </p:txBody>
      </p:sp>
      <p:pic>
        <p:nvPicPr>
          <p:cNvPr id="398" name="Google Shape;398;p46"/>
          <p:cNvPicPr preferRelativeResize="0"/>
          <p:nvPr/>
        </p:nvPicPr>
        <p:blipFill rotWithShape="1">
          <a:blip r:embed="rId3">
            <a:alphaModFix/>
          </a:blip>
          <a:srcRect b="0" l="0" r="0" t="10522"/>
          <a:stretch/>
        </p:blipFill>
        <p:spPr>
          <a:xfrm>
            <a:off x="5148175" y="1015475"/>
            <a:ext cx="2549549" cy="60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105050"/>
            <a:ext cx="2794975" cy="42482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6"/>
          <p:cNvSpPr txBox="1"/>
          <p:nvPr/>
        </p:nvSpPr>
        <p:spPr>
          <a:xfrm>
            <a:off x="4458900" y="1032750"/>
            <a:ext cx="716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⇒</a:t>
            </a:r>
            <a:endParaRPr sz="25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CPA laser points?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7"/>
          <p:cNvSpPr txBox="1"/>
          <p:nvPr>
            <p:ph idx="1" type="body"/>
          </p:nvPr>
        </p:nvSpPr>
        <p:spPr>
          <a:xfrm>
            <a:off x="1297500" y="1567550"/>
            <a:ext cx="7038900" cy="32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Pole and zero coincide on the real axis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 </a:t>
            </a:r>
            <a:r>
              <a:rPr lang="en"/>
              <a:t>s</a:t>
            </a:r>
            <a:r>
              <a:rPr baseline="-25000" lang="en"/>
              <a:t>n</a:t>
            </a:r>
            <a:r>
              <a:rPr lang="en"/>
              <a:t> is zero, RHS vanishes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</a:t>
            </a:r>
            <a:r>
              <a:rPr lang="en"/>
              <a:t>s</a:t>
            </a:r>
            <a:r>
              <a:rPr baseline="-25000" lang="en"/>
              <a:t>n </a:t>
            </a:r>
            <a:r>
              <a:rPr baseline="30000" lang="en"/>
              <a:t> </a:t>
            </a:r>
            <a:r>
              <a:rPr lang="en"/>
              <a:t>is a </a:t>
            </a:r>
            <a:r>
              <a:rPr lang="en"/>
              <a:t>pole, RHS blows up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425" y="2298963"/>
            <a:ext cx="2032299" cy="545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7"/>
          <p:cNvSpPr txBox="1"/>
          <p:nvPr/>
        </p:nvSpPr>
        <p:spPr>
          <a:xfrm>
            <a:off x="5422550" y="2079150"/>
            <a:ext cx="2688000" cy="9852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Note: Eigenvector in this case is just a vector composed of the amplitudes of simultaneously incident beams</a:t>
            </a:r>
            <a:endParaRPr sz="13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8"/>
          <p:cNvSpPr txBox="1"/>
          <p:nvPr>
            <p:ph type="title"/>
          </p:nvPr>
        </p:nvSpPr>
        <p:spPr>
          <a:xfrm>
            <a:off x="1297500" y="496050"/>
            <a:ext cx="70389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Physically...</a:t>
            </a:r>
            <a:endParaRPr/>
          </a:p>
        </p:txBody>
      </p:sp>
      <p:sp>
        <p:nvSpPr>
          <p:cNvPr id="414" name="Google Shape;414;p48"/>
          <p:cNvSpPr txBox="1"/>
          <p:nvPr>
            <p:ph idx="1" type="body"/>
          </p:nvPr>
        </p:nvSpPr>
        <p:spPr>
          <a:xfrm>
            <a:off x="2058300" y="3971575"/>
            <a:ext cx="50274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The Coherent Perfect Absorber mode</a:t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5" name="Google Shape;41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94875"/>
            <a:ext cx="6343351" cy="21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Physically...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</p:txBody>
      </p:sp>
      <p:pic>
        <p:nvPicPr>
          <p:cNvPr id="421" name="Google Shape;42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44587"/>
            <a:ext cx="6453151" cy="22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9"/>
          <p:cNvSpPr txBox="1"/>
          <p:nvPr>
            <p:ph idx="1" type="body"/>
          </p:nvPr>
        </p:nvSpPr>
        <p:spPr>
          <a:xfrm>
            <a:off x="2058300" y="3943675"/>
            <a:ext cx="50274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The Lasing mode</a:t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0"/>
          <p:cNvSpPr txBox="1"/>
          <p:nvPr>
            <p:ph type="title"/>
          </p:nvPr>
        </p:nvSpPr>
        <p:spPr>
          <a:xfrm>
            <a:off x="1264150" y="482725"/>
            <a:ext cx="69786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What have we covered up till now?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00"/>
          </a:p>
        </p:txBody>
      </p:sp>
      <p:sp>
        <p:nvSpPr>
          <p:cNvPr id="428" name="Google Shape;428;p50"/>
          <p:cNvSpPr txBox="1"/>
          <p:nvPr>
            <p:ph idx="1" type="body"/>
          </p:nvPr>
        </p:nvSpPr>
        <p:spPr>
          <a:xfrm>
            <a:off x="1264150" y="1407575"/>
            <a:ext cx="7072200" cy="31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A new scattering matrix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Phase Transition Conditions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A comparison of phase transitions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What are </a:t>
            </a:r>
            <a:r>
              <a:rPr lang="en" sz="2000">
                <a:solidFill>
                  <a:srgbClr val="FFD966"/>
                </a:solidFill>
              </a:rPr>
              <a:t>CPA laser points</a:t>
            </a:r>
            <a:r>
              <a:rPr lang="en" sz="2000"/>
              <a:t>?</a:t>
            </a:r>
            <a:endParaRPr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Overview</a:t>
            </a:r>
            <a:endParaRPr b="1" sz="3300"/>
          </a:p>
        </p:txBody>
      </p:sp>
      <p:sp>
        <p:nvSpPr>
          <p:cNvPr id="434" name="Google Shape;434;p51"/>
          <p:cNvSpPr txBox="1"/>
          <p:nvPr>
            <p:ph idx="1" type="body"/>
          </p:nvPr>
        </p:nvSpPr>
        <p:spPr>
          <a:xfrm>
            <a:off x="1297500" y="1411225"/>
            <a:ext cx="7250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What is a </a:t>
            </a:r>
            <a:r>
              <a:rPr lang="en" sz="1662"/>
              <a:t>𝒫𝒯</a:t>
            </a:r>
            <a:r>
              <a:rPr lang="en" sz="2000"/>
              <a:t>-Symmetric Photonic </a:t>
            </a:r>
            <a:r>
              <a:rPr b="1" lang="en" sz="2000"/>
              <a:t>Heterostructure</a:t>
            </a:r>
            <a:r>
              <a:rPr lang="en" sz="2000"/>
              <a:t>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➢"/>
            </a:pPr>
            <a:r>
              <a:rPr lang="en" sz="2000">
                <a:solidFill>
                  <a:srgbClr val="FFFFFF"/>
                </a:solidFill>
              </a:rPr>
              <a:t>What are </a:t>
            </a:r>
            <a:r>
              <a:rPr b="1" lang="en" sz="2000">
                <a:solidFill>
                  <a:srgbClr val="FFFFFF"/>
                </a:solidFill>
              </a:rPr>
              <a:t>Anisotropic Transmission Resonances</a:t>
            </a:r>
            <a:r>
              <a:rPr lang="en" sz="2000">
                <a:solidFill>
                  <a:srgbClr val="FFFFFF"/>
                </a:solidFill>
              </a:rPr>
              <a:t> (ATRs)?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➢"/>
            </a:pPr>
            <a:r>
              <a:rPr lang="en" sz="2000">
                <a:solidFill>
                  <a:srgbClr val="FFFFFF"/>
                </a:solidFill>
              </a:rPr>
              <a:t>What are </a:t>
            </a:r>
            <a:r>
              <a:rPr b="1" lang="en" sz="2000">
                <a:solidFill>
                  <a:srgbClr val="FFFFFF"/>
                </a:solidFill>
              </a:rPr>
              <a:t>symmetry-breaking transitions </a:t>
            </a:r>
            <a:r>
              <a:rPr lang="en" sz="2000">
                <a:solidFill>
                  <a:srgbClr val="FFFFFF"/>
                </a:solidFill>
              </a:rPr>
              <a:t>and when do they occur?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Is the </a:t>
            </a:r>
            <a:r>
              <a:rPr lang="en" sz="1662"/>
              <a:t>𝒫𝒯</a:t>
            </a:r>
            <a:r>
              <a:rPr lang="en" sz="2000"/>
              <a:t> transition unique?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000"/>
              <a:buChar char="➢"/>
            </a:pPr>
            <a:r>
              <a:rPr lang="en" sz="2000">
                <a:solidFill>
                  <a:srgbClr val="FFD966"/>
                </a:solidFill>
              </a:rPr>
              <a:t>Where can such </a:t>
            </a:r>
            <a:r>
              <a:rPr lang="en" sz="1662">
                <a:solidFill>
                  <a:srgbClr val="FFD966"/>
                </a:solidFill>
              </a:rPr>
              <a:t>𝒫𝒯</a:t>
            </a:r>
            <a:r>
              <a:rPr lang="en" sz="2000">
                <a:solidFill>
                  <a:srgbClr val="FFD966"/>
                </a:solidFill>
              </a:rPr>
              <a:t>-Symmetric structures be </a:t>
            </a:r>
            <a:r>
              <a:rPr b="1" lang="en" sz="2000">
                <a:solidFill>
                  <a:srgbClr val="FFD966"/>
                </a:solidFill>
              </a:rPr>
              <a:t>implemented</a:t>
            </a:r>
            <a:r>
              <a:rPr lang="en" sz="2000">
                <a:solidFill>
                  <a:srgbClr val="FFD966"/>
                </a:solidFill>
              </a:rPr>
              <a:t>? </a:t>
            </a:r>
            <a:endParaRPr sz="20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017450" y="193575"/>
            <a:ext cx="71091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What is </a:t>
            </a:r>
            <a:r>
              <a:rPr lang="en" sz="1662">
                <a:latin typeface="Lato"/>
                <a:ea typeface="Lato"/>
                <a:cs typeface="Lato"/>
                <a:sym typeface="Lato"/>
              </a:rPr>
              <a:t>𝒫𝒯</a:t>
            </a:r>
            <a:r>
              <a:rPr lang="en" sz="2000"/>
              <a:t>-Symmetry?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619800" y="788175"/>
            <a:ext cx="8241900" cy="44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625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62"/>
              <a:t>The “</a:t>
            </a:r>
            <a:r>
              <a:rPr lang="en" sz="1662"/>
              <a:t>𝒫</a:t>
            </a:r>
            <a:r>
              <a:rPr lang="en" sz="1662"/>
              <a:t>”  comes from the Parity operation, which flips the signs of momenta (p) and spatial </a:t>
            </a:r>
            <a:r>
              <a:rPr lang="en" sz="1662"/>
              <a:t>coordinates ( r) </a:t>
            </a:r>
            <a:endParaRPr sz="1662"/>
          </a:p>
          <a:p>
            <a:pPr indent="-32625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62"/>
              <a:t>The “</a:t>
            </a:r>
            <a:r>
              <a:rPr lang="en" sz="1662"/>
              <a:t>𝒯</a:t>
            </a:r>
            <a:r>
              <a:rPr lang="en" sz="1662"/>
              <a:t>” comes from the Time reversal operation, which flips the sign of tim</a:t>
            </a:r>
            <a:r>
              <a:rPr lang="en" sz="1662"/>
              <a:t>e and momenta, along with an overall complex conjugation</a:t>
            </a:r>
            <a:endParaRPr sz="1662"/>
          </a:p>
          <a:p>
            <a:pPr indent="-32625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62"/>
              <a:t>A Hamiltonian is called 𝒫𝒯 symmetric if it is invariant under the  𝒫𝒯 operation - </a:t>
            </a:r>
            <a:endParaRPr sz="1662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62"/>
          </a:p>
          <a:p>
            <a:pPr indent="-326254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62"/>
              <a:t>The relation between the potential in the Hamiltonian - </a:t>
            </a:r>
            <a:endParaRPr sz="1662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62"/>
          </a:p>
          <a:p>
            <a:pPr indent="-326254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62"/>
              <a:t>Observable  ⇒ Eigenvalues of  𝒫𝒯 symmetric Hamiltonian to be real  ⇔ Eigenvectors must be 𝒫𝒯 symmetric</a:t>
            </a:r>
            <a:endParaRPr sz="1662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39080"/>
              <a:buNone/>
            </a:pPr>
            <a:r>
              <a:t/>
            </a:r>
            <a:endParaRPr sz="435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ct val="139080"/>
              <a:buNone/>
            </a:pPr>
            <a:r>
              <a:t/>
            </a:r>
            <a:endParaRPr sz="435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650" y="2439912"/>
            <a:ext cx="3484325" cy="5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4188" y="3396650"/>
            <a:ext cx="238125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2"/>
          <p:cNvSpPr txBox="1"/>
          <p:nvPr>
            <p:ph type="title"/>
          </p:nvPr>
        </p:nvSpPr>
        <p:spPr>
          <a:xfrm>
            <a:off x="1297500" y="310375"/>
            <a:ext cx="70389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Realisations of PT-Symmetry</a:t>
            </a:r>
            <a:endParaRPr/>
          </a:p>
        </p:txBody>
      </p:sp>
      <p:pic>
        <p:nvPicPr>
          <p:cNvPr id="440" name="Google Shape;44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000" y="1024350"/>
            <a:ext cx="3801153" cy="134625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2"/>
          <p:cNvSpPr txBox="1"/>
          <p:nvPr/>
        </p:nvSpPr>
        <p:spPr>
          <a:xfrm>
            <a:off x="5473488" y="3987125"/>
            <a:ext cx="2830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Xiao et al - Effective PT-symmetric metasurfaces for subwavelength amplified sensing</a:t>
            </a:r>
            <a:endParaRPr i="1"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Schematic view of the P and T operation on </a:t>
            </a:r>
            <a:r>
              <a:rPr lang="en" sz="1000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CPA and lasing devices</a:t>
            </a:r>
            <a:endParaRPr sz="1000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442;p52"/>
          <p:cNvSpPr txBox="1"/>
          <p:nvPr/>
        </p:nvSpPr>
        <p:spPr>
          <a:xfrm>
            <a:off x="1059000" y="2488475"/>
            <a:ext cx="3344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Lin et al - Unidirectional Invisibility induced by PT-Symmetric Periodic Structures</a:t>
            </a:r>
            <a:endParaRPr i="1"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Unidirectional invisibility</a:t>
            </a: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of a PT-symmetric Bragg scatterer. </a:t>
            </a:r>
            <a:b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-The wave entering from the left (upper figure) does not recognize the existence of the periodic structure and goes through the sample entirely unaffected. </a:t>
            </a:r>
            <a:b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-A wave entering this same grating from the right (lower figure), experiences enhanced reflection.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443;p52"/>
          <p:cNvSpPr txBox="1"/>
          <p:nvPr/>
        </p:nvSpPr>
        <p:spPr>
          <a:xfrm>
            <a:off x="342275" y="4634700"/>
            <a:ext cx="49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...also Optical Computers, Optical Diodes, Power Oscillations</a:t>
            </a:r>
            <a:endParaRPr i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44" name="Google Shape;44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3500" y="1059352"/>
            <a:ext cx="2291820" cy="27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</a:t>
            </a:r>
            <a:endParaRPr/>
          </a:p>
        </p:txBody>
      </p:sp>
      <p:sp>
        <p:nvSpPr>
          <p:cNvPr id="450" name="Google Shape;450;p53"/>
          <p:cNvSpPr txBox="1"/>
          <p:nvPr>
            <p:ph idx="1" type="body"/>
          </p:nvPr>
        </p:nvSpPr>
        <p:spPr>
          <a:xfrm>
            <a:off x="1297500" y="1307850"/>
            <a:ext cx="70389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>
                <a:solidFill>
                  <a:srgbClr val="FFD966"/>
                </a:solidFill>
              </a:rPr>
              <a:t>Vaishnav V. Rao:</a:t>
            </a:r>
            <a:r>
              <a:rPr lang="en" sz="1700"/>
              <a:t> S-matrix, Abeles matrix, Trivial and Non-Trivial ATRs, CPA laser points.</a:t>
            </a:r>
            <a:br>
              <a:rPr lang="en" sz="1700"/>
            </a:br>
            <a:r>
              <a:rPr lang="en" sz="1700"/>
              <a:t>Plot 3(a)-3(f), 5.1, 5(a) and 5(c)</a:t>
            </a:r>
            <a:br>
              <a:rPr lang="en" sz="1700"/>
            </a:b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>
                <a:solidFill>
                  <a:srgbClr val="FFD966"/>
                </a:solidFill>
              </a:rPr>
              <a:t>Shyam Iyer:</a:t>
            </a:r>
            <a:r>
              <a:rPr lang="en" sz="1700"/>
              <a:t> Generalized Unitarity Relations, ATR and Phase Boundary.</a:t>
            </a:r>
            <a:br>
              <a:rPr lang="en" sz="1700"/>
            </a:br>
            <a:r>
              <a:rPr lang="en" sz="1700"/>
              <a:t>Plots 2(a)-2(c), 4(a)-4(c), 5.1 and 5(a)</a:t>
            </a:r>
            <a:br>
              <a:rPr lang="en" sz="1700"/>
            </a:b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>
                <a:solidFill>
                  <a:srgbClr val="FFD966"/>
                </a:solidFill>
              </a:rPr>
              <a:t>Mithil A. Vakde: </a:t>
            </a:r>
            <a:r>
              <a:rPr lang="en" sz="1700"/>
              <a:t>Absence of Trivial ATRs in SH, Existence of ATRs in the asymptotic limit, Derivation of formulae for SH.</a:t>
            </a:r>
            <a:br>
              <a:rPr lang="en" sz="1700"/>
            </a:br>
            <a:r>
              <a:rPr lang="en" sz="1700"/>
              <a:t>Plots 2(a)-2(c), Plot 3(a)-3(f), Fig 3.1, Fig. 6(a) - 6(c). </a:t>
            </a:r>
            <a:br>
              <a:rPr lang="en" sz="1700"/>
            </a:b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>
                <a:solidFill>
                  <a:srgbClr val="FFD966"/>
                </a:solidFill>
              </a:rPr>
              <a:t>Harshda Saxena:</a:t>
            </a:r>
            <a:r>
              <a:rPr lang="en" sz="1700"/>
              <a:t> QM formalism, ATR theory, Phase Transition Boundaries, Uniqueness of S-matrix.</a:t>
            </a:r>
            <a:br>
              <a:rPr lang="en" sz="1700"/>
            </a:br>
            <a:r>
              <a:rPr lang="en" sz="1700"/>
              <a:t>Plot 4(a)-4(c), 5.1, 5(a) and 5(c)</a:t>
            </a:r>
            <a:endParaRPr sz="17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you!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292650" y="0"/>
            <a:ext cx="85587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What are these structures?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92500" y="539250"/>
            <a:ext cx="9051300" cy="45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</a:t>
            </a:r>
            <a:r>
              <a:rPr lang="en" sz="1700"/>
              <a:t>he permittivity in optics behaves like the potential in QM!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Thus,  the permittivity (ε) 1D 𝒫𝒯 symmetric heterostructure will satisfy the relation - 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62"/>
          </a:p>
          <a:p>
            <a:pPr indent="-334171" lvl="0" marL="914400" rtl="0" algn="l">
              <a:spcBef>
                <a:spcPts val="1200"/>
              </a:spcBef>
              <a:spcAft>
                <a:spcPts val="0"/>
              </a:spcAft>
              <a:buSzPts val="1663"/>
              <a:buChar char="●"/>
            </a:pPr>
            <a:r>
              <a:rPr lang="en" sz="1662"/>
              <a:t>How does one achieve this?</a:t>
            </a:r>
            <a:endParaRPr sz="1662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62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62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028" y="1285878"/>
            <a:ext cx="2238250" cy="4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812" y="2571750"/>
            <a:ext cx="4638673" cy="23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0"/>
            <a:ext cx="68601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 - Matrix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525550" y="511500"/>
            <a:ext cx="9144000" cy="46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QM, S matrix is just the operator that relates the wavefunction at time t to that at t</a:t>
            </a:r>
            <a:r>
              <a:rPr baseline="-25000" lang="en" sz="1700"/>
              <a:t>0.,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our case, the scattering matrix S relates the amplitudes of incident waves (</a:t>
            </a:r>
            <a:r>
              <a:rPr lang="en" sz="1700"/>
              <a:t>ф</a:t>
            </a:r>
            <a:r>
              <a:rPr baseline="-25000" lang="en" sz="1700"/>
              <a:t>k</a:t>
            </a:r>
            <a:r>
              <a:rPr baseline="30000" lang="en" sz="1700"/>
              <a:t> </a:t>
            </a:r>
            <a:r>
              <a:rPr lang="en" sz="1700"/>
              <a:t>),</a:t>
            </a:r>
            <a:r>
              <a:rPr lang="en" sz="1700"/>
              <a:t> and scattered and transmitted (</a:t>
            </a:r>
            <a:r>
              <a:rPr lang="en" sz="1700"/>
              <a:t>ψ</a:t>
            </a:r>
            <a:r>
              <a:rPr baseline="-25000" lang="en" sz="1700"/>
              <a:t>n</a:t>
            </a:r>
            <a:r>
              <a:rPr lang="en" sz="1700"/>
              <a:t>) waves.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happens when we do a </a:t>
            </a:r>
            <a:r>
              <a:rPr lang="en" sz="1700"/>
              <a:t>𝒫𝒯 operation? Incident becomes scattering!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        		Before - 									After -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-25000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 Manipulating these 2, gives a very important equation - 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30000" sz="1700"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225" y="2310425"/>
            <a:ext cx="25527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500" y="2310425"/>
            <a:ext cx="3511769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2607" y="3766232"/>
            <a:ext cx="5604350" cy="8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097588" y="272700"/>
            <a:ext cx="73581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Generalized Unitarity Relations 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488700" y="840000"/>
            <a:ext cx="8166600" cy="3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Recall the structure as we read before, but now lets see what happens when we have coherent beams incident from both sides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75" y="1589150"/>
            <a:ext cx="7990674" cy="308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0" y="0"/>
            <a:ext cx="91440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Generalized Unitarity Relations - Contd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0" y="456300"/>
            <a:ext cx="9144000" cy="4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</a:t>
            </a:r>
            <a:r>
              <a:rPr lang="en" sz="1600"/>
              <a:t>ecall the transfer matrix, which relates the amplitudes on the left and right of the structure -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From a similar logic after applying the </a:t>
            </a:r>
            <a:r>
              <a:rPr lang="en" sz="1700"/>
              <a:t>𝒫𝒯 operation we obtain  </a:t>
            </a:r>
            <a:r>
              <a:rPr lang="en" sz="1600"/>
              <a:t> 						, parameterizing ℳ as below, where b and c are real, and related by detℳ = |a|</a:t>
            </a:r>
            <a:r>
              <a:rPr baseline="30000" lang="en" sz="1600"/>
              <a:t>2</a:t>
            </a:r>
            <a:r>
              <a:rPr lang="en" sz="1600"/>
              <a:t> - bc = 1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Using the S matrix as defined above, and relating it to ℳ gives us t</a:t>
            </a:r>
            <a:r>
              <a:rPr lang="en" sz="1600"/>
              <a:t>he following - </a:t>
            </a:r>
            <a:endParaRPr sz="1600"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200" y="904575"/>
            <a:ext cx="2574650" cy="7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2650" y="1642813"/>
            <a:ext cx="24765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1188" y="2571750"/>
            <a:ext cx="2733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8850" y="3882200"/>
            <a:ext cx="22288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96400" y="3844100"/>
            <a:ext cx="22669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1297500" y="0"/>
            <a:ext cx="70389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Generalized Unitarity Relations - Contd</a:t>
            </a:r>
            <a:endParaRPr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0" y="401088"/>
            <a:ext cx="9144000" cy="47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Using this, and the  transmission coefficients (t), left/right reflection coefficients r</a:t>
            </a:r>
            <a:r>
              <a:rPr baseline="-25000" lang="en" sz="1700"/>
              <a:t>L</a:t>
            </a:r>
            <a:r>
              <a:rPr lang="en" sz="1700"/>
              <a:t>/r</a:t>
            </a:r>
            <a:r>
              <a:rPr baseline="-25000" lang="en" sz="1700"/>
              <a:t>R</a:t>
            </a:r>
            <a:r>
              <a:rPr lang="en" sz="1700"/>
              <a:t> </a:t>
            </a:r>
            <a:endParaRPr sz="16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finally get the relations - 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Thus T&lt;1 becomes - 					, and T&gt;1 becomes						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finally plot these relations to get a feel for what is actually going on.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T=1 means that either R</a:t>
            </a:r>
            <a:r>
              <a:rPr baseline="-25000" lang="en" sz="1700"/>
              <a:t>L</a:t>
            </a:r>
            <a:r>
              <a:rPr lang="en" sz="1700"/>
              <a:t> or R</a:t>
            </a:r>
            <a:r>
              <a:rPr baseline="-25000" lang="en" sz="1700"/>
              <a:t>R</a:t>
            </a:r>
            <a:r>
              <a:rPr lang="en" sz="1700"/>
              <a:t> , giving rise to no reflection from that side, and what we call as Anisotropic Transmission Resonance (ATR)</a:t>
            </a:r>
            <a:endParaRPr sz="1700"/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825" y="1344550"/>
            <a:ext cx="25622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09175"/>
            <a:ext cx="31051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5550" y="2501838"/>
            <a:ext cx="20764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1625" y="2457888"/>
            <a:ext cx="2076450" cy="478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