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7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B63-D5E8-4D57-BC76-BC3F38FB267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825DF-AD08-4A9A-9C9A-B4DB1B1F2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0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8C41-045D-46BF-8724-E382DF7F2BC6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0" y="8657167"/>
            <a:ext cx="1543050" cy="486833"/>
          </a:xfrm>
        </p:spPr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00BF-FA88-4DF3-B39E-410CCDC0B711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33FE-7ACE-431D-AF7A-B28421A53C6B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5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8A81-838F-41F2-A198-F9E953AEC228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0" y="8657167"/>
            <a:ext cx="1543050" cy="486833"/>
          </a:xfrm>
        </p:spPr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5609-DEEC-4B31-8B4F-C1FE55FD3F1A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B469-AEF8-4DFB-A5EB-7E8315919C81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3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9CE-54A9-4851-B639-037DF314EA7C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BE95-BADE-4756-B638-312B25830A75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2207-B54D-4F01-AE2C-CFCE4138D248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6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C2C9-4CB9-4B37-BAC6-A60C41147D72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5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EFAC-E30A-43F9-AB4D-D53C42FE3065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A547-9481-486F-AC2C-BE9FD9E50E7C}" type="datetime1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FAEB-70F9-411A-BE8E-75CEE544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F98B7-3829-49BB-AE08-9DA1110DD435}"/>
                  </a:ext>
                </a:extLst>
              </p:cNvPr>
              <p:cNvSpPr txBox="1"/>
              <p:nvPr/>
            </p:nvSpPr>
            <p:spPr>
              <a:xfrm>
                <a:off x="2433784" y="4781644"/>
                <a:ext cx="2039468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F98B7-3829-49BB-AE08-9DA1110D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84" y="4781644"/>
                <a:ext cx="2039468" cy="566950"/>
              </a:xfrm>
              <a:prstGeom prst="rect">
                <a:avLst/>
              </a:prstGeom>
              <a:blipFill>
                <a:blip r:embed="rId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738D65-6DD5-4E07-A2EE-1B70FCE619DC}"/>
                  </a:ext>
                </a:extLst>
              </p:cNvPr>
              <p:cNvSpPr txBox="1"/>
              <p:nvPr/>
            </p:nvSpPr>
            <p:spPr>
              <a:xfrm>
                <a:off x="2603005" y="6046146"/>
                <a:ext cx="1721562" cy="581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738D65-6DD5-4E07-A2EE-1B70FCE6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005" y="6046146"/>
                <a:ext cx="1721562" cy="581506"/>
              </a:xfrm>
              <a:prstGeom prst="rect">
                <a:avLst/>
              </a:prstGeom>
              <a:blipFill>
                <a:blip r:embed="rId3"/>
                <a:stretch>
                  <a:fillRect t="-1053"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64BCF0-3D4C-475E-8A32-D9954ABB4441}"/>
                  </a:ext>
                </a:extLst>
              </p:cNvPr>
              <p:cNvSpPr txBox="1"/>
              <p:nvPr/>
            </p:nvSpPr>
            <p:spPr>
              <a:xfrm>
                <a:off x="4784192" y="4845924"/>
                <a:ext cx="1906484" cy="607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bev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bev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0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bev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0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bev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64BCF0-3D4C-475E-8A32-D9954AB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92" y="4845924"/>
                <a:ext cx="1906484" cy="607346"/>
              </a:xfrm>
              <a:prstGeom prst="rect">
                <a:avLst/>
              </a:prstGeom>
              <a:blipFill>
                <a:blip r:embed="rId4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0A0F4-0BD2-45D0-8207-A740516628A2}"/>
                  </a:ext>
                </a:extLst>
              </p:cNvPr>
              <p:cNvSpPr txBox="1"/>
              <p:nvPr/>
            </p:nvSpPr>
            <p:spPr>
              <a:xfrm>
                <a:off x="644307" y="3051889"/>
                <a:ext cx="988412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ori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ori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0A0F4-0BD2-45D0-8207-A74051662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7" y="3051889"/>
                <a:ext cx="988412" cy="438005"/>
              </a:xfrm>
              <a:prstGeom prst="rect">
                <a:avLst/>
              </a:prstGeom>
              <a:blipFill>
                <a:blip r:embed="rId5"/>
                <a:stretch>
                  <a:fillRect t="-1408"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A5EFF9-5578-40BE-AE9E-C1EEF3B376A2}"/>
                  </a:ext>
                </a:extLst>
              </p:cNvPr>
              <p:cNvSpPr txBox="1"/>
              <p:nvPr/>
            </p:nvSpPr>
            <p:spPr>
              <a:xfrm>
                <a:off x="2916410" y="3051889"/>
                <a:ext cx="1023485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A5EFF9-5578-40BE-AE9E-C1EEF3B37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10" y="3051889"/>
                <a:ext cx="1023485" cy="438005"/>
              </a:xfrm>
              <a:prstGeom prst="rect">
                <a:avLst/>
              </a:prstGeom>
              <a:blipFill>
                <a:blip r:embed="rId6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40F6B-289A-42BC-9FC9-6BCFAD2B10E8}"/>
                  </a:ext>
                </a:extLst>
              </p:cNvPr>
              <p:cNvSpPr txBox="1"/>
              <p:nvPr/>
            </p:nvSpPr>
            <p:spPr>
              <a:xfrm>
                <a:off x="5261790" y="3065515"/>
                <a:ext cx="951286" cy="41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bev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bev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40F6B-289A-42BC-9FC9-6BCFAD2B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90" y="3065515"/>
                <a:ext cx="951286" cy="410753"/>
              </a:xfrm>
              <a:prstGeom prst="rect">
                <a:avLst/>
              </a:prstGeom>
              <a:blipFill>
                <a:blip r:embed="rId7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20841-DE27-40C2-9F27-14697933E78F}"/>
                  </a:ext>
                </a:extLst>
              </p:cNvPr>
              <p:cNvSpPr txBox="1"/>
              <p:nvPr/>
            </p:nvSpPr>
            <p:spPr>
              <a:xfrm>
                <a:off x="354523" y="905176"/>
                <a:ext cx="592748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Here, we would like to get a BEV (Bird-Eye View) image from an original perspective image.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formulated as a problem of finding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bev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bev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 corresponding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ori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ori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solve this problem, we introduce the following four coordinate systems for: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ori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original perspective image space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cam: camera space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world: world space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bev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BEV image space</a:t>
                </a:r>
              </a:p>
              <a:p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would have the following three transformations between coordinate systems.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bev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→ world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world → cam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• cam →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ori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20841-DE27-40C2-9F27-14697933E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3" y="905176"/>
                <a:ext cx="5927483" cy="1938992"/>
              </a:xfrm>
              <a:prstGeom prst="rect">
                <a:avLst/>
              </a:prstGeom>
              <a:blipFill>
                <a:blip r:embed="rId8"/>
                <a:stretch>
                  <a:fillRect b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08AEA8B-1C55-4234-9FB7-00E87E30514F}"/>
              </a:ext>
            </a:extLst>
          </p:cNvPr>
          <p:cNvSpPr txBox="1"/>
          <p:nvPr/>
        </p:nvSpPr>
        <p:spPr>
          <a:xfrm>
            <a:off x="4003917" y="0"/>
            <a:ext cx="285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Aug 17 2020</a:t>
            </a:r>
          </a:p>
          <a:p>
            <a:pPr algn="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Jungwon Kang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62AB4-AFDC-4676-A383-2CB3884DB5B0}"/>
              </a:ext>
            </a:extLst>
          </p:cNvPr>
          <p:cNvSpPr txBox="1"/>
          <p:nvPr/>
        </p:nvSpPr>
        <p:spPr>
          <a:xfrm>
            <a:off x="666240" y="434376"/>
            <a:ext cx="552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Arial" panose="020B0604020202020204" pitchFamily="34" charset="0"/>
                <a:cs typeface="Arial" panose="020B0604020202020204" pitchFamily="34" charset="0"/>
              </a:rPr>
              <a:t>Getting a BEV (Bird-Eye View) image from an original perspective image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38CB348-8332-43B9-A327-189B1755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FAEB-70F9-411A-BE8E-75CEE544915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E6FC2-B354-4D21-A1BF-8E6695906C7E}"/>
              </a:ext>
            </a:extLst>
          </p:cNvPr>
          <p:cNvSpPr txBox="1"/>
          <p:nvPr/>
        </p:nvSpPr>
        <p:spPr>
          <a:xfrm>
            <a:off x="418513" y="3530289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from cam to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0CA6F2-E087-4E37-883F-91DC831B0807}"/>
              </a:ext>
            </a:extLst>
          </p:cNvPr>
          <p:cNvSpPr txBox="1"/>
          <p:nvPr/>
        </p:nvSpPr>
        <p:spPr>
          <a:xfrm>
            <a:off x="2700939" y="3530289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from world to cam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AEE20C-C98F-488D-B5C3-E4C2044312E8}"/>
              </a:ext>
            </a:extLst>
          </p:cNvPr>
          <p:cNvSpPr txBox="1"/>
          <p:nvPr/>
        </p:nvSpPr>
        <p:spPr>
          <a:xfrm>
            <a:off x="5017433" y="3530289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bev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to world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AD46DA-D969-4887-B0D2-F0A9332466A5}"/>
              </a:ext>
            </a:extLst>
          </p:cNvPr>
          <p:cNvCxnSpPr>
            <a:cxnSpLocks/>
          </p:cNvCxnSpPr>
          <p:nvPr/>
        </p:nvCxnSpPr>
        <p:spPr>
          <a:xfrm>
            <a:off x="2286000" y="3051889"/>
            <a:ext cx="0" cy="60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C87C0D-C0EE-4DFE-B506-6BDC3838DC93}"/>
              </a:ext>
            </a:extLst>
          </p:cNvPr>
          <p:cNvCxnSpPr>
            <a:cxnSpLocks/>
          </p:cNvCxnSpPr>
          <p:nvPr/>
        </p:nvCxnSpPr>
        <p:spPr>
          <a:xfrm>
            <a:off x="4572000" y="3051889"/>
            <a:ext cx="0" cy="60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77746FB7-A071-44DA-B767-74EDD4C2A7F8}"/>
              </a:ext>
            </a:extLst>
          </p:cNvPr>
          <p:cNvSpPr/>
          <p:nvPr/>
        </p:nvSpPr>
        <p:spPr>
          <a:xfrm>
            <a:off x="3357000" y="5427370"/>
            <a:ext cx="144000" cy="54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CC57C6E-BDA1-4753-B32E-2C1BD4FAC8BB}"/>
                  </a:ext>
                </a:extLst>
              </p:cNvPr>
              <p:cNvSpPr txBox="1"/>
              <p:nvPr/>
            </p:nvSpPr>
            <p:spPr>
              <a:xfrm>
                <a:off x="3395111" y="5427370"/>
                <a:ext cx="1075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ko-KR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all the points in </a:t>
                </a:r>
              </a:p>
              <a:p>
                <a:pPr algn="ctr"/>
                <a:r>
                  <a:rPr lang="en-US" altLang="ko-K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world space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CC57C6E-BDA1-4753-B32E-2C1BD4F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11" y="5427370"/>
                <a:ext cx="1075891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BF9068-DF4B-453D-8B74-04B22E09D978}"/>
                  </a:ext>
                </a:extLst>
              </p:cNvPr>
              <p:cNvSpPr txBox="1"/>
              <p:nvPr/>
            </p:nvSpPr>
            <p:spPr>
              <a:xfrm>
                <a:off x="338133" y="4845924"/>
                <a:ext cx="1600759" cy="6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ori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ori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limLow>
                        <m:limLow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cam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BF9068-DF4B-453D-8B74-04B22E09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3" y="4845924"/>
                <a:ext cx="1600759" cy="619272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Down 52">
            <a:extLst>
              <a:ext uri="{FF2B5EF4-FFF2-40B4-BE49-F238E27FC236}">
                <a16:creationId xmlns:a16="http://schemas.microsoft.com/office/drawing/2014/main" id="{3F748506-6F17-47A0-A822-2C19CFF08E89}"/>
              </a:ext>
            </a:extLst>
          </p:cNvPr>
          <p:cNvSpPr/>
          <p:nvPr/>
        </p:nvSpPr>
        <p:spPr>
          <a:xfrm>
            <a:off x="1007161" y="4108239"/>
            <a:ext cx="262702" cy="29718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4E04ADB-0DA3-45C7-A4D8-A48781EF4937}"/>
              </a:ext>
            </a:extLst>
          </p:cNvPr>
          <p:cNvSpPr/>
          <p:nvPr/>
        </p:nvSpPr>
        <p:spPr>
          <a:xfrm>
            <a:off x="3308638" y="4108239"/>
            <a:ext cx="262702" cy="29718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294A217-B73D-4A55-9265-A50E8421695C}"/>
              </a:ext>
            </a:extLst>
          </p:cNvPr>
          <p:cNvSpPr/>
          <p:nvPr/>
        </p:nvSpPr>
        <p:spPr>
          <a:xfrm>
            <a:off x="5608482" y="4108239"/>
            <a:ext cx="262702" cy="29718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538496-C99C-4D61-868A-F06DF2C9F419}"/>
              </a:ext>
            </a:extLst>
          </p:cNvPr>
          <p:cNvCxnSpPr>
            <a:cxnSpLocks/>
          </p:cNvCxnSpPr>
          <p:nvPr/>
        </p:nvCxnSpPr>
        <p:spPr>
          <a:xfrm flipV="1">
            <a:off x="3258820" y="7325204"/>
            <a:ext cx="340360" cy="1727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897F03-41C4-484D-9F3F-A0BA33498251}"/>
              </a:ext>
            </a:extLst>
          </p:cNvPr>
          <p:cNvCxnSpPr>
            <a:cxnSpLocks/>
          </p:cNvCxnSpPr>
          <p:nvPr/>
        </p:nvCxnSpPr>
        <p:spPr>
          <a:xfrm>
            <a:off x="3258820" y="7497924"/>
            <a:ext cx="302260" cy="195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DDAE76-DE7F-41D6-BD4A-832B30892AB1}"/>
              </a:ext>
            </a:extLst>
          </p:cNvPr>
          <p:cNvCxnSpPr>
            <a:cxnSpLocks/>
          </p:cNvCxnSpPr>
          <p:nvPr/>
        </p:nvCxnSpPr>
        <p:spPr>
          <a:xfrm>
            <a:off x="3258820" y="7499194"/>
            <a:ext cx="0" cy="396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389820-720E-4AF5-B5DB-B3E39B166741}"/>
              </a:ext>
            </a:extLst>
          </p:cNvPr>
          <p:cNvCxnSpPr>
            <a:cxnSpLocks/>
          </p:cNvCxnSpPr>
          <p:nvPr/>
        </p:nvCxnSpPr>
        <p:spPr>
          <a:xfrm flipV="1">
            <a:off x="3258820" y="8407208"/>
            <a:ext cx="340360" cy="1727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807CB9-EE7E-44B1-B96B-15E4533C5378}"/>
              </a:ext>
            </a:extLst>
          </p:cNvPr>
          <p:cNvCxnSpPr>
            <a:cxnSpLocks/>
          </p:cNvCxnSpPr>
          <p:nvPr/>
        </p:nvCxnSpPr>
        <p:spPr>
          <a:xfrm>
            <a:off x="3258820" y="8579928"/>
            <a:ext cx="302260" cy="195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98D437-C47A-4B37-827C-EE036E571575}"/>
              </a:ext>
            </a:extLst>
          </p:cNvPr>
          <p:cNvCxnSpPr>
            <a:cxnSpLocks/>
          </p:cNvCxnSpPr>
          <p:nvPr/>
        </p:nvCxnSpPr>
        <p:spPr>
          <a:xfrm flipV="1">
            <a:off x="3258820" y="8183928"/>
            <a:ext cx="0" cy="3960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EAA8F83-ECFC-4BE9-B72B-D838ADCE06C6}"/>
                  </a:ext>
                </a:extLst>
              </p:cNvPr>
              <p:cNvSpPr txBox="1"/>
              <p:nvPr/>
            </p:nvSpPr>
            <p:spPr>
              <a:xfrm>
                <a:off x="2956561" y="7363542"/>
                <a:ext cx="2548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cam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EAA8F83-ECFC-4BE9-B72B-D838ADCE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1" y="7363542"/>
                <a:ext cx="254878" cy="153888"/>
              </a:xfrm>
              <a:prstGeom prst="rect">
                <a:avLst/>
              </a:prstGeom>
              <a:blipFill>
                <a:blip r:embed="rId11"/>
                <a:stretch>
                  <a:fillRect l="-7143"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3F1B1D-46B6-422A-8999-F8A7F7FD080E}"/>
                  </a:ext>
                </a:extLst>
              </p:cNvPr>
              <p:cNvSpPr txBox="1"/>
              <p:nvPr/>
            </p:nvSpPr>
            <p:spPr>
              <a:xfrm>
                <a:off x="3076262" y="8502984"/>
                <a:ext cx="1474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3F1B1D-46B6-422A-8999-F8A7F7FD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62" y="8502984"/>
                <a:ext cx="147476" cy="153888"/>
              </a:xfrm>
              <a:prstGeom prst="rect">
                <a:avLst/>
              </a:prstGeom>
              <a:blipFill>
                <a:blip r:embed="rId12"/>
                <a:stretch>
                  <a:fillRect l="-25000" r="-16667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9849654-0374-4187-8E32-31D81449BEDB}"/>
                  </a:ext>
                </a:extLst>
              </p:cNvPr>
              <p:cNvSpPr txBox="1"/>
              <p:nvPr/>
            </p:nvSpPr>
            <p:spPr>
              <a:xfrm>
                <a:off x="3450204" y="8727750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9849654-0374-4187-8E32-31D81449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204" y="8727750"/>
                <a:ext cx="24227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2A8836-61A9-4757-A885-A2C627313279}"/>
                  </a:ext>
                </a:extLst>
              </p:cNvPr>
              <p:cNvSpPr txBox="1"/>
              <p:nvPr/>
            </p:nvSpPr>
            <p:spPr>
              <a:xfrm>
                <a:off x="3060935" y="7703966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2A8836-61A9-4757-A885-A2C62731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35" y="7703966"/>
                <a:ext cx="242272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B4C06B-44E8-4498-A42A-A7CD4CC5754E}"/>
                  </a:ext>
                </a:extLst>
              </p:cNvPr>
              <p:cNvSpPr txBox="1"/>
              <p:nvPr/>
            </p:nvSpPr>
            <p:spPr>
              <a:xfrm>
                <a:off x="3028864" y="8108023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B4C06B-44E8-4498-A42A-A7CD4CC57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64" y="8108023"/>
                <a:ext cx="242272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CF0501-B62F-44CE-8AA5-5D91713FBCD1}"/>
                  </a:ext>
                </a:extLst>
              </p:cNvPr>
              <p:cNvSpPr txBox="1"/>
              <p:nvPr/>
            </p:nvSpPr>
            <p:spPr>
              <a:xfrm>
                <a:off x="3501000" y="7539598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CF0501-B62F-44CE-8AA5-5D91713F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00" y="7539598"/>
                <a:ext cx="24227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148A753-4A84-42F4-8B49-4F8B834776FA}"/>
                  </a:ext>
                </a:extLst>
              </p:cNvPr>
              <p:cNvSpPr txBox="1"/>
              <p:nvPr/>
            </p:nvSpPr>
            <p:spPr>
              <a:xfrm>
                <a:off x="3497098" y="8211628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148A753-4A84-42F4-8B49-4F8B83477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98" y="8211628"/>
                <a:ext cx="242272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526C6C-88ED-48E1-B60A-98FCD4509217}"/>
                  </a:ext>
                </a:extLst>
              </p:cNvPr>
              <p:cNvSpPr txBox="1"/>
              <p:nvPr/>
            </p:nvSpPr>
            <p:spPr>
              <a:xfrm>
                <a:off x="3363262" y="7148098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526C6C-88ED-48E1-B60A-98FCD4509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62" y="7148098"/>
                <a:ext cx="242272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C7836B7E-04C6-49D3-A928-2B0B0F2176CF}"/>
              </a:ext>
            </a:extLst>
          </p:cNvPr>
          <p:cNvSpPr/>
          <p:nvPr/>
        </p:nvSpPr>
        <p:spPr>
          <a:xfrm>
            <a:off x="5261790" y="7202968"/>
            <a:ext cx="108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E5FE09-4BEB-40E3-8D73-3E6E344657C3}"/>
              </a:ext>
            </a:extLst>
          </p:cNvPr>
          <p:cNvCxnSpPr>
            <a:cxnSpLocks/>
          </p:cNvCxnSpPr>
          <p:nvPr/>
        </p:nvCxnSpPr>
        <p:spPr>
          <a:xfrm>
            <a:off x="5261790" y="720454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649278-35EE-4AA3-B75C-FA2FB5DD9297}"/>
              </a:ext>
            </a:extLst>
          </p:cNvPr>
          <p:cNvCxnSpPr>
            <a:cxnSpLocks/>
          </p:cNvCxnSpPr>
          <p:nvPr/>
        </p:nvCxnSpPr>
        <p:spPr>
          <a:xfrm>
            <a:off x="5261790" y="7202968"/>
            <a:ext cx="0" cy="360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713541-447E-440E-835B-CD53391ADB43}"/>
              </a:ext>
            </a:extLst>
          </p:cNvPr>
          <p:cNvCxnSpPr>
            <a:cxnSpLocks/>
          </p:cNvCxnSpPr>
          <p:nvPr/>
        </p:nvCxnSpPr>
        <p:spPr>
          <a:xfrm>
            <a:off x="5801790" y="8472043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76E083-3560-4B22-B7B5-215D6692EC37}"/>
              </a:ext>
            </a:extLst>
          </p:cNvPr>
          <p:cNvCxnSpPr>
            <a:cxnSpLocks/>
          </p:cNvCxnSpPr>
          <p:nvPr/>
        </p:nvCxnSpPr>
        <p:spPr>
          <a:xfrm flipV="1">
            <a:off x="5801790" y="8105743"/>
            <a:ext cx="0" cy="360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E8D10D-9188-4C64-80C2-E0B1C99D25F9}"/>
                  </a:ext>
                </a:extLst>
              </p:cNvPr>
              <p:cNvSpPr txBox="1"/>
              <p:nvPr/>
            </p:nvSpPr>
            <p:spPr>
              <a:xfrm>
                <a:off x="5430638" y="6978241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9E8D10D-9188-4C64-80C2-E0B1C99D2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38" y="6978241"/>
                <a:ext cx="242272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3CDE790-FA07-4F4E-8507-4456E4D9EB5C}"/>
                  </a:ext>
                </a:extLst>
              </p:cNvPr>
              <p:cNvSpPr txBox="1"/>
              <p:nvPr/>
            </p:nvSpPr>
            <p:spPr>
              <a:xfrm>
                <a:off x="5033716" y="7355366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3CDE790-FA07-4F4E-8507-4456E4D9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16" y="7355366"/>
                <a:ext cx="242272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0CB22C1-165D-46D7-ABF7-8C4D33B5F84D}"/>
                  </a:ext>
                </a:extLst>
              </p:cNvPr>
              <p:cNvSpPr txBox="1"/>
              <p:nvPr/>
            </p:nvSpPr>
            <p:spPr>
              <a:xfrm>
                <a:off x="5979976" y="8423283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0CB22C1-165D-46D7-ABF7-8C4D33B5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76" y="8423283"/>
                <a:ext cx="242272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228F18B-8B06-4111-9397-1D92CB2DEFF8}"/>
                  </a:ext>
                </a:extLst>
              </p:cNvPr>
              <p:cNvSpPr txBox="1"/>
              <p:nvPr/>
            </p:nvSpPr>
            <p:spPr>
              <a:xfrm>
                <a:off x="5592447" y="7978095"/>
                <a:ext cx="2422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228F18B-8B06-4111-9397-1D92CB2D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447" y="7978095"/>
                <a:ext cx="242272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198403-D805-4262-918B-D44C898AFCF3}"/>
                  </a:ext>
                </a:extLst>
              </p:cNvPr>
              <p:cNvSpPr txBox="1"/>
              <p:nvPr/>
            </p:nvSpPr>
            <p:spPr>
              <a:xfrm>
                <a:off x="5091094" y="7039233"/>
                <a:ext cx="22602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bev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198403-D805-4262-918B-D44C898A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94" y="7039233"/>
                <a:ext cx="226023" cy="153888"/>
              </a:xfrm>
              <a:prstGeom prst="rect">
                <a:avLst/>
              </a:prstGeom>
              <a:blipFill>
                <a:blip r:embed="rId21"/>
                <a:stretch>
                  <a:fillRect l="-16216" r="-16216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A574E22-77E9-43FB-B49A-15780C068ED3}"/>
                  </a:ext>
                </a:extLst>
              </p:cNvPr>
              <p:cNvSpPr txBox="1"/>
              <p:nvPr/>
            </p:nvSpPr>
            <p:spPr>
              <a:xfrm>
                <a:off x="5720575" y="8483584"/>
                <a:ext cx="1474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A574E22-77E9-43FB-B49A-15780C068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75" y="8483584"/>
                <a:ext cx="147476" cy="153888"/>
              </a:xfrm>
              <a:prstGeom prst="rect">
                <a:avLst/>
              </a:prstGeom>
              <a:blipFill>
                <a:blip r:embed="rId22"/>
                <a:stretch>
                  <a:fillRect l="-20000" r="-16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933D81A-CF84-425A-8D24-09B75BA8E0DC}"/>
                  </a:ext>
                </a:extLst>
              </p:cNvPr>
              <p:cNvSpPr txBox="1"/>
              <p:nvPr/>
            </p:nvSpPr>
            <p:spPr>
              <a:xfrm>
                <a:off x="5025568" y="5579804"/>
                <a:ext cx="1537490" cy="566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000" dirty="0">
                    <a:ea typeface="Cambria Math" panose="02040503050406030204" pitchFamily="18" charset="0"/>
                  </a:rPr>
                  <a:t>•</a:t>
                </a:r>
                <a:r>
                  <a:rPr lang="en-US" altLang="ko-KR" sz="1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bev</m:t>
                        </m:r>
                      </m:sub>
                    </m:sSub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pixel/meter</a:t>
                </a:r>
              </a:p>
              <a:p>
                <a:pPr/>
                <a:r>
                  <a:rPr lang="en-US" altLang="ko-KR" sz="1000" dirty="0">
                    <a:ea typeface="Cambria Math" panose="02040503050406030204" pitchFamily="18" charset="0"/>
                  </a:rPr>
                  <a:t>•</a:t>
                </a:r>
                <a:r>
                  <a:rPr lang="en-US" altLang="ko-KR" sz="1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bev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r>
                  <a:rPr lang="en-US" altLang="ko-KR" sz="1000" dirty="0">
                    <a:ea typeface="Cambria Math" panose="02040503050406030204" pitchFamily="18" charset="0"/>
                  </a:rPr>
                  <a:t>•</a:t>
                </a:r>
                <a:r>
                  <a:rPr lang="en-US" altLang="ko-KR" sz="1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bev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933D81A-CF84-425A-8D24-09B75BA8E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68" y="5579804"/>
                <a:ext cx="1537490" cy="566181"/>
              </a:xfrm>
              <a:prstGeom prst="rect">
                <a:avLst/>
              </a:prstGeom>
              <a:blipFill>
                <a:blip r:embed="rId23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2F0005A9-4DF3-45CB-84B3-CEF7F3DC6195}"/>
              </a:ext>
            </a:extLst>
          </p:cNvPr>
          <p:cNvSpPr txBox="1"/>
          <p:nvPr/>
        </p:nvSpPr>
        <p:spPr>
          <a:xfrm>
            <a:off x="4618482" y="2463368"/>
            <a:ext cx="19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Note that the </a:t>
            </a:r>
            <a:r>
              <a:rPr lang="en-US" altLang="ko-K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-color symbols 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are parameters.</a:t>
            </a:r>
          </a:p>
        </p:txBody>
      </p:sp>
    </p:spTree>
    <p:extLst>
      <p:ext uri="{BB962C8B-B14F-4D97-AF65-F5344CB8AC3E}">
        <p14:creationId xmlns:p14="http://schemas.microsoft.com/office/powerpoint/2010/main" val="151001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227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84</cp:revision>
  <dcterms:created xsi:type="dcterms:W3CDTF">2020-08-17T17:17:08Z</dcterms:created>
  <dcterms:modified xsi:type="dcterms:W3CDTF">2020-08-17T19:06:44Z</dcterms:modified>
</cp:coreProperties>
</file>