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32"/>
  </p:notesMasterIdLst>
  <p:sldIdLst>
    <p:sldId id="256" r:id="rId2"/>
    <p:sldId id="303" r:id="rId3"/>
    <p:sldId id="257" r:id="rId4"/>
    <p:sldId id="280" r:id="rId5"/>
    <p:sldId id="327" r:id="rId6"/>
    <p:sldId id="328" r:id="rId7"/>
    <p:sldId id="329" r:id="rId8"/>
    <p:sldId id="260" r:id="rId9"/>
    <p:sldId id="261" r:id="rId10"/>
    <p:sldId id="330" r:id="rId11"/>
    <p:sldId id="263" r:id="rId12"/>
    <p:sldId id="332" r:id="rId13"/>
    <p:sldId id="331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</p:sldIdLst>
  <p:sldSz cx="9144000" cy="5143500" type="screen16x9"/>
  <p:notesSz cx="6858000" cy="9144000"/>
  <p:embeddedFontLst>
    <p:embeddedFont>
      <p:font typeface="Anaheim" panose="020B0604020202020204" charset="0"/>
      <p:regular r:id="rId33"/>
    </p:embeddedFont>
    <p:embeddedFont>
      <p:font typeface="Asap" panose="020B0604020202020204" charset="0"/>
      <p:regular r:id="rId34"/>
      <p:bold r:id="rId35"/>
      <p:italic r:id="rId36"/>
      <p:boldItalic r:id="rId37"/>
    </p:embeddedFont>
    <p:embeddedFont>
      <p:font typeface="Assistant" pitchFamily="2" charset="-79"/>
      <p:regular r:id="rId38"/>
      <p:bold r:id="rId39"/>
    </p:embeddedFont>
    <p:embeddedFont>
      <p:font typeface="Cambria Math" panose="02040503050406030204" pitchFamily="18" charset="0"/>
      <p:regular r:id="rId40"/>
    </p:embeddedFont>
    <p:embeddedFont>
      <p:font typeface="Corbel" panose="020B0503020204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DC4324-B3DE-4C06-B382-FBF149EE025C}">
  <a:tblStyle styleId="{8ADC4324-B3DE-4C06-B382-FBF149EE02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7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Hoja1!$A$2:$C$17</cx:f>
        <cx:lvl ptCount="16"/>
        <cx:lvl ptCount="16"/>
        <cx:lvl ptCount="16">
          <cx:pt idx="0">10</cx:pt>
          <cx:pt idx="1">20</cx:pt>
          <cx:pt idx="2">30</cx:pt>
          <cx:pt idx="3">40</cx:pt>
        </cx:lvl>
      </cx:strDim>
      <cx:numDim type="size">
        <cx:f>Hoja1!$D$2:$D$17</cx:f>
        <cx:lvl ptCount="16" formatCode="General">
          <cx:pt idx="0">22</cx:pt>
          <cx:pt idx="1">22</cx:pt>
          <cx:pt idx="2">22</cx:pt>
          <cx:pt idx="3">22</cx:pt>
        </cx:lvl>
      </cx:numDim>
    </cx:data>
  </cx:chartData>
  <cx:chart>
    <cx:title pos="t" align="ctr" overlay="0">
      <cx:tx>
        <cx:txData>
          <cx:v>Int[] a = new int[4];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s-ES" sz="2000" b="1" i="0" u="none" strike="noStrike" baseline="0" dirty="0">
              <a:solidFill>
                <a:schemeClr val="tx1"/>
              </a:solidFill>
              <a:latin typeface="Corbel" panose="020B0503020204020204"/>
            </a:rPr>
            <a:t>Int[] a = new int[4];</a:t>
          </a:r>
        </a:p>
      </cx:txPr>
    </cx:title>
    <cx:plotArea>
      <cx:plotAreaRegion>
        <cx:series layoutId="treemap" uniqueId="{689C78D0-339A-42CD-B7AC-3A2A524274CE}">
          <cx:tx>
            <cx:txData>
              <cx:f>Hoja1!$D$1</cx:f>
              <cx:v>Serie1</cx:v>
            </cx:txData>
          </cx:tx>
          <cx:dataPt idx="0">
            <cx:spPr>
              <a:solidFill>
                <a:srgbClr val="00B0F0"/>
              </a:solidFill>
            </cx:spPr>
          </cx:dataPt>
          <cx:dataPt idx="1">
            <cx:spPr>
              <a:solidFill>
                <a:srgbClr val="00B0F0"/>
              </a:solidFill>
            </cx:spPr>
          </cx:dataPt>
          <cx:dataPt idx="2">
            <cx:spPr>
              <a:solidFill>
                <a:srgbClr val="00B0F0"/>
              </a:solidFill>
            </cx:spPr>
          </cx:dataPt>
          <cx:dataPt idx="3">
            <cx:spPr>
              <a:solidFill>
                <a:srgbClr val="00B0F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just" rtl="0">
                  <a:defRPr/>
                </a:pPr>
                <a:endParaRPr lang="es-ES" sz="1197" b="0" i="0" u="none" strike="noStrike" baseline="0">
                  <a:solidFill>
                    <a:prstClr val="white"/>
                  </a:solidFill>
                  <a:latin typeface="Corbel" panose="020B050302020402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10</a:t>
                  </a:r>
                </a:p>
              </cx:txPr>
              <cx:visibility seriesName="0" categoryName="1" value="0"/>
            </cx:dataLabel>
            <cx:dataLabel idx="1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20</a:t>
                  </a:r>
                </a:p>
              </cx:txPr>
              <cx:visibility seriesName="0" categoryName="1" value="0"/>
            </cx:dataLabel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30</a:t>
                  </a:r>
                </a:p>
              </cx:txPr>
              <cx:visibility seriesName="0" categoryName="1" value="0"/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40</a:t>
                  </a:r>
                </a:p>
              </cx:txPr>
              <cx:visibility seriesName="0" categoryName="1" value="0"/>
            </cx:dataLabel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Hoja1!$A$2:$C$17</cx:f>
        <cx:lvl ptCount="16"/>
        <cx:lvl ptCount="16"/>
        <cx:lvl ptCount="16">
          <cx:pt idx="0">10</cx:pt>
          <cx:pt idx="1">20</cx:pt>
          <cx:pt idx="2">30</cx:pt>
          <cx:pt idx="3">40</cx:pt>
        </cx:lvl>
      </cx:strDim>
      <cx:numDim type="size">
        <cx:f>Hoja1!$D$2:$D$17</cx:f>
        <cx:lvl ptCount="16" formatCode="General">
          <cx:pt idx="0">22</cx:pt>
          <cx:pt idx="1">22</cx:pt>
          <cx:pt idx="2">22</cx:pt>
          <cx:pt idx="3">22</cx:pt>
        </cx:lvl>
      </cx:numDim>
    </cx:data>
  </cx:chartData>
  <cx:chart>
    <cx:title pos="t" align="ctr" overlay="0">
      <cx:tx>
        <cx:txData>
          <cx:v/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s-ES" sz="2000" b="1" i="0" u="none" strike="noStrike" baseline="0" dirty="0">
            <a:solidFill>
              <a:schemeClr val="tx1"/>
            </a:solidFill>
            <a:latin typeface="Corbel" panose="020B0503020204020204"/>
          </a:endParaRPr>
        </a:p>
      </cx:txPr>
    </cx:title>
    <cx:plotArea>
      <cx:plotAreaRegion>
        <cx:series layoutId="treemap" uniqueId="{689C78D0-339A-42CD-B7AC-3A2A524274CE}">
          <cx:tx>
            <cx:txData>
              <cx:f>Hoja1!$D$1</cx:f>
              <cx:v>Serie1</cx:v>
            </cx:txData>
          </cx:tx>
          <cx:dataPt idx="0">
            <cx:spPr>
              <a:solidFill>
                <a:srgbClr val="00B0F0"/>
              </a:solidFill>
            </cx:spPr>
          </cx:dataPt>
          <cx:dataPt idx="1">
            <cx:spPr>
              <a:solidFill>
                <a:srgbClr val="00B0F0"/>
              </a:solidFill>
            </cx:spPr>
          </cx:dataPt>
          <cx:dataPt idx="2">
            <cx:spPr>
              <a:solidFill>
                <a:srgbClr val="00B0F0"/>
              </a:solidFill>
            </cx:spPr>
          </cx:dataPt>
          <cx:dataPt idx="3">
            <cx:spPr>
              <a:solidFill>
                <a:srgbClr val="00B0F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just" rtl="0">
                  <a:defRPr/>
                </a:pPr>
                <a:endParaRPr lang="es-ES" sz="1197" b="0" i="0" u="none" strike="noStrike" baseline="0">
                  <a:solidFill>
                    <a:prstClr val="white"/>
                  </a:solidFill>
                  <a:latin typeface="Corbel" panose="020B0503020204020204"/>
                </a:endParaRPr>
              </a:p>
            </cx:txPr>
            <cx:visibility seriesName="0" categoryName="1" value="0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10</a:t>
                  </a:r>
                </a:p>
              </cx:txPr>
              <cx:visibility seriesName="0" categoryName="1" value="0"/>
            </cx:dataLabel>
            <cx:dataLabel idx="3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4800"/>
                  </a:pPr>
                  <a:r>
                    <a:rPr lang="es-ES" sz="4800" b="0" i="0" u="none" strike="noStrike" baseline="0">
                      <a:solidFill>
                        <a:prstClr val="white"/>
                      </a:solidFill>
                      <a:latin typeface="Corbel" panose="020B0503020204020204"/>
                    </a:rPr>
                    <a:t>40</a:t>
                  </a:r>
                </a:p>
              </cx:txPr>
              <cx:visibility seriesName="0" categoryName="1" value="0"/>
            </cx:dataLabel>
            <cx:dataLabelHidden idx="1"/>
            <cx:dataLabelHidden idx="2"/>
          </cx:dataLabels>
          <cx:dataId val="0"/>
          <cx:layoutPr>
            <cx:parentLabelLayout val="none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911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909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9018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390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470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62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3741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6678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119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4231f69b35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4231f69b35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651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950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1054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1968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3597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77985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25539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837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579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5043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465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g1185c551ac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7" name="Google Shape;1307;g1185c551ac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889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185c551acd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185c551acd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003d90df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003d90df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>
            <a:spLocks noGrp="1"/>
          </p:cNvSpPr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2_2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>
            <a:spLocks noGrp="1"/>
          </p:cNvSpPr>
          <p:nvPr>
            <p:ph type="subTitle" idx="1"/>
          </p:nvPr>
        </p:nvSpPr>
        <p:spPr>
          <a:xfrm>
            <a:off x="4136475" y="2546225"/>
            <a:ext cx="38520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title"/>
          </p:nvPr>
        </p:nvSpPr>
        <p:spPr>
          <a:xfrm>
            <a:off x="4136475" y="1799850"/>
            <a:ext cx="3852000" cy="6702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64" name="Google Shape;164;p21"/>
          <p:cNvGrpSpPr/>
          <p:nvPr/>
        </p:nvGrpSpPr>
        <p:grpSpPr>
          <a:xfrm>
            <a:off x="-1859377" y="-2186312"/>
            <a:ext cx="12609830" cy="9401400"/>
            <a:chOff x="-1859377" y="-2186312"/>
            <a:chExt cx="12609830" cy="9401400"/>
          </a:xfrm>
        </p:grpSpPr>
        <p:sp>
          <p:nvSpPr>
            <p:cNvPr id="165" name="Google Shape;165;p21"/>
            <p:cNvSpPr/>
            <p:nvPr/>
          </p:nvSpPr>
          <p:spPr>
            <a:xfrm rot="-2700000">
              <a:off x="-1192811" y="17527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 rot="-2700000">
              <a:off x="7922972" y="3605807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 rot="-2700000">
              <a:off x="5688247" y="-1701193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 rot="-2700000">
              <a:off x="3720722" y="4387607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>
            <a:spLocks noGrp="1"/>
          </p:cNvSpPr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4"/>
          <p:cNvSpPr txBox="1">
            <a:spLocks noGrp="1"/>
          </p:cNvSpPr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3"/>
          </p:nvPr>
        </p:nvSpPr>
        <p:spPr>
          <a:xfrm>
            <a:off x="5556901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title" idx="6"/>
          </p:nvPr>
        </p:nvSpPr>
        <p:spPr>
          <a:xfrm>
            <a:off x="5556876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24"/>
          <p:cNvGrpSpPr/>
          <p:nvPr/>
        </p:nvGrpSpPr>
        <p:grpSpPr>
          <a:xfrm>
            <a:off x="-3283327" y="-1008375"/>
            <a:ext cx="15635400" cy="8544400"/>
            <a:chOff x="-3283327" y="-1008375"/>
            <a:chExt cx="15635400" cy="8544400"/>
          </a:xfrm>
        </p:grpSpPr>
        <p:sp>
          <p:nvSpPr>
            <p:cNvPr id="202" name="Google Shape;202;p24"/>
            <p:cNvSpPr/>
            <p:nvPr/>
          </p:nvSpPr>
          <p:spPr>
            <a:xfrm rot="-2700000">
              <a:off x="8278338" y="4257739"/>
              <a:ext cx="1731422" cy="17314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 rot="-2700000">
              <a:off x="-1268756" y="2686120"/>
              <a:ext cx="1507410" cy="15074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 rot="-2700000">
              <a:off x="8467039" y="-3418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 rot="-2700000">
              <a:off x="-2616761" y="36509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67" r:id="rId7"/>
    <p:sldLayoutId id="2147483670" r:id="rId8"/>
    <p:sldLayoutId id="2147483677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zapataec@unal.edu.c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microsoft.com/office/2014/relationships/chartEx" Target="../charts/chartEx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microsoft.com/office/2014/relationships/chartEx" Target="../charts/chartEx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subTitle" idx="1"/>
          </p:nvPr>
        </p:nvSpPr>
        <p:spPr>
          <a:xfrm rot="-566">
            <a:off x="2749638" y="3425397"/>
            <a:ext cx="3676314" cy="88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J</a:t>
            </a:r>
            <a:r>
              <a:rPr lang="en" dirty="0"/>
              <a:t>uan Sebastián Zapata Echeverri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jzapataec@unal.edu.co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Universidad Nacional de Colombia </a:t>
            </a:r>
            <a:endParaRPr dirty="0"/>
          </a:p>
        </p:txBody>
      </p:sp>
      <p:sp>
        <p:nvSpPr>
          <p:cNvPr id="339" name="Google Shape;339;p37"/>
          <p:cNvSpPr txBox="1">
            <a:spLocks noGrp="1"/>
          </p:cNvSpPr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b="1" dirty="0"/>
              <a:t>Teoría de Lenguajes de Programación </a:t>
            </a:r>
            <a:endParaRPr b="1" dirty="0"/>
          </a:p>
        </p:txBody>
      </p:sp>
      <p:sp>
        <p:nvSpPr>
          <p:cNvPr id="340" name="Google Shape;340;p37"/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7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7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7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553C32EE-6689-4BDA-5C2B-135949B4A1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49" y="4143575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Datos </a:t>
            </a:r>
            <a:r>
              <a:rPr lang="en" b="1" dirty="0"/>
              <a:t>Primitivos</a:t>
            </a:r>
            <a:endParaRPr b="1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Enteros</a:t>
            </a:r>
            <a:endParaRPr dirty="0"/>
          </a:p>
        </p:txBody>
      </p:sp>
      <p:sp>
        <p:nvSpPr>
          <p:cNvPr id="434" name="Google Shape;434;p44"/>
          <p:cNvSpPr txBox="1">
            <a:spLocks noGrp="1"/>
          </p:cNvSpPr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Byte, short, </a:t>
            </a:r>
            <a:r>
              <a:rPr lang="es-MX" dirty="0" err="1"/>
              <a:t>int</a:t>
            </a:r>
            <a:r>
              <a:rPr lang="es-MX" dirty="0"/>
              <a:t>, </a:t>
            </a:r>
            <a:r>
              <a:rPr lang="es-MX" dirty="0" err="1"/>
              <a:t>long</a:t>
            </a:r>
            <a:endParaRPr dirty="0"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 idx="2"/>
          </p:nvPr>
        </p:nvSpPr>
        <p:spPr>
          <a:xfrm>
            <a:off x="5650325" y="186416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Caracteres</a:t>
            </a:r>
            <a:endParaRPr dirty="0"/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Decimales</a:t>
            </a:r>
            <a:endParaRPr dirty="0"/>
          </a:p>
        </p:txBody>
      </p:sp>
      <p:sp>
        <p:nvSpPr>
          <p:cNvPr id="438" name="Google Shape;438;p44"/>
          <p:cNvSpPr txBox="1">
            <a:spLocks noGrp="1"/>
          </p:cNvSpPr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Float, double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title" idx="6"/>
          </p:nvPr>
        </p:nvSpPr>
        <p:spPr>
          <a:xfrm>
            <a:off x="5556900" y="35152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Booleanos</a:t>
            </a:r>
            <a:endParaRPr b="1" dirty="0"/>
          </a:p>
        </p:txBody>
      </p:sp>
      <p:sp>
        <p:nvSpPr>
          <p:cNvPr id="441" name="Google Shape;441;p44"/>
          <p:cNvSpPr/>
          <p:nvPr/>
        </p:nvSpPr>
        <p:spPr>
          <a:xfrm>
            <a:off x="720000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3</a:t>
            </a:r>
          </a:p>
        </p:txBody>
      </p:sp>
      <p:sp>
        <p:nvSpPr>
          <p:cNvPr id="442" name="Google Shape;442;p44"/>
          <p:cNvSpPr/>
          <p:nvPr/>
        </p:nvSpPr>
        <p:spPr>
          <a:xfrm>
            <a:off x="720000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3.14</a:t>
            </a:r>
            <a:endParaRPr sz="1800" b="1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757575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A</a:t>
            </a:r>
            <a:endParaRPr sz="4000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757575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True</a:t>
            </a:r>
            <a:endParaRPr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5" name="Google Shape;445;p4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34;p44">
            <a:extLst>
              <a:ext uri="{FF2B5EF4-FFF2-40B4-BE49-F238E27FC236}">
                <a16:creationId xmlns:a16="http://schemas.microsoft.com/office/drawing/2014/main" id="{5AD697E6-EB48-BEDB-EF7A-25D63B183656}"/>
              </a:ext>
            </a:extLst>
          </p:cNvPr>
          <p:cNvSpPr txBox="1">
            <a:spLocks/>
          </p:cNvSpPr>
          <p:nvPr/>
        </p:nvSpPr>
        <p:spPr>
          <a:xfrm>
            <a:off x="5650325" y="2173533"/>
            <a:ext cx="28671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s-MX" dirty="0"/>
              <a:t>Dependiendo del lenguaje los </a:t>
            </a:r>
            <a:r>
              <a:rPr lang="es-MX" dirty="0" err="1"/>
              <a:t>Strings</a:t>
            </a:r>
            <a:r>
              <a:rPr lang="es-MX" dirty="0"/>
              <a:t> serán primitivos o no</a:t>
            </a:r>
          </a:p>
        </p:txBody>
      </p:sp>
      <p:pic>
        <p:nvPicPr>
          <p:cNvPr id="3" name="Imagen 2" descr="Forma&#10;&#10;Descripción generada automáticamente con confianza media">
            <a:extLst>
              <a:ext uri="{FF2B5EF4-FFF2-40B4-BE49-F238E27FC236}">
                <a16:creationId xmlns:a16="http://schemas.microsoft.com/office/drawing/2014/main" id="{995A90A6-A79F-CE53-1BD2-7F47726D6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54348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47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4"/>
          <p:cNvSpPr txBox="1">
            <a:spLocks noGrp="1"/>
          </p:cNvSpPr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Tipos de Datos </a:t>
            </a:r>
            <a:r>
              <a:rPr lang="en" b="1" dirty="0"/>
              <a:t>Compuestos</a:t>
            </a:r>
            <a:endParaRPr b="1" dirty="0"/>
          </a:p>
        </p:txBody>
      </p:sp>
      <p:sp>
        <p:nvSpPr>
          <p:cNvPr id="433" name="Google Shape;433;p44"/>
          <p:cNvSpPr txBox="1">
            <a:spLocks noGrp="1"/>
          </p:cNvSpPr>
          <p:nvPr>
            <p:ph type="title"/>
          </p:nvPr>
        </p:nvSpPr>
        <p:spPr>
          <a:xfrm>
            <a:off x="1519300" y="21055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Listas</a:t>
            </a:r>
            <a:endParaRPr dirty="0"/>
          </a:p>
        </p:txBody>
      </p:sp>
      <p:sp>
        <p:nvSpPr>
          <p:cNvPr id="435" name="Google Shape;435;p44"/>
          <p:cNvSpPr txBox="1">
            <a:spLocks noGrp="1"/>
          </p:cNvSpPr>
          <p:nvPr>
            <p:ph type="title" idx="2"/>
          </p:nvPr>
        </p:nvSpPr>
        <p:spPr>
          <a:xfrm>
            <a:off x="5572848" y="21055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Tuplas</a:t>
            </a:r>
            <a:endParaRPr dirty="0"/>
          </a:p>
        </p:txBody>
      </p:sp>
      <p:sp>
        <p:nvSpPr>
          <p:cNvPr id="437" name="Google Shape;437;p44"/>
          <p:cNvSpPr txBox="1">
            <a:spLocks noGrp="1"/>
          </p:cNvSpPr>
          <p:nvPr>
            <p:ph type="title" idx="4"/>
          </p:nvPr>
        </p:nvSpPr>
        <p:spPr>
          <a:xfrm>
            <a:off x="1508725" y="35152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Diccionarios</a:t>
            </a:r>
            <a:endParaRPr dirty="0"/>
          </a:p>
        </p:txBody>
      </p:sp>
      <p:sp>
        <p:nvSpPr>
          <p:cNvPr id="439" name="Google Shape;439;p44"/>
          <p:cNvSpPr txBox="1">
            <a:spLocks noGrp="1"/>
          </p:cNvSpPr>
          <p:nvPr>
            <p:ph type="title" idx="6"/>
          </p:nvPr>
        </p:nvSpPr>
        <p:spPr>
          <a:xfrm>
            <a:off x="5556900" y="3515218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Clases</a:t>
            </a:r>
            <a:endParaRPr b="1" dirty="0"/>
          </a:p>
        </p:txBody>
      </p:sp>
      <p:sp>
        <p:nvSpPr>
          <p:cNvPr id="441" name="Google Shape;441;p44"/>
          <p:cNvSpPr/>
          <p:nvPr/>
        </p:nvSpPr>
        <p:spPr>
          <a:xfrm>
            <a:off x="720000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[]</a:t>
            </a:r>
          </a:p>
        </p:txBody>
      </p:sp>
      <p:sp>
        <p:nvSpPr>
          <p:cNvPr id="442" name="Google Shape;442;p44"/>
          <p:cNvSpPr/>
          <p:nvPr/>
        </p:nvSpPr>
        <p:spPr>
          <a:xfrm>
            <a:off x="720000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b="1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{}</a:t>
            </a:r>
            <a:endParaRPr sz="2800" b="1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3" name="Google Shape;443;p44"/>
          <p:cNvSpPr/>
          <p:nvPr/>
        </p:nvSpPr>
        <p:spPr>
          <a:xfrm>
            <a:off x="4757575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800" dirty="0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()</a:t>
            </a:r>
            <a:endParaRPr sz="2800"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4" name="Google Shape;444;p44"/>
          <p:cNvSpPr/>
          <p:nvPr/>
        </p:nvSpPr>
        <p:spPr>
          <a:xfrm>
            <a:off x="4757575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>
                <a:solidFill>
                  <a:schemeClr val="bg2">
                    <a:lumMod val="95000"/>
                  </a:schemeClr>
                </a:solidFill>
                <a:latin typeface="Asap" panose="020B0604020202020204" charset="0"/>
              </a:rPr>
              <a:t>Class</a:t>
            </a:r>
            <a:endParaRPr dirty="0">
              <a:solidFill>
                <a:schemeClr val="bg2">
                  <a:lumMod val="95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445" name="Google Shape;445;p4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4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C4A8A316-D0B6-54F0-8F34-FE24213CB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847725"/>
            <a:ext cx="4423200" cy="36554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¿Como se guardan los datos en memoria?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955997" y="784590"/>
            <a:ext cx="4667100" cy="72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Memoria estatica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1511340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 asigna la memoria justo en el momento de crear la variable y no cambia al ejecutar el programa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grpSp>
        <p:nvGrpSpPr>
          <p:cNvPr id="4" name="Grupo 3">
            <a:extLst>
              <a:ext uri="{FF2B5EF4-FFF2-40B4-BE49-F238E27FC236}">
                <a16:creationId xmlns:a16="http://schemas.microsoft.com/office/drawing/2014/main" id="{1F7A598F-248A-DB38-E900-04FA7F773B75}"/>
              </a:ext>
            </a:extLst>
          </p:cNvPr>
          <p:cNvGrpSpPr/>
          <p:nvPr/>
        </p:nvGrpSpPr>
        <p:grpSpPr>
          <a:xfrm>
            <a:off x="937955" y="2338471"/>
            <a:ext cx="6154405" cy="1895876"/>
            <a:chOff x="937955" y="2338471"/>
            <a:chExt cx="6154405" cy="1895876"/>
          </a:xfrm>
        </p:grpSpPr>
        <mc:AlternateContent xmlns:mc="http://schemas.openxmlformats.org/markup-compatibility/2006" xmlns:cx1="http://schemas.microsoft.com/office/drawing/2015/9/8/chartex">
          <mc:Choice Requires="cx1">
            <p:graphicFrame>
              <p:nvGraphicFramePr>
                <p:cNvPr id="5" name="Gráfico 4">
                  <a:extLst>
                    <a:ext uri="{FF2B5EF4-FFF2-40B4-BE49-F238E27FC236}">
                      <a16:creationId xmlns:a16="http://schemas.microsoft.com/office/drawing/2014/main" id="{AEE59A84-B4ED-B3C6-6D7D-861E230A6BBB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1390479426"/>
                    </p:ext>
                  </p:extLst>
                </p:nvPr>
              </p:nvGraphicFramePr>
              <p:xfrm>
                <a:off x="937955" y="2338471"/>
                <a:ext cx="5760476" cy="1293690"/>
              </p:xfrm>
              <a:graphic>
                <a:graphicData uri="http://schemas.microsoft.com/office/drawing/2014/chartex">
                  <cx:chart xmlns:cx="http://schemas.microsoft.com/office/drawing/2014/chartex" xmlns:r="http://schemas.openxmlformats.org/officeDocument/2006/relationships" r:id="rId5"/>
                </a:graphicData>
              </a:graphic>
            </p:graphicFrame>
          </mc:Choice>
          <mc:Fallback xmlns="">
            <p:pic>
              <p:nvPicPr>
                <p:cNvPr id="5" name="Gráfico 4">
                  <a:extLst>
                    <a:ext uri="{FF2B5EF4-FFF2-40B4-BE49-F238E27FC236}">
                      <a16:creationId xmlns:a16="http://schemas.microsoft.com/office/drawing/2014/main" id="{AEE59A84-B4ED-B3C6-6D7D-861E230A6BB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37955" y="2338471"/>
                  <a:ext cx="5760476" cy="129369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4D220E7F-39B5-43BC-9046-D7C480A0BAF3}"/>
                </a:ext>
              </a:extLst>
            </p:cNvPr>
            <p:cNvSpPr/>
            <p:nvPr/>
          </p:nvSpPr>
          <p:spPr>
            <a:xfrm>
              <a:off x="1323074" y="3576974"/>
              <a:ext cx="51283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b="1" dirty="0"/>
                <a:t>0x15                      0x19                     0x23                    0x27 </a:t>
              </a:r>
              <a:endParaRPr lang="es-CO" b="1" dirty="0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6FFA6F9-175A-7C17-C19E-25E27568328E}"/>
                </a:ext>
              </a:extLst>
            </p:cNvPr>
            <p:cNvSpPr/>
            <p:nvPr/>
          </p:nvSpPr>
          <p:spPr>
            <a:xfrm>
              <a:off x="6304503" y="3534135"/>
              <a:ext cx="787857" cy="700212"/>
            </a:xfrm>
            <a:prstGeom prst="rect">
              <a:avLst/>
            </a:prstGeom>
            <a:noFill/>
            <a:ln w="9525" cap="flat" cmpd="sng" algn="ctr">
              <a:solidFill>
                <a:schemeClr val="tx1"/>
              </a:solidFill>
              <a:prstDash val="lg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</p:grpSp>
    </p:spTree>
    <p:extLst>
      <p:ext uri="{BB962C8B-B14F-4D97-AF65-F5344CB8AC3E}">
        <p14:creationId xmlns:p14="http://schemas.microsoft.com/office/powerpoint/2010/main" val="44671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955997" y="784590"/>
            <a:ext cx="4667100" cy="726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Memoria Dinamica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1511340"/>
            <a:ext cx="4667100" cy="16034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 cantidad de memoria cambia dependiendo de las necesidades del programa.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Ejemplo en python: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595959"/>
                </a:solidFill>
                <a:latin typeface="Assistant" pitchFamily="2" charset="-79"/>
                <a:ea typeface="Anaheim"/>
                <a:cs typeface="Assistant" pitchFamily="2" charset="-79"/>
                <a:sym typeface="Anaheim"/>
              </a:rPr>
              <a:t>	Lista = [10]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000" dirty="0">
                <a:solidFill>
                  <a:srgbClr val="595959"/>
                </a:solidFill>
                <a:latin typeface="Assistant" pitchFamily="2" charset="-79"/>
                <a:ea typeface="Anaheim"/>
                <a:cs typeface="Assistant" pitchFamily="2" charset="-79"/>
                <a:sym typeface="Anaheim"/>
              </a:rPr>
              <a:t>	</a:t>
            </a:r>
            <a:r>
              <a:rPr lang="es-MX" sz="2000" dirty="0" err="1">
                <a:solidFill>
                  <a:srgbClr val="595959"/>
                </a:solidFill>
                <a:latin typeface="Assistant" pitchFamily="2" charset="-79"/>
                <a:ea typeface="Anaheim"/>
                <a:cs typeface="Assistant" pitchFamily="2" charset="-79"/>
                <a:sym typeface="Anaheim"/>
              </a:rPr>
              <a:t>Lista.append</a:t>
            </a:r>
            <a:r>
              <a:rPr lang="es-MX" sz="2000" dirty="0">
                <a:solidFill>
                  <a:srgbClr val="595959"/>
                </a:solidFill>
                <a:latin typeface="Assistant" pitchFamily="2" charset="-79"/>
                <a:ea typeface="Anaheim"/>
                <a:cs typeface="Assistant" pitchFamily="2" charset="-79"/>
                <a:sym typeface="Anaheim"/>
              </a:rPr>
              <a:t>(40)</a:t>
            </a:r>
            <a:endParaRPr sz="2000" dirty="0">
              <a:solidFill>
                <a:srgbClr val="595959"/>
              </a:solidFill>
              <a:latin typeface="Assistant" pitchFamily="2" charset="-79"/>
              <a:ea typeface="Anaheim"/>
              <a:cs typeface="Assistant" pitchFamily="2" charset="-79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5" name="Gráfico 24">
                <a:extLst>
                  <a:ext uri="{FF2B5EF4-FFF2-40B4-BE49-F238E27FC236}">
                    <a16:creationId xmlns:a16="http://schemas.microsoft.com/office/drawing/2014/main" id="{5A9FCD32-05C5-DBAC-BFA8-27F3CE14233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4530438"/>
                  </p:ext>
                </p:extLst>
              </p:nvPr>
            </p:nvGraphicFramePr>
            <p:xfrm>
              <a:off x="690925" y="3114795"/>
              <a:ext cx="5760476" cy="12936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25" name="Gráfico 24">
                <a:extLst>
                  <a:ext uri="{FF2B5EF4-FFF2-40B4-BE49-F238E27FC236}">
                    <a16:creationId xmlns:a16="http://schemas.microsoft.com/office/drawing/2014/main" id="{5A9FCD32-05C5-DBAC-BFA8-27F3CE14233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925" y="3114795"/>
                <a:ext cx="5760476" cy="129369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FEEB2A1D-067B-2336-69AA-358EDD6026A9}"/>
              </a:ext>
            </a:extLst>
          </p:cNvPr>
          <p:cNvSpPr/>
          <p:nvPr/>
        </p:nvSpPr>
        <p:spPr>
          <a:xfrm>
            <a:off x="1142099" y="4308030"/>
            <a:ext cx="51283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0x15                      0x19                     0x23                    0x27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276869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847725"/>
            <a:ext cx="4423200" cy="36554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el tipado?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31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el tipado?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la forma en la que los lenguajes de programacion establecen el tipo de cada variable, estos mismos se clasifican dependiendo de su sistema de chequeo de tipificacion.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15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583888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Estatico vs dinamico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2017588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tipado </a:t>
            </a:r>
            <a:r>
              <a:rPr lang="en" b="1" dirty="0"/>
              <a:t>estatico</a:t>
            </a:r>
            <a:r>
              <a:rPr lang="en" dirty="0"/>
              <a:t> realiza una verificacion del tipo de las variables es compatible con una operacion dada, esta se realiza antes de la ejecucion, ejemplos son C, J</a:t>
            </a:r>
            <a:r>
              <a:rPr lang="es-CO" dirty="0"/>
              <a:t>a</a:t>
            </a:r>
            <a:r>
              <a:rPr lang="en" dirty="0"/>
              <a:t>va o Scala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dirty="0"/>
              <a:t>El tipado </a:t>
            </a:r>
            <a:r>
              <a:rPr lang="en" b="1" dirty="0"/>
              <a:t>dinamico</a:t>
            </a:r>
            <a:r>
              <a:rPr lang="en" dirty="0"/>
              <a:t> realiza esta misma verificacion pero durante la ejecucion del programa ejemplos como python y ruby</a:t>
            </a:r>
          </a:p>
        </p:txBody>
      </p:sp>
    </p:spTree>
    <p:extLst>
      <p:ext uri="{BB962C8B-B14F-4D97-AF65-F5344CB8AC3E}">
        <p14:creationId xmlns:p14="http://schemas.microsoft.com/office/powerpoint/2010/main" val="2506169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583888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Debil vs Fuerte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2017588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tipado </a:t>
            </a:r>
            <a:r>
              <a:rPr lang="es-MX" b="1" dirty="0"/>
              <a:t>débil </a:t>
            </a:r>
            <a:r>
              <a:rPr lang="es-MX" dirty="0"/>
              <a:t>es donde no indicamos el tipo de dato al declarar una variable y permite realizar operaciones entre tipos u objetos.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Ejemplos:</a:t>
            </a:r>
            <a:r>
              <a:rPr lang="es-MX" dirty="0"/>
              <a:t> </a:t>
            </a:r>
            <a:r>
              <a:rPr lang="es-MX" dirty="0" err="1"/>
              <a:t>Javascript</a:t>
            </a:r>
            <a:r>
              <a:rPr lang="es-MX" dirty="0"/>
              <a:t>, PHP</a:t>
            </a:r>
            <a:endParaRPr lang="en" b="1" dirty="0"/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dirty="0"/>
              <a:t>El tipado </a:t>
            </a:r>
            <a:r>
              <a:rPr lang="en" b="1" dirty="0"/>
              <a:t>fuerte</a:t>
            </a:r>
            <a:r>
              <a:rPr lang="en" dirty="0"/>
              <a:t> es donde indicamos el el tipo de dato al declarar y no se pueden realizar operaciones entre distintos tipos.</a:t>
            </a:r>
          </a:p>
          <a:p>
            <a:pPr marL="0" indent="0"/>
            <a:r>
              <a:rPr lang="en" b="1" dirty="0"/>
              <a:t>Ejemplos:</a:t>
            </a:r>
            <a:r>
              <a:rPr lang="en" dirty="0"/>
              <a:t> Java, C, Ruby, Python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DFDB97E-FC24-1306-F3FB-AB0202BE9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100" y="1941213"/>
            <a:ext cx="2749674" cy="11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AAE29F2-E851-C7EA-0624-E555B7078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072" y="3420082"/>
            <a:ext cx="3475003" cy="113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9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583888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Explicito vs Implicito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2017588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tipado </a:t>
            </a:r>
            <a:r>
              <a:rPr lang="es-MX" b="1" dirty="0"/>
              <a:t>explicito</a:t>
            </a:r>
            <a:r>
              <a:rPr lang="es-MX" dirty="0"/>
              <a:t> me obliga a realizar anotaciones de tipos para variables, funciones y valores de retorno.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Ejemplo: </a:t>
            </a:r>
            <a:r>
              <a:rPr lang="es-MX" dirty="0"/>
              <a:t>Java</a:t>
            </a:r>
            <a:endParaRPr lang="en" b="1" dirty="0"/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dirty="0"/>
              <a:t>El tipado </a:t>
            </a:r>
            <a:r>
              <a:rPr lang="en" b="1" dirty="0"/>
              <a:t>implicito</a:t>
            </a:r>
            <a:r>
              <a:rPr lang="en" dirty="0"/>
              <a:t> es donde no se tiene que dar la informacion de los tipos, normalmente se trabaja con inferencia.</a:t>
            </a:r>
          </a:p>
          <a:p>
            <a:pPr marL="0" indent="0"/>
            <a:r>
              <a:rPr lang="en" b="1" dirty="0"/>
              <a:t>Ejemplos: </a:t>
            </a:r>
            <a:r>
              <a:rPr lang="en" dirty="0"/>
              <a:t>Python, Scala</a:t>
            </a:r>
          </a:p>
        </p:txBody>
      </p:sp>
    </p:spTree>
    <p:extLst>
      <p:ext uri="{BB962C8B-B14F-4D97-AF65-F5344CB8AC3E}">
        <p14:creationId xmlns:p14="http://schemas.microsoft.com/office/powerpoint/2010/main" val="62184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84"/>
          <p:cNvSpPr txBox="1">
            <a:spLocks noGrp="1"/>
          </p:cNvSpPr>
          <p:nvPr>
            <p:ph type="title"/>
          </p:nvPr>
        </p:nvSpPr>
        <p:spPr>
          <a:xfrm>
            <a:off x="4136475" y="1799850"/>
            <a:ext cx="3852000" cy="67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Grupo de Whatsapp</a:t>
            </a:r>
            <a:endParaRPr b="1" dirty="0"/>
          </a:p>
        </p:txBody>
      </p:sp>
      <p:grpSp>
        <p:nvGrpSpPr>
          <p:cNvPr id="2131" name="Google Shape;2131;p84"/>
          <p:cNvGrpSpPr/>
          <p:nvPr/>
        </p:nvGrpSpPr>
        <p:grpSpPr>
          <a:xfrm>
            <a:off x="1155527" y="802738"/>
            <a:ext cx="2567616" cy="3538028"/>
            <a:chOff x="2715450" y="2360600"/>
            <a:chExt cx="1452600" cy="2001600"/>
          </a:xfrm>
        </p:grpSpPr>
        <p:sp>
          <p:nvSpPr>
            <p:cNvPr id="2132" name="Google Shape;2132;p84"/>
            <p:cNvSpPr/>
            <p:nvPr/>
          </p:nvSpPr>
          <p:spPr>
            <a:xfrm>
              <a:off x="2715450" y="2360600"/>
              <a:ext cx="1452600" cy="2001600"/>
            </a:xfrm>
            <a:prstGeom prst="roundRect">
              <a:avLst>
                <a:gd name="adj" fmla="val 8981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dist="57150" dir="6600000" algn="bl" rotWithShape="0">
                <a:schemeClr val="accent1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84"/>
            <p:cNvSpPr/>
            <p:nvPr/>
          </p:nvSpPr>
          <p:spPr>
            <a:xfrm>
              <a:off x="3379695" y="2432423"/>
              <a:ext cx="124200" cy="41400"/>
            </a:xfrm>
            <a:prstGeom prst="roundRect">
              <a:avLst>
                <a:gd name="adj" fmla="val 50000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84"/>
            <p:cNvSpPr/>
            <p:nvPr/>
          </p:nvSpPr>
          <p:spPr>
            <a:xfrm>
              <a:off x="3379679" y="4176956"/>
              <a:ext cx="124200" cy="1242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36" name="Google Shape;2136;p84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7" name="Google Shape;2137;p84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8" name="Google Shape;2138;p84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9" name="Google Shape;2139;p84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Imagen 2" descr="Código QR&#10;&#10;Descripción generada automáticamente">
            <a:extLst>
              <a:ext uri="{FF2B5EF4-FFF2-40B4-BE49-F238E27FC236}">
                <a16:creationId xmlns:a16="http://schemas.microsoft.com/office/drawing/2014/main" id="{870A179D-B286-2830-C1D9-9C6D6A90CD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0113" y="1278684"/>
            <a:ext cx="2438444" cy="2382732"/>
          </a:xfrm>
          <a:prstGeom prst="rect">
            <a:avLst/>
          </a:prstGeom>
        </p:spPr>
      </p:pic>
      <p:pic>
        <p:nvPicPr>
          <p:cNvPr id="5" name="Imagen 4" descr="Forma&#10;&#10;Descripción generada automáticamente con confianza media">
            <a:extLst>
              <a:ext uri="{FF2B5EF4-FFF2-40B4-BE49-F238E27FC236}">
                <a16:creationId xmlns:a16="http://schemas.microsoft.com/office/drawing/2014/main" id="{8B1CA785-2968-8D8D-0173-7B9F4C83E6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525525"/>
            <a:ext cx="4411875" cy="712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Explicito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1026" name="Picture 2" descr="Funciones · GitBook">
            <a:extLst>
              <a:ext uri="{FF2B5EF4-FFF2-40B4-BE49-F238E27FC236}">
                <a16:creationId xmlns:a16="http://schemas.microsoft.com/office/drawing/2014/main" id="{B720BCD2-2053-7F80-0FC8-ACC681447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8" y="1154582"/>
            <a:ext cx="4029813" cy="362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4563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525525"/>
            <a:ext cx="4411875" cy="7127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Implicito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2050" name="Picture 2" descr="Funciones en Python: argumentos y retorno de múltiples valores -">
            <a:extLst>
              <a:ext uri="{FF2B5EF4-FFF2-40B4-BE49-F238E27FC236}">
                <a16:creationId xmlns:a16="http://schemas.microsoft.com/office/drawing/2014/main" id="{8DA48A98-E281-2B76-0D38-8998C9747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850" y="1113037"/>
            <a:ext cx="4673250" cy="3504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345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000" y="583888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Nominal vs estructural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2017588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tipado </a:t>
            </a:r>
            <a:r>
              <a:rPr lang="es-MX" b="1" dirty="0"/>
              <a:t>nominal</a:t>
            </a:r>
            <a:r>
              <a:rPr lang="es-MX" dirty="0"/>
              <a:t> es donde dos variables son compatibles si su nombre de tipo es igual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Ejemplo: </a:t>
            </a:r>
            <a:r>
              <a:rPr lang="es-MX" dirty="0"/>
              <a:t>Java, Scala</a:t>
            </a:r>
            <a:endParaRPr lang="en" b="1" dirty="0"/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dirty="0"/>
              <a:t>El tipado estructural es aquel en el cual dos tipos son compatibles por sus caracteristicas</a:t>
            </a:r>
          </a:p>
          <a:p>
            <a:pPr marL="0" indent="0"/>
            <a:r>
              <a:rPr lang="en" b="1" dirty="0"/>
              <a:t>Ejemplos: </a:t>
            </a:r>
            <a:r>
              <a:rPr lang="en" dirty="0"/>
              <a:t>Scala, Smalltalk</a:t>
            </a:r>
          </a:p>
        </p:txBody>
      </p:sp>
    </p:spTree>
    <p:extLst>
      <p:ext uri="{BB962C8B-B14F-4D97-AF65-F5344CB8AC3E}">
        <p14:creationId xmlns:p14="http://schemas.microsoft.com/office/powerpoint/2010/main" val="394053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1438184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conforma por un alfabeto (elementos que lo componen) y unas reglas para realizar composiciones, llamados </a:t>
            </a:r>
            <a:r>
              <a:rPr lang="es-MX" b="1" dirty="0"/>
              <a:t>criterios formativos</a:t>
            </a:r>
            <a:r>
              <a:rPr lang="es-MX" dirty="0"/>
              <a:t>,</a:t>
            </a:r>
            <a:r>
              <a:rPr lang="es-MX" b="1" dirty="0"/>
              <a:t> </a:t>
            </a:r>
            <a:r>
              <a:rPr lang="es-MX" dirty="0"/>
              <a:t>las reglas comúnmente se dan en términos de </a:t>
            </a:r>
            <a:r>
              <a:rPr lang="es-MX" b="1" dirty="0"/>
              <a:t>expresiones regulares</a:t>
            </a:r>
            <a:r>
              <a:rPr lang="es-MX" dirty="0"/>
              <a:t>, se pueden descomponer en arboles</a:t>
            </a:r>
            <a:endParaRPr lang="es-MX" b="1"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753600" y="732638"/>
            <a:ext cx="3818400" cy="556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Sintaxis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8023F9B2-7AA7-54DC-E722-7F428CFD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pic>
        <p:nvPicPr>
          <p:cNvPr id="3074" name="Picture 2" descr="🥇▷【 Ejemplos de análisis de oraciones simples II - Análisis sintáctico 】">
            <a:extLst>
              <a:ext uri="{FF2B5EF4-FFF2-40B4-BE49-F238E27FC236}">
                <a16:creationId xmlns:a16="http://schemas.microsoft.com/office/drawing/2014/main" id="{EEDF01DE-1599-7094-46D5-547F1BBE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3" y="3039801"/>
            <a:ext cx="4638675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69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8A2BC0-E47C-CB81-421B-3C0CFD73331C}"/>
              </a:ext>
            </a:extLst>
          </p:cNvPr>
          <p:cNvSpPr txBox="1"/>
          <p:nvPr/>
        </p:nvSpPr>
        <p:spPr>
          <a:xfrm>
            <a:off x="2247562" y="3094262"/>
            <a:ext cx="1679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4000" b="1" dirty="0">
                <a:solidFill>
                  <a:srgbClr val="353738"/>
                </a:solidFill>
                <a:latin typeface="Asap"/>
                <a:sym typeface="Asap"/>
              </a:rPr>
              <a:t>3+4</a:t>
            </a:r>
            <a:endParaRPr lang="es-CO" dirty="0">
              <a:latin typeface="Asap" panose="020B0604020202020204" charset="0"/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865F97-07C9-816E-FB5C-C9427EEA58AB}"/>
              </a:ext>
            </a:extLst>
          </p:cNvPr>
          <p:cNvSpPr/>
          <p:nvPr/>
        </p:nvSpPr>
        <p:spPr>
          <a:xfrm>
            <a:off x="5682883" y="1755636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600" dirty="0">
              <a:solidFill>
                <a:schemeClr val="tx1">
                  <a:lumMod val="50000"/>
                </a:schemeClr>
              </a:solidFill>
              <a:latin typeface="Asap" panose="020B0604020202020204" charset="0"/>
            </a:endParaRP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820D4A3-6298-29D3-F70A-C95726E53C12}"/>
              </a:ext>
            </a:extLst>
          </p:cNvPr>
          <p:cNvSpPr/>
          <p:nvPr/>
        </p:nvSpPr>
        <p:spPr>
          <a:xfrm>
            <a:off x="4728744" y="2853292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06C2C614-B41F-84C1-3162-3EE37607F68E}"/>
              </a:ext>
            </a:extLst>
          </p:cNvPr>
          <p:cNvSpPr/>
          <p:nvPr/>
        </p:nvSpPr>
        <p:spPr>
          <a:xfrm>
            <a:off x="6673483" y="2867582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1A2665E4-F5EF-B0A2-7FE3-1A81098BD8DB}"/>
              </a:ext>
            </a:extLst>
          </p:cNvPr>
          <p:cNvCxnSpPr>
            <a:stCxn id="6" idx="3"/>
            <a:endCxn id="7" idx="0"/>
          </p:cNvCxnSpPr>
          <p:nvPr/>
        </p:nvCxnSpPr>
        <p:spPr>
          <a:xfrm flipH="1">
            <a:off x="5033544" y="2267832"/>
            <a:ext cx="738613" cy="585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0F29B4-9E2E-F82F-8E74-4F285F9046B6}"/>
              </a:ext>
            </a:extLst>
          </p:cNvPr>
          <p:cNvCxnSpPr>
            <a:stCxn id="6" idx="5"/>
            <a:endCxn id="8" idx="0"/>
          </p:cNvCxnSpPr>
          <p:nvPr/>
        </p:nvCxnSpPr>
        <p:spPr>
          <a:xfrm>
            <a:off x="6203209" y="2267832"/>
            <a:ext cx="775074" cy="599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B635B4-C58F-EDD0-3896-61CC4A77B46E}"/>
              </a:ext>
            </a:extLst>
          </p:cNvPr>
          <p:cNvSpPr txBox="1"/>
          <p:nvPr/>
        </p:nvSpPr>
        <p:spPr>
          <a:xfrm>
            <a:off x="5772157" y="1686252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E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0C79A6-2B80-71A9-93D8-ED00D38E3B53}"/>
              </a:ext>
            </a:extLst>
          </p:cNvPr>
          <p:cNvSpPr txBox="1"/>
          <p:nvPr/>
        </p:nvSpPr>
        <p:spPr>
          <a:xfrm>
            <a:off x="6772282" y="2821325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T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3CAD34F-9717-0425-B57E-578056B4B46A}"/>
              </a:ext>
            </a:extLst>
          </p:cNvPr>
          <p:cNvSpPr txBox="1"/>
          <p:nvPr/>
        </p:nvSpPr>
        <p:spPr>
          <a:xfrm>
            <a:off x="4827543" y="2821326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E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036FBAEC-8F73-0863-5947-07858531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579" y="1042626"/>
            <a:ext cx="3862964" cy="1632238"/>
          </a:xfrm>
          <a:prstGeom prst="rect">
            <a:avLst/>
          </a:prstGeom>
        </p:spPr>
      </p:pic>
      <p:sp>
        <p:nvSpPr>
          <p:cNvPr id="22" name="Elipse 21">
            <a:extLst>
              <a:ext uri="{FF2B5EF4-FFF2-40B4-BE49-F238E27FC236}">
                <a16:creationId xmlns:a16="http://schemas.microsoft.com/office/drawing/2014/main" id="{B5133350-5A29-48DC-67A0-EDA579A3D56F}"/>
              </a:ext>
            </a:extLst>
          </p:cNvPr>
          <p:cNvSpPr/>
          <p:nvPr/>
        </p:nvSpPr>
        <p:spPr>
          <a:xfrm>
            <a:off x="5709684" y="2867581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3600" dirty="0">
              <a:solidFill>
                <a:schemeClr val="tx1">
                  <a:lumMod val="50000"/>
                </a:schemeClr>
              </a:solidFill>
              <a:latin typeface="Asap" panose="020B0604020202020204" charset="0"/>
            </a:endParaRP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4AE9A806-39CE-ACBE-AA0D-01C503A0F2EC}"/>
              </a:ext>
            </a:extLst>
          </p:cNvPr>
          <p:cNvCxnSpPr>
            <a:stCxn id="6" idx="4"/>
            <a:endCxn id="22" idx="0"/>
          </p:cNvCxnSpPr>
          <p:nvPr/>
        </p:nvCxnSpPr>
        <p:spPr>
          <a:xfrm>
            <a:off x="5987683" y="2355711"/>
            <a:ext cx="26801" cy="511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73C8F89-1080-870A-3C7C-D95EF06FFAD9}"/>
              </a:ext>
            </a:extLst>
          </p:cNvPr>
          <p:cNvSpPr txBox="1"/>
          <p:nvPr/>
        </p:nvSpPr>
        <p:spPr>
          <a:xfrm>
            <a:off x="5807329" y="2782412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+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4A963EAC-7375-A651-6327-0BC14E8990FF}"/>
              </a:ext>
            </a:extLst>
          </p:cNvPr>
          <p:cNvSpPr/>
          <p:nvPr/>
        </p:nvSpPr>
        <p:spPr>
          <a:xfrm>
            <a:off x="6683008" y="3802148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9186E97-B6E2-B1A2-D90D-24D1EDD7ED8D}"/>
              </a:ext>
            </a:extLst>
          </p:cNvPr>
          <p:cNvCxnSpPr>
            <a:stCxn id="8" idx="4"/>
            <a:endCxn id="27" idx="0"/>
          </p:cNvCxnSpPr>
          <p:nvPr/>
        </p:nvCxnSpPr>
        <p:spPr>
          <a:xfrm>
            <a:off x="6978283" y="3467657"/>
            <a:ext cx="9525" cy="3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A17A4D6-E27B-614A-7A57-4B3AE9CED5DB}"/>
              </a:ext>
            </a:extLst>
          </p:cNvPr>
          <p:cNvSpPr/>
          <p:nvPr/>
        </p:nvSpPr>
        <p:spPr>
          <a:xfrm>
            <a:off x="4719780" y="3802148"/>
            <a:ext cx="609600" cy="6000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3F26E17F-22B6-55CD-4D5D-EB4AA8F307DC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 flipH="1">
            <a:off x="5024580" y="3467657"/>
            <a:ext cx="18489" cy="334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5018831-DE7E-5B12-1858-D19424CE68E7}"/>
              </a:ext>
            </a:extLst>
          </p:cNvPr>
          <p:cNvSpPr txBox="1"/>
          <p:nvPr/>
        </p:nvSpPr>
        <p:spPr>
          <a:xfrm>
            <a:off x="4827543" y="3779019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3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67624F5-35D0-810A-1299-6D699841EC13}"/>
              </a:ext>
            </a:extLst>
          </p:cNvPr>
          <p:cNvSpPr txBox="1"/>
          <p:nvPr/>
        </p:nvSpPr>
        <p:spPr>
          <a:xfrm>
            <a:off x="6775102" y="3764054"/>
            <a:ext cx="43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3600" dirty="0">
                <a:latin typeface="Asap" panose="020B060402020202020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09490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87698" y="894377"/>
            <a:ext cx="2776810" cy="84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Semántica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1712388"/>
            <a:ext cx="4667100" cy="138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el estudio del </a:t>
            </a:r>
            <a:r>
              <a:rPr lang="es-MX" b="1" dirty="0"/>
              <a:t>significado </a:t>
            </a:r>
            <a:r>
              <a:rPr lang="es-MX" dirty="0"/>
              <a:t>de las expresiones lingüísticas, una expresión puede tener mas de un significado o </a:t>
            </a:r>
            <a:r>
              <a:rPr lang="es-MX" b="1" dirty="0"/>
              <a:t>dominios semánticos</a:t>
            </a:r>
            <a:r>
              <a:rPr lang="es-MX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Aunque se debería poder sacar el significado a partir de sus símbolos no siempre se puede realizar.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b="1" dirty="0"/>
              <a:t>3+4</a:t>
            </a:r>
            <a:r>
              <a:rPr lang="en" dirty="0"/>
              <a:t> es una expresion con una sola interpretacion y cuyo dominio son los numeros enteros.</a:t>
            </a:r>
          </a:p>
          <a:p>
            <a:pPr marL="0" indent="0"/>
            <a:r>
              <a:rPr lang="en" b="1" dirty="0"/>
              <a:t>Ama(juan, luisa) </a:t>
            </a:r>
            <a:r>
              <a:rPr lang="en" dirty="0"/>
              <a:t>estara en el dominio de los booleanos y puede tener varias interpretaciones.</a:t>
            </a:r>
          </a:p>
        </p:txBody>
      </p:sp>
    </p:spTree>
    <p:extLst>
      <p:ext uri="{BB962C8B-B14F-4D97-AF65-F5344CB8AC3E}">
        <p14:creationId xmlns:p14="http://schemas.microsoft.com/office/powerpoint/2010/main" val="343109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87698" y="894377"/>
            <a:ext cx="2776810" cy="84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Inferencia 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839972" y="1712388"/>
            <a:ext cx="4667100" cy="13845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Para conseguir el valor semántico de ciertas expresiones no nos basta con saber el significado de cada uno de sus símbolos, por lo que se necesitaran </a:t>
            </a:r>
            <a:r>
              <a:rPr lang="es-MX" b="1" dirty="0"/>
              <a:t>criterios demostrativos </a:t>
            </a:r>
            <a:r>
              <a:rPr lang="es-MX" dirty="0"/>
              <a:t>que nos permitan obtener los nuevos valores semánticos</a:t>
            </a: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3" name="Google Shape;405;p42">
            <a:extLst>
              <a:ext uri="{FF2B5EF4-FFF2-40B4-BE49-F238E27FC236}">
                <a16:creationId xmlns:a16="http://schemas.microsoft.com/office/drawing/2014/main" id="{04D8CC5B-683F-FFA8-7B2F-91982C57E2D4}"/>
              </a:ext>
            </a:extLst>
          </p:cNvPr>
          <p:cNvSpPr txBox="1">
            <a:spLocks/>
          </p:cNvSpPr>
          <p:nvPr/>
        </p:nvSpPr>
        <p:spPr>
          <a:xfrm>
            <a:off x="839972" y="3199408"/>
            <a:ext cx="4667100" cy="11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6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marL="0" indent="0"/>
            <a:r>
              <a:rPr lang="en" dirty="0"/>
              <a:t>Si tenemos una regla que dice </a:t>
            </a:r>
            <a:r>
              <a:rPr lang="en" b="1" dirty="0"/>
              <a:t>ama(X,Y) </a:t>
            </a:r>
            <a:r>
              <a:rPr lang="es-MX" b="1" dirty="0">
                <a:sym typeface="Wingdings" panose="05000000000000000000" pitchFamily="2" charset="2"/>
              </a:rPr>
              <a:t> ama(Y,X)</a:t>
            </a:r>
          </a:p>
          <a:p>
            <a:pPr marL="0" indent="0"/>
            <a:r>
              <a:rPr lang="es-MX" dirty="0">
                <a:sym typeface="Wingdings" panose="05000000000000000000" pitchFamily="2" charset="2"/>
              </a:rPr>
              <a:t>Entonces podemos concluir que si ama(juan, luisa) es verdadero, entonces ama(luisa, juan) tambien lo </a:t>
            </a:r>
            <a:r>
              <a:rPr lang="es-MX" dirty="0" err="1">
                <a:sym typeface="Wingdings" panose="05000000000000000000" pitchFamily="2" charset="2"/>
              </a:rPr>
              <a:t>sera</a:t>
            </a:r>
            <a:r>
              <a:rPr lang="es-MX" dirty="0">
                <a:sym typeface="Wingdings" panose="05000000000000000000" pitchFamily="2" charset="2"/>
              </a:rPr>
              <a:t>.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04297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87698" y="894377"/>
            <a:ext cx="3536852" cy="84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Lógica de proposiciones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5" name="Google Shape;405;p42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839972" y="1712387"/>
                <a:ext cx="4667100" cy="263935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Una proposición es una afirmación que es falsa o verdadera, su dominio semántico se encuentra en los booleanos.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Se tienen variables proposicionales.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Se usan conectores lógicos como: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-Negación (</a:t>
                </a:r>
                <a14:m>
                  <m:oMath xmlns:m="http://schemas.openxmlformats.org/officeDocument/2006/math">
                    <m:r>
                      <a:rPr lang="es-MX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s-MX" dirty="0"/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-conjunción (^)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-disyunción (v)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-implicaciones (</a:t>
                </a:r>
                <a:r>
                  <a:rPr lang="es-MX" dirty="0">
                    <a:sym typeface="Wingdings" panose="05000000000000000000" pitchFamily="2" charset="2"/>
                  </a:rPr>
                  <a:t>)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dirty="0"/>
                  <a:t>-implicaciones dobles (</a:t>
                </a:r>
                <a:r>
                  <a:rPr lang="es-MX" dirty="0">
                    <a:sym typeface="Wingdings" panose="05000000000000000000" pitchFamily="2" charset="2"/>
                  </a:rPr>
                  <a:t>)</a:t>
                </a:r>
                <a:endParaRPr lang="es-MX" dirty="0"/>
              </a:p>
            </p:txBody>
          </p:sp>
        </mc:Choice>
        <mc:Fallback>
          <p:sp>
            <p:nvSpPr>
              <p:cNvPr id="405" name="Google Shape;405;p4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839972" y="1712387"/>
                <a:ext cx="4667100" cy="2639355"/>
              </a:xfrm>
              <a:prstGeom prst="rect">
                <a:avLst/>
              </a:prstGeom>
              <a:blipFill>
                <a:blip r:embed="rId3"/>
                <a:stretch>
                  <a:fillRect l="-784" b="-23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4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22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8023F9B2-7AA7-54DC-E722-7F428CFD4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80B1DC0-E712-16EF-56ED-3CB46D78F8FF}"/>
              </a:ext>
            </a:extLst>
          </p:cNvPr>
          <p:cNvSpPr txBox="1"/>
          <p:nvPr/>
        </p:nvSpPr>
        <p:spPr>
          <a:xfrm>
            <a:off x="839972" y="984106"/>
            <a:ext cx="30185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P v ( ( p </a:t>
            </a:r>
            <a:r>
              <a:rPr lang="pt-BR" sz="1400" dirty="0">
                <a:sym typeface="Wingdings" panose="05000000000000000000" pitchFamily="2" charset="2"/>
              </a:rPr>
              <a:t> </a:t>
            </a:r>
            <a:r>
              <a:rPr lang="pt-BR" sz="1400" dirty="0"/>
              <a:t>¬ r ) </a:t>
            </a:r>
            <a:r>
              <a:rPr lang="pt-BR" sz="1400" dirty="0">
                <a:sym typeface="Wingdings" panose="05000000000000000000" pitchFamily="2" charset="2"/>
              </a:rPr>
              <a:t> </a:t>
            </a:r>
            <a:r>
              <a:rPr lang="pt-BR" sz="1400" dirty="0"/>
              <a:t>r ^ ( ¬ p v q ) )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7E9BECF-5CAB-EAEB-9152-B55D2CC57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927" y="1439139"/>
            <a:ext cx="6088570" cy="287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2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1DC7E4A-550E-7290-A20E-AF336B425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9743" y="570112"/>
            <a:ext cx="3818400" cy="551196"/>
          </a:xfrm>
        </p:spPr>
        <p:txBody>
          <a:bodyPr/>
          <a:lstStyle/>
          <a:p>
            <a:r>
              <a:rPr lang="es-CO" sz="4000" b="1" dirty="0"/>
              <a:t>Taller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27EC470-3DDE-405E-57E9-BCEFE6F33536}"/>
              </a:ext>
            </a:extLst>
          </p:cNvPr>
          <p:cNvSpPr txBox="1"/>
          <p:nvPr/>
        </p:nvSpPr>
        <p:spPr>
          <a:xfrm>
            <a:off x="1094820" y="2009968"/>
            <a:ext cx="70682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CO" sz="2000" dirty="0"/>
              <a:t>https://docs.google.com/forms/d/e/1FAIpQLSeQx1uPe9b45l-gxSRWt0KHTbzOiqmxkUuaF3FrWrOZDpzqPw/viewform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9240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Temas de esta clase</a:t>
            </a:r>
            <a:endParaRPr b="1" dirty="0"/>
          </a:p>
        </p:txBody>
      </p:sp>
      <p:graphicFrame>
        <p:nvGraphicFramePr>
          <p:cNvPr id="352" name="Google Shape;352;p38"/>
          <p:cNvGraphicFramePr/>
          <p:nvPr>
            <p:extLst>
              <p:ext uri="{D42A27DB-BD31-4B8C-83A1-F6EECF244321}">
                <p14:modId xmlns:p14="http://schemas.microsoft.com/office/powerpoint/2010/main" val="544615296"/>
              </p:ext>
            </p:extLst>
          </p:nvPr>
        </p:nvGraphicFramePr>
        <p:xfrm>
          <a:off x="720000" y="1754568"/>
          <a:ext cx="7702575" cy="2102940"/>
        </p:xfrm>
        <a:graphic>
          <a:graphicData uri="http://schemas.openxmlformats.org/drawingml/2006/table">
            <a:tbl>
              <a:tblPr>
                <a:noFill/>
                <a:tableStyleId>{8ADC4324-B3DE-4C06-B382-FBF149EE025C}</a:tableStyleId>
              </a:tblPr>
              <a:tblGrid>
                <a:gridCol w="215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Evolución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Historia de los lenguajes de programación (Generaciones)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</a:t>
                      </a: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ipos de datos y tipado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Tipos y generalidades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Sintaxsis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¿Que es la sintaxis?, ¿Para que sirve?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Semantica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Significado de las expresiones lingüísticas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Inferencia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Reglas y criterios demostrativos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Logica de predicados</a:t>
                      </a:r>
                      <a:endParaRPr sz="1100" b="1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s-MX" sz="1100" dirty="0">
                          <a:solidFill>
                            <a:schemeClr val="dk1"/>
                          </a:solidFill>
                          <a:latin typeface="Assistant"/>
                          <a:ea typeface="Assistant"/>
                          <a:cs typeface="Assistant"/>
                          <a:sym typeface="Assistant"/>
                        </a:rPr>
                        <a:t>Estudio de lo falso y lo verdadero</a:t>
                      </a:r>
                      <a:endParaRPr sz="1100" dirty="0">
                        <a:solidFill>
                          <a:schemeClr val="dk1"/>
                        </a:solidFill>
                        <a:latin typeface="Assistant"/>
                        <a:ea typeface="Assistant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3" name="Google Shape;353;p38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8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38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38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19ACCE43-124F-E8A3-85AC-0063D90A8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165BB95-975C-034C-0364-225CAFDF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9211B-2CC4-462A-04DF-37E0B8DA8F94}"/>
              </a:ext>
            </a:extLst>
          </p:cNvPr>
          <p:cNvSpPr txBox="1"/>
          <p:nvPr/>
        </p:nvSpPr>
        <p:spPr>
          <a:xfrm>
            <a:off x="4762738" y="1993254"/>
            <a:ext cx="3504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/>
              <a:t>Arango, F. (2015). Aplicaciones de la Lógica al Desarrollo del Software. Facultad de Minas, Universidad nacional de Colombia, Sede Medellín.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16330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conjunto de instrucciones normalmente en binario que son fácilmente interpretables por la maquina.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b="1" dirty="0"/>
              <a:t>Todos</a:t>
            </a:r>
            <a:r>
              <a:rPr lang="es-MX" dirty="0"/>
              <a:t> los programas se deben traducir a lenguaje maquina antes de ser ejecutados.</a:t>
            </a:r>
            <a:endParaRPr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631350"/>
            <a:ext cx="3818400" cy="5569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Lenguaje de Maquina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Marcador de posición de imagen 5" descr="Imagen que contiene hombre&#10;&#10;Descripción generada automáticamente">
            <a:extLst>
              <a:ext uri="{FF2B5EF4-FFF2-40B4-BE49-F238E27FC236}">
                <a16:creationId xmlns:a16="http://schemas.microsoft.com/office/drawing/2014/main" id="{BE38CDB2-52A3-B1FA-5875-F9AB858AC41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8317" r="18317"/>
          <a:stretch>
            <a:fillRect/>
          </a:stretch>
        </p:blipFill>
        <p:spPr/>
      </p:pic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8023F9B2-7AA7-54DC-E722-7F428CFD4C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4875650" y="2048540"/>
            <a:ext cx="3818400" cy="1837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 un lenguaje en el cual las instrucciones en lenguaje de maquina son substituidas por símbolos mnemotécnicos.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 pesar del avance, sigue siendo una tecnología en donde se depende mucho de la arquitectura del computador.</a:t>
            </a:r>
            <a:endParaRPr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4875650" y="999460"/>
            <a:ext cx="3818400" cy="969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Lenguaje Ensamblador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Marcador de posición de 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11B7FBDF-86F1-09FA-2F86-1C31E5AD30BD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11087" r="11087"/>
          <a:stretch>
            <a:fillRect/>
          </a:stretch>
        </p:blipFill>
        <p:spPr>
          <a:xfrm>
            <a:off x="1023938" y="1000125"/>
            <a:ext cx="3192462" cy="3143250"/>
          </a:xfrm>
        </p:spPr>
      </p:pic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4561005A-A1AF-2480-089B-86C9AA3AB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67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957975" y="2228759"/>
            <a:ext cx="3818400" cy="1452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Estos lenguajes ya no dependen directamente de la arquitectura del computador.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Manejo Explicito de los distintos tipos de valor.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Subprogramas y librerías.</a:t>
            </a:r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944338" y="1212112"/>
            <a:ext cx="3818400" cy="9761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Lenguajes de Alto Nivel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Marcador de posición de imagen 7" descr="Aplicación, Logotipo, nombre de la empresa&#10;&#10;Descripción generada automáticamente">
            <a:extLst>
              <a:ext uri="{FF2B5EF4-FFF2-40B4-BE49-F238E27FC236}">
                <a16:creationId xmlns:a16="http://schemas.microsoft.com/office/drawing/2014/main" id="{95D9854F-625D-B0FB-6CFB-14318BAC70B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746" b="746"/>
          <a:stretch>
            <a:fillRect/>
          </a:stretch>
        </p:blipFill>
        <p:spPr>
          <a:xfrm>
            <a:off x="5007962" y="999450"/>
            <a:ext cx="3191700" cy="3144600"/>
          </a:xfrm>
        </p:spPr>
      </p:pic>
      <p:pic>
        <p:nvPicPr>
          <p:cNvPr id="9" name="Imagen 8" descr="Forma&#10;&#10;Descripción generada automáticamente con confianza media">
            <a:extLst>
              <a:ext uri="{FF2B5EF4-FFF2-40B4-BE49-F238E27FC236}">
                <a16:creationId xmlns:a16="http://schemas.microsoft.com/office/drawing/2014/main" id="{3E4DF3E3-F9BF-DA5A-6BC8-29E9362FDD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32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05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61"/>
          <p:cNvSpPr txBox="1">
            <a:spLocks noGrp="1"/>
          </p:cNvSpPr>
          <p:nvPr>
            <p:ph type="subTitle" idx="1"/>
          </p:nvPr>
        </p:nvSpPr>
        <p:spPr>
          <a:xfrm>
            <a:off x="4875650" y="2048540"/>
            <a:ext cx="3818400" cy="18370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Aparecen lenguajes especializados, donde no se declara el como se realizan las acciones, sino el resultado que se quiere obtener directamente.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Aparición de lenguajes funcionales y lógicos.</a:t>
            </a:r>
            <a:endParaRPr dirty="0"/>
          </a:p>
        </p:txBody>
      </p:sp>
      <p:sp>
        <p:nvSpPr>
          <p:cNvPr id="1310" name="Google Shape;1310;p61"/>
          <p:cNvSpPr txBox="1">
            <a:spLocks noGrp="1"/>
          </p:cNvSpPr>
          <p:nvPr>
            <p:ph type="title"/>
          </p:nvPr>
        </p:nvSpPr>
        <p:spPr>
          <a:xfrm>
            <a:off x="4875650" y="999460"/>
            <a:ext cx="3818400" cy="9690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SQL y Lenguajes Declarativos</a:t>
            </a:r>
            <a:endParaRPr b="1" dirty="0"/>
          </a:p>
        </p:txBody>
      </p:sp>
      <p:sp>
        <p:nvSpPr>
          <p:cNvPr id="1312" name="Google Shape;1312;p6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6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6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6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Marcador de posición de imagen 4" descr="Diagrama&#10;&#10;Descripción generada automáticamente">
            <a:extLst>
              <a:ext uri="{FF2B5EF4-FFF2-40B4-BE49-F238E27FC236}">
                <a16:creationId xmlns:a16="http://schemas.microsoft.com/office/drawing/2014/main" id="{80214EE2-9846-C06B-6470-1123B377898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t="746" b="746"/>
          <a:stretch>
            <a:fillRect/>
          </a:stretch>
        </p:blipFill>
        <p:spPr>
          <a:xfrm>
            <a:off x="1076325" y="992188"/>
            <a:ext cx="3192463" cy="3144837"/>
          </a:xfrm>
        </p:spPr>
      </p:pic>
      <p:pic>
        <p:nvPicPr>
          <p:cNvPr id="6" name="Imagen 5" descr="Forma&#10;&#10;Descripción generada automáticamente con confianza media">
            <a:extLst>
              <a:ext uri="{FF2B5EF4-FFF2-40B4-BE49-F238E27FC236}">
                <a16:creationId xmlns:a16="http://schemas.microsoft.com/office/drawing/2014/main" id="{30767792-66E3-B817-EDAC-6B178C4D6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9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>
            <a:spLocks noGrp="1"/>
          </p:cNvSpPr>
          <p:nvPr>
            <p:ph type="title" idx="2"/>
          </p:nvPr>
        </p:nvSpPr>
        <p:spPr>
          <a:xfrm>
            <a:off x="2360400" y="1205023"/>
            <a:ext cx="4423200" cy="27647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 tipo de dato?</a:t>
            </a:r>
            <a:endParaRPr b="1" dirty="0"/>
          </a:p>
        </p:txBody>
      </p:sp>
      <p:sp>
        <p:nvSpPr>
          <p:cNvPr id="395" name="Google Shape;395;p41"/>
          <p:cNvSpPr/>
          <p:nvPr/>
        </p:nvSpPr>
        <p:spPr>
          <a:xfrm>
            <a:off x="7894475" y="3373523"/>
            <a:ext cx="310200" cy="123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41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1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1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1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B92A2771-5BE3-9385-DFA9-6B21E00C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2"/>
          <p:cNvSpPr txBox="1">
            <a:spLocks noGrp="1"/>
          </p:cNvSpPr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¿Que es un tipo de dato?</a:t>
            </a:r>
            <a:endParaRPr b="1" dirty="0"/>
          </a:p>
        </p:txBody>
      </p:sp>
      <p:sp>
        <p:nvSpPr>
          <p:cNvPr id="405" name="Google Shape;405;p42"/>
          <p:cNvSpPr txBox="1">
            <a:spLocks noGrp="1"/>
          </p:cNvSpPr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un atributo que le indica al computador con que tipo de datos se va a operar.</a:t>
            </a:r>
            <a:endParaRPr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42">
            <a:hlinkClick r:id="" action="ppaction://hlinkshowjump?jump=previousslide"/>
          </p:cNvPr>
          <p:cNvSpPr/>
          <p:nvPr/>
        </p:nvSpPr>
        <p:spPr>
          <a:xfrm>
            <a:off x="437582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2"/>
          <p:cNvSpPr/>
          <p:nvPr/>
        </p:nvSpPr>
        <p:spPr>
          <a:xfrm>
            <a:off x="4527650" y="253425"/>
            <a:ext cx="96900" cy="9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2">
            <a:hlinkClick r:id="" action="ppaction://hlinkshowjump?jump=nextslide"/>
          </p:cNvPr>
          <p:cNvSpPr/>
          <p:nvPr/>
        </p:nvSpPr>
        <p:spPr>
          <a:xfrm>
            <a:off x="4679475" y="253425"/>
            <a:ext cx="96900" cy="96900"/>
          </a:xfrm>
          <a:prstGeom prst="ellipse">
            <a:avLst/>
          </a:prstGeom>
          <a:solidFill>
            <a:srgbClr val="B0B0B0">
              <a:alpha val="63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2">
            <a:hlinkClick r:id="rId3" action="ppaction://hlinksldjump"/>
          </p:cNvPr>
          <p:cNvSpPr/>
          <p:nvPr/>
        </p:nvSpPr>
        <p:spPr>
          <a:xfrm>
            <a:off x="4215801" y="253422"/>
            <a:ext cx="105103" cy="96905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 descr="Forma&#10;&#10;Descripción generada automáticamente con confianza media">
            <a:extLst>
              <a:ext uri="{FF2B5EF4-FFF2-40B4-BE49-F238E27FC236}">
                <a16:creationId xmlns:a16="http://schemas.microsoft.com/office/drawing/2014/main" id="{24A1EC14-EFCD-8600-8C71-6F3EBC4001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60452"/>
            <a:ext cx="1679944" cy="8830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958</Words>
  <Application>Microsoft Office PowerPoint</Application>
  <PresentationFormat>Presentación en pantalla (16:9)</PresentationFormat>
  <Paragraphs>126</Paragraphs>
  <Slides>30</Slides>
  <Notes>28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7" baseType="lpstr">
      <vt:lpstr>Assistant</vt:lpstr>
      <vt:lpstr>Asap</vt:lpstr>
      <vt:lpstr>Cambria Math</vt:lpstr>
      <vt:lpstr>Arial</vt:lpstr>
      <vt:lpstr>Corbel</vt:lpstr>
      <vt:lpstr>Anaheim</vt:lpstr>
      <vt:lpstr>Quality Management Consulting by Slidesgo</vt:lpstr>
      <vt:lpstr>Teoría de Lenguajes de Programación </vt:lpstr>
      <vt:lpstr>Grupo de Whatsapp</vt:lpstr>
      <vt:lpstr>Temas de esta clase</vt:lpstr>
      <vt:lpstr>Lenguaje de Maquina</vt:lpstr>
      <vt:lpstr>Lenguaje Ensamblador</vt:lpstr>
      <vt:lpstr>Lenguajes de Alto Nivel</vt:lpstr>
      <vt:lpstr>SQL y Lenguajes Declarativos</vt:lpstr>
      <vt:lpstr>¿Que es un tipo de dato?</vt:lpstr>
      <vt:lpstr>¿Que es un tipo de dato?</vt:lpstr>
      <vt:lpstr>Tipos de Datos Primitivos</vt:lpstr>
      <vt:lpstr>Tipos de Datos Compuestos</vt:lpstr>
      <vt:lpstr>¿Como se guardan los datos en memoria?</vt:lpstr>
      <vt:lpstr>Memoria estatica</vt:lpstr>
      <vt:lpstr>Memoria Dinamica</vt:lpstr>
      <vt:lpstr>¿Que es el tipado?</vt:lpstr>
      <vt:lpstr>¿Que es el tipado?</vt:lpstr>
      <vt:lpstr>Estatico vs dinamico</vt:lpstr>
      <vt:lpstr>Debil vs Fuerte</vt:lpstr>
      <vt:lpstr>Explicito vs Implicito</vt:lpstr>
      <vt:lpstr>Explicito</vt:lpstr>
      <vt:lpstr>Implicito</vt:lpstr>
      <vt:lpstr>Nominal vs estructural</vt:lpstr>
      <vt:lpstr>Sintaxis</vt:lpstr>
      <vt:lpstr>Presentación de PowerPoint</vt:lpstr>
      <vt:lpstr>Semántica</vt:lpstr>
      <vt:lpstr>Inferencia </vt:lpstr>
      <vt:lpstr>Lógica de proposiciones</vt:lpstr>
      <vt:lpstr>Presentación de PowerPoint</vt:lpstr>
      <vt:lpstr>Taller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Teoría de Lenguajes de Programación</dc:title>
  <dc:creator>juan zapata</dc:creator>
  <cp:lastModifiedBy>juan sebastian zapata echeverri</cp:lastModifiedBy>
  <cp:revision>6</cp:revision>
  <dcterms:modified xsi:type="dcterms:W3CDTF">2023-02-24T06:29:03Z</dcterms:modified>
</cp:coreProperties>
</file>