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57" r:id="rId3"/>
    <p:sldId id="327" r:id="rId4"/>
    <p:sldId id="260" r:id="rId5"/>
    <p:sldId id="261" r:id="rId6"/>
    <p:sldId id="350" r:id="rId7"/>
    <p:sldId id="335" r:id="rId8"/>
    <p:sldId id="330" r:id="rId9"/>
    <p:sldId id="339" r:id="rId10"/>
    <p:sldId id="349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Asap" panose="020B0604020202020204" charset="0"/>
      <p:regular r:id="rId14"/>
      <p:bold r:id="rId15"/>
      <p:italic r:id="rId16"/>
      <p:boldItalic r:id="rId17"/>
    </p:embeddedFont>
    <p:embeddedFont>
      <p:font typeface="Assistant" pitchFamily="2" charset="-79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DC4324-B3DE-4C06-B382-FBF149EE025C}">
  <a:tblStyle styleId="{8ADC4324-B3DE-4C06-B382-FBF149EE02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043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38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662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85c551a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85c551a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911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65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075402" y="-2502125"/>
            <a:ext cx="13705454" cy="10079450"/>
            <a:chOff x="-2075402" y="-2502125"/>
            <a:chExt cx="13705454" cy="10079450"/>
          </a:xfrm>
        </p:grpSpPr>
        <p:sp>
          <p:nvSpPr>
            <p:cNvPr id="10" name="Google Shape;10;p2"/>
            <p:cNvSpPr/>
            <p:nvPr/>
          </p:nvSpPr>
          <p:spPr>
            <a:xfrm rot="-2700000">
              <a:off x="4788992" y="736265"/>
              <a:ext cx="5667319" cy="566731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2700000">
              <a:off x="-1408836" y="-183555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2700000">
              <a:off x="7641344" y="3518445"/>
              <a:ext cx="2170111" cy="217011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-566">
            <a:off x="2749600" y="3425400"/>
            <a:ext cx="3645000" cy="4263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8400000" algn="bl" rotWithShape="0">
              <a:schemeClr val="accent1">
                <a:alpha val="31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0000" y="1291500"/>
            <a:ext cx="7704000" cy="19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solidFill>
          <a:schemeClr val="lt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3"/>
          <p:cNvGrpSpPr/>
          <p:nvPr/>
        </p:nvGrpSpPr>
        <p:grpSpPr>
          <a:xfrm>
            <a:off x="-2484577" y="-2104200"/>
            <a:ext cx="12855001" cy="11050900"/>
            <a:chOff x="-2484577" y="-2104200"/>
            <a:chExt cx="12855001" cy="11050900"/>
          </a:xfrm>
        </p:grpSpPr>
        <p:sp>
          <p:nvSpPr>
            <p:cNvPr id="324" name="Google Shape;324;p33"/>
            <p:cNvSpPr/>
            <p:nvPr/>
          </p:nvSpPr>
          <p:spPr>
            <a:xfrm rot="-2700000">
              <a:off x="4391514" y="431921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rot="-2700000">
              <a:off x="-1818011" y="-143763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 rot="-2700000">
              <a:off x="1693964" y="50616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 rot="-2700000">
              <a:off x="8230736" y="717437"/>
              <a:ext cx="1772575" cy="1772575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-3966348" y="-3218675"/>
            <a:ext cx="16680971" cy="9581975"/>
            <a:chOff x="-3966348" y="-3218675"/>
            <a:chExt cx="16680971" cy="9581975"/>
          </a:xfrm>
        </p:grpSpPr>
        <p:sp>
          <p:nvSpPr>
            <p:cNvPr id="17" name="Google Shape;17;p3"/>
            <p:cNvSpPr/>
            <p:nvPr/>
          </p:nvSpPr>
          <p:spPr>
            <a:xfrm rot="-2700000">
              <a:off x="6339814" y="-25521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-2699865">
              <a:off x="-2845047" y="-1470417"/>
              <a:ext cx="5413397" cy="541361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2700000">
              <a:off x="-1846086" y="24782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2700000">
              <a:off x="8829589" y="52064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 hasCustomPrompt="1"/>
          </p:nvPr>
        </p:nvSpPr>
        <p:spPr>
          <a:xfrm>
            <a:off x="3873075" y="540000"/>
            <a:ext cx="1398000" cy="12717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57150" dir="90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 rot="264">
            <a:off x="2616125" y="4145275"/>
            <a:ext cx="3912000" cy="4581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78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/>
          </p:nvPr>
        </p:nvSpPr>
        <p:spPr>
          <a:xfrm>
            <a:off x="2360400" y="1987063"/>
            <a:ext cx="4423200" cy="19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-3660927" y="-3923700"/>
            <a:ext cx="15480978" cy="12421700"/>
            <a:chOff x="-3660927" y="-3923700"/>
            <a:chExt cx="15480978" cy="12421700"/>
          </a:xfrm>
        </p:grpSpPr>
        <p:sp>
          <p:nvSpPr>
            <p:cNvPr id="26" name="Google Shape;26;p4"/>
            <p:cNvSpPr/>
            <p:nvPr/>
          </p:nvSpPr>
          <p:spPr>
            <a:xfrm rot="-2700000">
              <a:off x="4723439" y="-325713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2700000">
              <a:off x="6608083" y="2444632"/>
              <a:ext cx="4317735" cy="4317735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2700000">
              <a:off x="1244314" y="46129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-2700000">
              <a:off x="-2994361" y="613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944338" y="2691075"/>
            <a:ext cx="3818400" cy="8211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66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44338" y="1631350"/>
            <a:ext cx="3818400" cy="113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2"/>
          </p:nvPr>
        </p:nvSpPr>
        <p:spPr>
          <a:xfrm>
            <a:off x="5016163" y="999450"/>
            <a:ext cx="3191700" cy="3144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100013" dist="66675" dir="6600000" algn="bl" rotWithShape="0">
              <a:schemeClr val="accent1">
                <a:alpha val="30000"/>
              </a:scheme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-3872877" y="-2769325"/>
            <a:ext cx="15937775" cy="10869238"/>
            <a:chOff x="-3872877" y="-2769325"/>
            <a:chExt cx="15937775" cy="10869238"/>
          </a:xfrm>
        </p:grpSpPr>
        <p:sp>
          <p:nvSpPr>
            <p:cNvPr id="47" name="Google Shape;47;p6"/>
            <p:cNvSpPr/>
            <p:nvPr/>
          </p:nvSpPr>
          <p:spPr>
            <a:xfrm rot="-2700000">
              <a:off x="8179864" y="-210275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2700000">
              <a:off x="-3206311" y="119680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-2700000">
              <a:off x="-2143611" y="421487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061100" y="1317313"/>
            <a:ext cx="4667100" cy="14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1061000" y="2641487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8" name="Google Shape;68;p9"/>
          <p:cNvGrpSpPr/>
          <p:nvPr/>
        </p:nvGrpSpPr>
        <p:grpSpPr>
          <a:xfrm>
            <a:off x="5667148" y="-1111475"/>
            <a:ext cx="4952326" cy="7384400"/>
            <a:chOff x="5667148" y="-1111475"/>
            <a:chExt cx="4952326" cy="7384400"/>
          </a:xfrm>
        </p:grpSpPr>
        <p:sp>
          <p:nvSpPr>
            <p:cNvPr id="69" name="Google Shape;69;p9"/>
            <p:cNvSpPr/>
            <p:nvPr/>
          </p:nvSpPr>
          <p:spPr>
            <a:xfrm rot="-2700000">
              <a:off x="6333714" y="-4449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 rot="-2700000">
              <a:off x="8542266" y="2855267"/>
              <a:ext cx="1720815" cy="172081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 rot="-2700000">
              <a:off x="6145232" y="3671806"/>
              <a:ext cx="2154837" cy="215483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1519325" y="1891223"/>
            <a:ext cx="2867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ubTitle" idx="1"/>
          </p:nvPr>
        </p:nvSpPr>
        <p:spPr>
          <a:xfrm>
            <a:off x="1519325" y="2221523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 idx="2"/>
          </p:nvPr>
        </p:nvSpPr>
        <p:spPr>
          <a:xfrm>
            <a:off x="5556901" y="1891223"/>
            <a:ext cx="2867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subTitle" idx="3"/>
          </p:nvPr>
        </p:nvSpPr>
        <p:spPr>
          <a:xfrm>
            <a:off x="5556901" y="2221523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title" idx="4"/>
          </p:nvPr>
        </p:nvSpPr>
        <p:spPr>
          <a:xfrm>
            <a:off x="1519300" y="3300998"/>
            <a:ext cx="2867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5"/>
          </p:nvPr>
        </p:nvSpPr>
        <p:spPr>
          <a:xfrm>
            <a:off x="1519325" y="3631248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title" idx="6"/>
          </p:nvPr>
        </p:nvSpPr>
        <p:spPr>
          <a:xfrm>
            <a:off x="5556876" y="3300998"/>
            <a:ext cx="2867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7"/>
          </p:nvPr>
        </p:nvSpPr>
        <p:spPr>
          <a:xfrm>
            <a:off x="5556901" y="3631248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24"/>
          <p:cNvGrpSpPr/>
          <p:nvPr/>
        </p:nvGrpSpPr>
        <p:grpSpPr>
          <a:xfrm>
            <a:off x="-3283327" y="-1008375"/>
            <a:ext cx="15635400" cy="8544400"/>
            <a:chOff x="-3283327" y="-1008375"/>
            <a:chExt cx="15635400" cy="8544400"/>
          </a:xfrm>
        </p:grpSpPr>
        <p:sp>
          <p:nvSpPr>
            <p:cNvPr id="202" name="Google Shape;202;p24"/>
            <p:cNvSpPr/>
            <p:nvPr/>
          </p:nvSpPr>
          <p:spPr>
            <a:xfrm rot="-2700000">
              <a:off x="8278338" y="4257739"/>
              <a:ext cx="1731422" cy="173142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 rot="-2700000">
              <a:off x="-1268756" y="2686120"/>
              <a:ext cx="1507410" cy="150741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 rot="-2700000">
              <a:off x="8467039" y="-3418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rot="-2700000">
              <a:off x="-2616761" y="365099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1"/>
          <p:cNvGrpSpPr/>
          <p:nvPr/>
        </p:nvGrpSpPr>
        <p:grpSpPr>
          <a:xfrm>
            <a:off x="-2433151" y="-2560200"/>
            <a:ext cx="13598300" cy="10147350"/>
            <a:chOff x="-2433151" y="-2560200"/>
            <a:chExt cx="13598300" cy="10147350"/>
          </a:xfrm>
        </p:grpSpPr>
        <p:sp>
          <p:nvSpPr>
            <p:cNvPr id="311" name="Google Shape;311;p31"/>
            <p:cNvSpPr/>
            <p:nvPr/>
          </p:nvSpPr>
          <p:spPr>
            <a:xfrm rot="-2700000">
              <a:off x="-1979137" y="61726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 rot="-2700000">
              <a:off x="-480637" y="494096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 rot="-2700000">
              <a:off x="8518963" y="226901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 rot="-2700000">
              <a:off x="5133488" y="-2106186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32"/>
          <p:cNvGrpSpPr/>
          <p:nvPr/>
        </p:nvGrpSpPr>
        <p:grpSpPr>
          <a:xfrm>
            <a:off x="-3438127" y="-1779747"/>
            <a:ext cx="14072232" cy="8512898"/>
            <a:chOff x="-3438127" y="-1779747"/>
            <a:chExt cx="14072232" cy="8512898"/>
          </a:xfrm>
        </p:grpSpPr>
        <p:sp>
          <p:nvSpPr>
            <p:cNvPr id="317" name="Google Shape;317;p32"/>
            <p:cNvSpPr/>
            <p:nvPr/>
          </p:nvSpPr>
          <p:spPr>
            <a:xfrm rot="-2700000">
              <a:off x="-2771561" y="156891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 rot="-2700000">
              <a:off x="-626060" y="-619427"/>
              <a:ext cx="1842579" cy="18425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 rot="-2700000">
              <a:off x="8409915" y="2482848"/>
              <a:ext cx="1842579" cy="18425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 rot="-2700000">
              <a:off x="7398302" y="-1320022"/>
              <a:ext cx="2219750" cy="221975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 rot="-2700000">
              <a:off x="3773484" y="4808046"/>
              <a:ext cx="1594809" cy="159480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70" r:id="rId7"/>
    <p:sldLayoutId id="2147483677" r:id="rId8"/>
    <p:sldLayoutId id="2147483678" r:id="rId9"/>
    <p:sldLayoutId id="214748367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zapataec@unal.edu.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subTitle" idx="1"/>
          </p:nvPr>
        </p:nvSpPr>
        <p:spPr>
          <a:xfrm rot="-566">
            <a:off x="2749638" y="3425397"/>
            <a:ext cx="3676314" cy="888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J</a:t>
            </a:r>
            <a:r>
              <a:rPr lang="en" dirty="0"/>
              <a:t>uan Sebastián Zapata Echeverri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jzapataec@unal.edu.co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Universidad Nacional de Colombia </a:t>
            </a:r>
            <a:endParaRPr dirty="0"/>
          </a:p>
        </p:txBody>
      </p:sp>
      <p:sp>
        <p:nvSpPr>
          <p:cNvPr id="339" name="Google Shape;339;p37"/>
          <p:cNvSpPr txBox="1">
            <a:spLocks noGrp="1"/>
          </p:cNvSpPr>
          <p:nvPr>
            <p:ph type="ctrTitle"/>
          </p:nvPr>
        </p:nvSpPr>
        <p:spPr>
          <a:xfrm>
            <a:off x="720000" y="1291500"/>
            <a:ext cx="7704000" cy="19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 dirty="0"/>
              <a:t>Teoría de Lenguajes de Programación </a:t>
            </a:r>
            <a:endParaRPr b="1" dirty="0"/>
          </a:p>
        </p:txBody>
      </p:sp>
      <p:sp>
        <p:nvSpPr>
          <p:cNvPr id="340" name="Google Shape;340;p37"/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>
            <a:hlinkClick r:id="rId4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Forma&#10;&#10;Descripción generada automáticamente con confianza media">
            <a:extLst>
              <a:ext uri="{FF2B5EF4-FFF2-40B4-BE49-F238E27FC236}">
                <a16:creationId xmlns:a16="http://schemas.microsoft.com/office/drawing/2014/main" id="{553C32EE-6689-4BDA-5C2B-135949B4A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9" y="4143575"/>
            <a:ext cx="1679944" cy="8830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165BB95-975C-034C-0364-225CAFDF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69211B-2CC4-462A-04DF-37E0B8DA8F94}"/>
              </a:ext>
            </a:extLst>
          </p:cNvPr>
          <p:cNvSpPr txBox="1"/>
          <p:nvPr/>
        </p:nvSpPr>
        <p:spPr>
          <a:xfrm>
            <a:off x="4762738" y="1993254"/>
            <a:ext cx="3504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/>
              <a:t>Arango, F. (2015). Aplicaciones de la Lógica al Desarrollo del Software. Facultad de Minas, Universidad nacional de Colombia, Sede Medellín.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1633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Temas de esta clase</a:t>
            </a:r>
            <a:endParaRPr b="1" dirty="0"/>
          </a:p>
        </p:txBody>
      </p:sp>
      <p:graphicFrame>
        <p:nvGraphicFramePr>
          <p:cNvPr id="352" name="Google Shape;352;p38"/>
          <p:cNvGraphicFramePr/>
          <p:nvPr>
            <p:extLst>
              <p:ext uri="{D42A27DB-BD31-4B8C-83A1-F6EECF244321}">
                <p14:modId xmlns:p14="http://schemas.microsoft.com/office/powerpoint/2010/main" val="727707768"/>
              </p:ext>
            </p:extLst>
          </p:nvPr>
        </p:nvGraphicFramePr>
        <p:xfrm>
          <a:off x="720000" y="1754569"/>
          <a:ext cx="7702575" cy="1102098"/>
        </p:xfrm>
        <a:graphic>
          <a:graphicData uri="http://schemas.openxmlformats.org/drawingml/2006/table">
            <a:tbl>
              <a:tblPr>
                <a:noFill/>
                <a:tableStyleId>{8ADC4324-B3DE-4C06-B382-FBF149EE025C}</a:tableStyleId>
              </a:tblPr>
              <a:tblGrid>
                <a:gridCol w="21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Introducción a </a:t>
                      </a:r>
                      <a:r>
                        <a:rPr lang="es-CO" sz="1100" b="1" dirty="0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prolog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1100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Sintaxis básica de </a:t>
                      </a:r>
                      <a:r>
                        <a:rPr lang="es-MX" sz="1100" dirty="0" err="1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prolog</a:t>
                      </a:r>
                      <a:endParaRPr lang="es-MX" sz="11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3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Hechos en </a:t>
                      </a:r>
                      <a:r>
                        <a:rPr lang="es-CO" sz="1100" b="1" dirty="0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prolog</a:t>
                      </a:r>
                      <a:endParaRPr lang="es-CO" sz="1100" b="1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1100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Hechos simples y compuestos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3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Reglas en </a:t>
                      </a:r>
                      <a:r>
                        <a:rPr lang="es-MX" sz="1100" b="1" dirty="0" err="1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prolog</a:t>
                      </a:r>
                      <a:endParaRPr sz="1100" b="1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100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¿Como se crean reglas en </a:t>
                      </a:r>
                      <a:r>
                        <a:rPr lang="es-MX" sz="1100" dirty="0" err="1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prolog</a:t>
                      </a:r>
                      <a:r>
                        <a:rPr lang="es-MX" sz="1100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?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3" name="Google Shape;353;p38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19ACCE43-124F-E8A3-85AC-0063D90A8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61"/>
          <p:cNvSpPr txBox="1">
            <a:spLocks noGrp="1"/>
          </p:cNvSpPr>
          <p:nvPr>
            <p:ph type="subTitle" idx="1"/>
          </p:nvPr>
        </p:nvSpPr>
        <p:spPr>
          <a:xfrm>
            <a:off x="4875650" y="2048540"/>
            <a:ext cx="3818400" cy="2048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un lenguaje que hace parte de la programación </a:t>
            </a:r>
            <a:r>
              <a:rPr lang="es-MX" b="1" dirty="0"/>
              <a:t>declarativa </a:t>
            </a:r>
            <a:r>
              <a:rPr lang="es-MX" dirty="0"/>
              <a:t>y como su nombre lo indica utiliza la lógica para realizar inferencias.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bastante utilizado para aplicaciones de IA, como sistemas expertos.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Usa hechos y reglas para llegar a la respuesta final.</a:t>
            </a:r>
          </a:p>
        </p:txBody>
      </p:sp>
      <p:sp>
        <p:nvSpPr>
          <p:cNvPr id="1310" name="Google Shape;1310;p61"/>
          <p:cNvSpPr txBox="1">
            <a:spLocks noGrp="1"/>
          </p:cNvSpPr>
          <p:nvPr>
            <p:ph type="title"/>
          </p:nvPr>
        </p:nvSpPr>
        <p:spPr>
          <a:xfrm>
            <a:off x="4875650" y="999460"/>
            <a:ext cx="3818400" cy="9690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Prolog</a:t>
            </a:r>
            <a:endParaRPr b="1" dirty="0"/>
          </a:p>
        </p:txBody>
      </p:sp>
      <p:sp>
        <p:nvSpPr>
          <p:cNvPr id="1312" name="Google Shape;1312;p6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4561005A-A1AF-2480-089B-86C9AA3AB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6" name="Marcador de posición de imagen 5" descr="Forma, Icono, Círculo&#10;&#10;Descripción generada automáticamente">
            <a:extLst>
              <a:ext uri="{FF2B5EF4-FFF2-40B4-BE49-F238E27FC236}">
                <a16:creationId xmlns:a16="http://schemas.microsoft.com/office/drawing/2014/main" id="{B267D091-1E57-AE17-A15B-339A8286B95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5"/>
          <a:srcRect t="746" b="746"/>
          <a:stretch>
            <a:fillRect/>
          </a:stretch>
        </p:blipFill>
        <p:spPr>
          <a:xfrm>
            <a:off x="1024101" y="952728"/>
            <a:ext cx="3191700" cy="3144600"/>
          </a:xfrm>
        </p:spPr>
      </p:pic>
    </p:spTree>
    <p:extLst>
      <p:ext uri="{BB962C8B-B14F-4D97-AF65-F5344CB8AC3E}">
        <p14:creationId xmlns:p14="http://schemas.microsoft.com/office/powerpoint/2010/main" val="51916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"/>
          <p:cNvSpPr txBox="1">
            <a:spLocks noGrp="1"/>
          </p:cNvSpPr>
          <p:nvPr>
            <p:ph type="title" idx="2"/>
          </p:nvPr>
        </p:nvSpPr>
        <p:spPr>
          <a:xfrm>
            <a:off x="2360400" y="1205023"/>
            <a:ext cx="4423200" cy="2764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¿Que es un hecho?</a:t>
            </a:r>
            <a:endParaRPr b="1" dirty="0"/>
          </a:p>
        </p:txBody>
      </p:sp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61100" y="1317313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¿Que es un hecho?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1061000" y="2641487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 algo que ya se sabe que es verdadero.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</a:t>
            </a:r>
            <a:r>
              <a:rPr lang="en" dirty="0"/>
              <a:t>ara representar un hecho en prolog se debe iniciar por minuscula y puede o no tener argumentos.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"/>
          <p:cNvSpPr txBox="1">
            <a:spLocks noGrp="1"/>
          </p:cNvSpPr>
          <p:nvPr>
            <p:ph type="title" idx="2"/>
          </p:nvPr>
        </p:nvSpPr>
        <p:spPr>
          <a:xfrm>
            <a:off x="2360400" y="1205023"/>
            <a:ext cx="4423200" cy="2764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¿Que es una regla?</a:t>
            </a:r>
            <a:endParaRPr b="1" dirty="0"/>
          </a:p>
        </p:txBody>
      </p:sp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0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964200" y="616496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¿Que es una regla?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964200" y="2005561"/>
            <a:ext cx="4667100" cy="1618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Son elementos que nos permiten realizar inferencias a partir de los hechos que tenemos.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En </a:t>
            </a:r>
            <a:r>
              <a:rPr lang="es-CO" dirty="0" err="1"/>
              <a:t>prolog</a:t>
            </a:r>
            <a:r>
              <a:rPr lang="es-CO" dirty="0"/>
              <a:t> </a:t>
            </a:r>
            <a:r>
              <a:rPr lang="en" dirty="0"/>
              <a:t>esta conformada de una cabeza y un cuerpo (podemos decir que la cabeza es la informacion que queremos obtener y el cuerpo contiene la logica para llegar al resultado.</a:t>
            </a:r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1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Sintaxis </a:t>
            </a:r>
            <a:r>
              <a:rPr lang="en" b="1" dirty="0"/>
              <a:t>basica</a:t>
            </a:r>
            <a:r>
              <a:rPr lang="en" dirty="0"/>
              <a:t> de </a:t>
            </a:r>
            <a:r>
              <a:rPr lang="en" b="1" dirty="0"/>
              <a:t>Prolog</a:t>
            </a:r>
            <a:endParaRPr b="1" dirty="0"/>
          </a:p>
        </p:txBody>
      </p:sp>
      <p:sp>
        <p:nvSpPr>
          <p:cNvPr id="433" name="Google Shape;433;p44"/>
          <p:cNvSpPr txBox="1">
            <a:spLocks noGrp="1"/>
          </p:cNvSpPr>
          <p:nvPr>
            <p:ph type="title"/>
          </p:nvPr>
        </p:nvSpPr>
        <p:spPr>
          <a:xfrm>
            <a:off x="1519300" y="1548750"/>
            <a:ext cx="28671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H</a:t>
            </a:r>
            <a:r>
              <a:rPr lang="en" dirty="0"/>
              <a:t>echos </a:t>
            </a:r>
            <a:endParaRPr dirty="0"/>
          </a:p>
        </p:txBody>
      </p:sp>
      <p:sp>
        <p:nvSpPr>
          <p:cNvPr id="434" name="Google Shape;434;p44"/>
          <p:cNvSpPr txBox="1">
            <a:spLocks noGrp="1"/>
          </p:cNvSpPr>
          <p:nvPr>
            <p:ph type="subTitle" idx="1"/>
          </p:nvPr>
        </p:nvSpPr>
        <p:spPr>
          <a:xfrm>
            <a:off x="1512564" y="1895326"/>
            <a:ext cx="2867100" cy="935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Inician siempre con minúscula, pueden tener o no argumentos y terminan con un punto, además permite valores alfanuméricos y _</a:t>
            </a:r>
            <a:endParaRPr dirty="0"/>
          </a:p>
        </p:txBody>
      </p:sp>
      <p:sp>
        <p:nvSpPr>
          <p:cNvPr id="435" name="Google Shape;435;p44"/>
          <p:cNvSpPr txBox="1">
            <a:spLocks noGrp="1"/>
          </p:cNvSpPr>
          <p:nvPr>
            <p:ph type="title" idx="2"/>
          </p:nvPr>
        </p:nvSpPr>
        <p:spPr>
          <a:xfrm>
            <a:off x="5650325" y="1548750"/>
            <a:ext cx="28671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Reglas</a:t>
            </a:r>
            <a:endParaRPr dirty="0"/>
          </a:p>
        </p:txBody>
      </p:sp>
      <p:sp>
        <p:nvSpPr>
          <p:cNvPr id="437" name="Google Shape;437;p44"/>
          <p:cNvSpPr txBox="1">
            <a:spLocks noGrp="1"/>
          </p:cNvSpPr>
          <p:nvPr>
            <p:ph type="title" idx="4"/>
          </p:nvPr>
        </p:nvSpPr>
        <p:spPr>
          <a:xfrm>
            <a:off x="1508725" y="3103280"/>
            <a:ext cx="28671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Variables</a:t>
            </a:r>
            <a:endParaRPr dirty="0"/>
          </a:p>
        </p:txBody>
      </p:sp>
      <p:sp>
        <p:nvSpPr>
          <p:cNvPr id="438" name="Google Shape;438;p44"/>
          <p:cNvSpPr txBox="1">
            <a:spLocks noGrp="1"/>
          </p:cNvSpPr>
          <p:nvPr>
            <p:ph type="subTitle" idx="5"/>
          </p:nvPr>
        </p:nvSpPr>
        <p:spPr>
          <a:xfrm>
            <a:off x="1519300" y="3497502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</a:t>
            </a:r>
            <a:r>
              <a:rPr lang="en" dirty="0"/>
              <a:t>on cadenas de letras, digitos y _ que inician por mayusculas</a:t>
            </a:r>
            <a:endParaRPr dirty="0"/>
          </a:p>
        </p:txBody>
      </p:sp>
      <p:sp>
        <p:nvSpPr>
          <p:cNvPr id="439" name="Google Shape;439;p44"/>
          <p:cNvSpPr txBox="1">
            <a:spLocks noGrp="1"/>
          </p:cNvSpPr>
          <p:nvPr>
            <p:ph type="title" idx="6"/>
          </p:nvPr>
        </p:nvSpPr>
        <p:spPr>
          <a:xfrm>
            <a:off x="5556900" y="3098362"/>
            <a:ext cx="28671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Comentarios</a:t>
            </a:r>
            <a:endParaRPr b="1" dirty="0"/>
          </a:p>
        </p:txBody>
      </p:sp>
      <p:sp>
        <p:nvSpPr>
          <p:cNvPr id="441" name="Google Shape;441;p44"/>
          <p:cNvSpPr/>
          <p:nvPr/>
        </p:nvSpPr>
        <p:spPr>
          <a:xfrm>
            <a:off x="720000" y="1993918"/>
            <a:ext cx="705900" cy="70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5715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>
                <a:solidFill>
                  <a:schemeClr val="bg2">
                    <a:lumMod val="95000"/>
                  </a:schemeClr>
                </a:solidFill>
                <a:latin typeface="Asap" panose="020B0604020202020204" charset="0"/>
              </a:rPr>
              <a:t>H</a:t>
            </a:r>
          </a:p>
        </p:txBody>
      </p:sp>
      <p:sp>
        <p:nvSpPr>
          <p:cNvPr id="442" name="Google Shape;442;p44"/>
          <p:cNvSpPr/>
          <p:nvPr/>
        </p:nvSpPr>
        <p:spPr>
          <a:xfrm>
            <a:off x="720000" y="3403618"/>
            <a:ext cx="705900" cy="70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5715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chemeClr val="bg2">
                    <a:lumMod val="95000"/>
                  </a:schemeClr>
                </a:solidFill>
                <a:latin typeface="Asap" panose="020B0604020202020204" charset="0"/>
              </a:rPr>
              <a:t>Var</a:t>
            </a:r>
            <a:endParaRPr sz="1800" b="1" dirty="0">
              <a:solidFill>
                <a:schemeClr val="bg2">
                  <a:lumMod val="95000"/>
                </a:schemeClr>
              </a:solidFill>
              <a:latin typeface="Asap" panose="020B0604020202020204" charset="0"/>
            </a:endParaRPr>
          </a:p>
        </p:txBody>
      </p:sp>
      <p:sp>
        <p:nvSpPr>
          <p:cNvPr id="443" name="Google Shape;443;p44"/>
          <p:cNvSpPr/>
          <p:nvPr/>
        </p:nvSpPr>
        <p:spPr>
          <a:xfrm>
            <a:off x="4757575" y="1993918"/>
            <a:ext cx="705900" cy="70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5715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>
                <a:solidFill>
                  <a:schemeClr val="bg2">
                    <a:lumMod val="95000"/>
                  </a:schemeClr>
                </a:solidFill>
                <a:latin typeface="Asap" panose="020B0604020202020204" charset="0"/>
              </a:rPr>
              <a:t>R</a:t>
            </a:r>
            <a:endParaRPr sz="2800" dirty="0">
              <a:solidFill>
                <a:schemeClr val="bg2">
                  <a:lumMod val="95000"/>
                </a:schemeClr>
              </a:solidFill>
              <a:latin typeface="Asap" panose="020B0604020202020204" charset="0"/>
            </a:endParaRPr>
          </a:p>
        </p:txBody>
      </p:sp>
      <p:sp>
        <p:nvSpPr>
          <p:cNvPr id="444" name="Google Shape;444;p44"/>
          <p:cNvSpPr/>
          <p:nvPr/>
        </p:nvSpPr>
        <p:spPr>
          <a:xfrm>
            <a:off x="4757575" y="3403618"/>
            <a:ext cx="705900" cy="70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5715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2">
                    <a:lumMod val="95000"/>
                  </a:schemeClr>
                </a:solidFill>
                <a:latin typeface="Asap" panose="020B0604020202020204" charset="0"/>
              </a:rPr>
              <a:t>/**/</a:t>
            </a:r>
            <a:endParaRPr dirty="0">
              <a:solidFill>
                <a:schemeClr val="bg2">
                  <a:lumMod val="95000"/>
                </a:schemeClr>
              </a:solidFill>
              <a:latin typeface="Asap" panose="020B0604020202020204" charset="0"/>
            </a:endParaRPr>
          </a:p>
        </p:txBody>
      </p:sp>
      <p:sp>
        <p:nvSpPr>
          <p:cNvPr id="445" name="Google Shape;445;p44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4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4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4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34;p44">
            <a:extLst>
              <a:ext uri="{FF2B5EF4-FFF2-40B4-BE49-F238E27FC236}">
                <a16:creationId xmlns:a16="http://schemas.microsoft.com/office/drawing/2014/main" id="{5AD697E6-EB48-BEDB-EF7A-25D63B183656}"/>
              </a:ext>
            </a:extLst>
          </p:cNvPr>
          <p:cNvSpPr txBox="1">
            <a:spLocks/>
          </p:cNvSpPr>
          <p:nvPr/>
        </p:nvSpPr>
        <p:spPr>
          <a:xfrm>
            <a:off x="5650325" y="1895326"/>
            <a:ext cx="28671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es-MX" dirty="0"/>
              <a:t>Se componen de cabeza y cuerpo separados por </a:t>
            </a:r>
            <a:r>
              <a:rPr lang="es-MX" b="1" dirty="0"/>
              <a:t>:- </a:t>
            </a:r>
            <a:r>
              <a:rPr lang="es-MX" dirty="0"/>
              <a:t>además al lado derecho se encontraran las reglas de inferencia separadas por </a:t>
            </a:r>
            <a:r>
              <a:rPr lang="es-MX" b="1" dirty="0"/>
              <a:t>,</a:t>
            </a:r>
          </a:p>
        </p:txBody>
      </p:sp>
      <p:pic>
        <p:nvPicPr>
          <p:cNvPr id="3" name="Imagen 2" descr="Forma&#10;&#10;Descripción generada automáticamente con confianza media">
            <a:extLst>
              <a:ext uri="{FF2B5EF4-FFF2-40B4-BE49-F238E27FC236}">
                <a16:creationId xmlns:a16="http://schemas.microsoft.com/office/drawing/2014/main" id="{995A90A6-A79F-CE53-1BD2-7F47726D6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54348"/>
            <a:ext cx="1679944" cy="883048"/>
          </a:xfrm>
          <a:prstGeom prst="rect">
            <a:avLst/>
          </a:prstGeom>
        </p:spPr>
      </p:pic>
      <p:sp>
        <p:nvSpPr>
          <p:cNvPr id="4" name="Google Shape;434;p44">
            <a:extLst>
              <a:ext uri="{FF2B5EF4-FFF2-40B4-BE49-F238E27FC236}">
                <a16:creationId xmlns:a16="http://schemas.microsoft.com/office/drawing/2014/main" id="{1515D6F0-BEDC-D07A-2127-C538501854F6}"/>
              </a:ext>
            </a:extLst>
          </p:cNvPr>
          <p:cNvSpPr txBox="1">
            <a:spLocks/>
          </p:cNvSpPr>
          <p:nvPr/>
        </p:nvSpPr>
        <p:spPr>
          <a:xfrm>
            <a:off x="5556900" y="3504173"/>
            <a:ext cx="28671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es-MX" dirty="0"/>
              <a:t>Cualquier línea de texto que se encuentre entre los símbolos /**/</a:t>
            </a:r>
          </a:p>
        </p:txBody>
      </p:sp>
    </p:spTree>
    <p:extLst>
      <p:ext uri="{BB962C8B-B14F-4D97-AF65-F5344CB8AC3E}">
        <p14:creationId xmlns:p14="http://schemas.microsoft.com/office/powerpoint/2010/main" val="396747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4B2D8FF-4018-5C94-9D8E-ED8F536FA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0" y="407361"/>
            <a:ext cx="9144000" cy="39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63155"/>
      </p:ext>
    </p:extLst>
  </p:cSld>
  <p:clrMapOvr>
    <a:masterClrMapping/>
  </p:clrMapOvr>
</p:sld>
</file>

<file path=ppt/theme/theme1.xml><?xml version="1.0" encoding="utf-8"?>
<a:theme xmlns:a="http://schemas.openxmlformats.org/drawingml/2006/main" name="Quality Management Consulting by Slidesgo">
  <a:themeElements>
    <a:clrScheme name="Simple Light">
      <a:dk1>
        <a:srgbClr val="353738"/>
      </a:dk1>
      <a:lt1>
        <a:srgbClr val="7D5FFE"/>
      </a:lt1>
      <a:dk2>
        <a:srgbClr val="FFFFFF"/>
      </a:dk2>
      <a:lt2>
        <a:srgbClr val="F0F5FA"/>
      </a:lt2>
      <a:accent1>
        <a:srgbClr val="B0B0B0"/>
      </a:accent1>
      <a:accent2>
        <a:srgbClr val="67696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37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308</Words>
  <Application>Microsoft Office PowerPoint</Application>
  <PresentationFormat>Presentación en pantalla (16:9)</PresentationFormat>
  <Paragraphs>40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Asap</vt:lpstr>
      <vt:lpstr>Anaheim</vt:lpstr>
      <vt:lpstr>Assistant</vt:lpstr>
      <vt:lpstr>Quality Management Consulting by Slidesgo</vt:lpstr>
      <vt:lpstr>Teoría de Lenguajes de Programación </vt:lpstr>
      <vt:lpstr>Temas de esta clase</vt:lpstr>
      <vt:lpstr>Prolog</vt:lpstr>
      <vt:lpstr>¿Que es un hecho?</vt:lpstr>
      <vt:lpstr>¿Que es un hecho?</vt:lpstr>
      <vt:lpstr>¿Que es una regla?</vt:lpstr>
      <vt:lpstr>¿Que es una regla?</vt:lpstr>
      <vt:lpstr>Sintaxis basica de Prolog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de Lenguajes de Programación</dc:title>
  <dc:creator>juan zapata</dc:creator>
  <cp:lastModifiedBy>juan sebastian zapata echeverri</cp:lastModifiedBy>
  <cp:revision>9</cp:revision>
  <dcterms:modified xsi:type="dcterms:W3CDTF">2023-08-31T03:44:04Z</dcterms:modified>
</cp:coreProperties>
</file>