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80" r:id="rId4"/>
    <p:sldId id="327" r:id="rId5"/>
    <p:sldId id="260" r:id="rId6"/>
    <p:sldId id="335" r:id="rId7"/>
    <p:sldId id="328" r:id="rId8"/>
    <p:sldId id="329" r:id="rId9"/>
    <p:sldId id="261" r:id="rId10"/>
    <p:sldId id="353" r:id="rId11"/>
    <p:sldId id="352" r:id="rId12"/>
    <p:sldId id="332" r:id="rId13"/>
    <p:sldId id="350" r:id="rId14"/>
    <p:sldId id="351" r:id="rId15"/>
    <p:sldId id="34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Assistant" pitchFamily="2" charset="-79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5FF"/>
    <a:srgbClr val="7D5FFE"/>
    <a:srgbClr val="353738"/>
    <a:srgbClr val="67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9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38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0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90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9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6999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6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8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el cut o !?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la forma de decirle a </a:t>
            </a:r>
            <a:r>
              <a:rPr lang="es-MX" dirty="0" err="1"/>
              <a:t>prolog</a:t>
            </a:r>
            <a:r>
              <a:rPr lang="es-MX" dirty="0"/>
              <a:t> que solo me entregue el </a:t>
            </a:r>
            <a:r>
              <a:rPr lang="es-MX" b="1" dirty="0"/>
              <a:t>primer</a:t>
            </a:r>
            <a:r>
              <a:rPr lang="es-MX" dirty="0"/>
              <a:t> resultado obtenido.</a:t>
            </a:r>
            <a:endParaRPr lang="es-MX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286000" y="745785"/>
            <a:ext cx="4571999" cy="3651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800" b="1" dirty="0"/>
              <a:t>Ejemplo</a:t>
            </a:r>
            <a:endParaRPr lang="es-CO" sz="4800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286000" y="745785"/>
            <a:ext cx="4571999" cy="3651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000" b="1" dirty="0"/>
              <a:t>Represente en </a:t>
            </a:r>
            <a:r>
              <a:rPr lang="es-ES" sz="2000" b="1" dirty="0" err="1"/>
              <a:t>Prolog</a:t>
            </a:r>
            <a:r>
              <a:rPr lang="es-ES" sz="2000" b="1" dirty="0"/>
              <a:t> los siguientes hechos:</a:t>
            </a:r>
            <a:br>
              <a:rPr lang="es-ES" sz="2000" b="1" dirty="0"/>
            </a:br>
            <a:br>
              <a:rPr lang="es-ES" sz="2000" dirty="0"/>
            </a:br>
            <a:r>
              <a:rPr lang="es-ES" sz="2000" dirty="0"/>
              <a:t>- Pedro quiere a María.</a:t>
            </a:r>
            <a:br>
              <a:rPr lang="es-ES" sz="2000" dirty="0"/>
            </a:br>
            <a:r>
              <a:rPr lang="es-ES" sz="2000" dirty="0"/>
              <a:t>- Pedro quiere a Belén.</a:t>
            </a:r>
            <a:br>
              <a:rPr lang="es-ES" sz="2000" dirty="0"/>
            </a:br>
            <a:r>
              <a:rPr lang="es-ES" sz="2000" dirty="0"/>
              <a:t>- Manuel quiere a Belén.</a:t>
            </a:r>
            <a:br>
              <a:rPr lang="es-ES" sz="2000" dirty="0"/>
            </a:br>
            <a:r>
              <a:rPr lang="es-ES" sz="2000" dirty="0"/>
              <a:t>- María quiere a Pedro.</a:t>
            </a:r>
            <a:br>
              <a:rPr lang="es-ES" sz="2000" dirty="0"/>
            </a:br>
            <a:r>
              <a:rPr lang="es-ES" sz="2000" dirty="0"/>
              <a:t>- Todos quieren a Juan y a María.</a:t>
            </a:r>
            <a:br>
              <a:rPr lang="es-ES" sz="2000" dirty="0"/>
            </a:br>
            <a:r>
              <a:rPr lang="es-ES" sz="2000" dirty="0"/>
              <a:t>- Julián quiere a Juan, Pedro y a </a:t>
            </a:r>
            <a:r>
              <a:rPr lang="es-ES" sz="2000" dirty="0" err="1"/>
              <a:t>Maria</a:t>
            </a:r>
            <a:r>
              <a:rPr lang="es-ES" sz="2000" dirty="0"/>
              <a:t>.</a:t>
            </a:r>
            <a:br>
              <a:rPr lang="es-ES" sz="2000" dirty="0"/>
            </a:br>
            <a:r>
              <a:rPr lang="es-ES" sz="2000" dirty="0"/>
              <a:t>-Juan quiere a todos los demás.</a:t>
            </a:r>
            <a:br>
              <a:rPr lang="es-ES" sz="2000" dirty="0"/>
            </a:br>
            <a:r>
              <a:rPr lang="es-ES" sz="2000" dirty="0"/>
              <a:t>-Todo el mundo se quiere a sí mismo</a:t>
            </a:r>
            <a:endParaRPr lang="es-CO" sz="2000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27744FD-56E3-96C3-DE20-6DC8EA890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6" y="835956"/>
            <a:ext cx="753532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286000" y="745785"/>
            <a:ext cx="4571999" cy="3651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1400" b="1" dirty="0"/>
              <a:t>A continuación, escriba el código en </a:t>
            </a:r>
            <a:r>
              <a:rPr lang="es-ES" sz="1400" b="1" dirty="0" err="1"/>
              <a:t>Prolog</a:t>
            </a:r>
            <a:r>
              <a:rPr lang="es-ES" sz="1400" b="1" dirty="0"/>
              <a:t> necesario para responder a las preguntas indicadas a continuación:</a:t>
            </a:r>
            <a:br>
              <a:rPr lang="es-ES" sz="1400" b="1" dirty="0"/>
            </a:br>
            <a:r>
              <a:rPr lang="es-ES" sz="1400" dirty="0"/>
              <a:t>- ¿Quiere Manuel a María?</a:t>
            </a:r>
            <a:br>
              <a:rPr lang="es-ES" sz="1400" dirty="0"/>
            </a:br>
            <a:r>
              <a:rPr lang="es-ES" sz="1400" dirty="0"/>
              <a:t>- ¿Quiere Manuel a María y a Pedro?</a:t>
            </a:r>
            <a:br>
              <a:rPr lang="es-ES" sz="1400" dirty="0"/>
            </a:br>
            <a:r>
              <a:rPr lang="es-ES" sz="1400" dirty="0"/>
              <a:t>- ¿Quiere Manuel a alguien?</a:t>
            </a:r>
            <a:br>
              <a:rPr lang="es-ES" sz="1400" dirty="0"/>
            </a:br>
            <a:r>
              <a:rPr lang="es-ES" sz="1400" dirty="0"/>
              <a:t>- ¿Quiénes son los que quieren a María?</a:t>
            </a:r>
            <a:br>
              <a:rPr lang="es-ES" sz="1400" dirty="0"/>
            </a:br>
            <a:r>
              <a:rPr lang="es-ES" sz="1400" dirty="0"/>
              <a:t>- ¿Quiénes son los que quieren a Pedro?</a:t>
            </a:r>
            <a:br>
              <a:rPr lang="es-ES" sz="1400" dirty="0"/>
            </a:br>
            <a:r>
              <a:rPr lang="es-ES" sz="1400" dirty="0"/>
              <a:t>- ¿Quiénes son los que se quieren mutuamente?</a:t>
            </a:r>
            <a:br>
              <a:rPr lang="es-ES" sz="1400" dirty="0"/>
            </a:br>
            <a:r>
              <a:rPr lang="es-ES" sz="1400" dirty="0"/>
              <a:t>- ¿Quiénes son los que se quieren a sí mismos?</a:t>
            </a:r>
            <a:br>
              <a:rPr lang="es-ES" sz="1400" dirty="0"/>
            </a:br>
            <a:r>
              <a:rPr lang="es-ES" sz="1400" dirty="0"/>
              <a:t>- ¿Se quiere Manuel a sí mismo?</a:t>
            </a:r>
            <a:br>
              <a:rPr lang="es-ES" sz="1400" dirty="0"/>
            </a:br>
            <a:r>
              <a:rPr lang="es-ES" sz="1400" dirty="0"/>
              <a:t>- ¿Hay alguien que quiera a María?</a:t>
            </a:r>
            <a:br>
              <a:rPr lang="es-ES" sz="1400" dirty="0"/>
            </a:br>
            <a:r>
              <a:rPr lang="es-ES" sz="1400" dirty="0"/>
              <a:t>- ¿Hay alguien que quiera a alguien?</a:t>
            </a:r>
            <a:br>
              <a:rPr lang="es-ES" sz="1400" dirty="0"/>
            </a:br>
            <a:r>
              <a:rPr lang="es-ES" sz="1400" dirty="0"/>
              <a:t>- ¿Hay alguien que se quiera a sí mismo?</a:t>
            </a:r>
            <a:br>
              <a:rPr lang="es-ES" sz="1400" dirty="0"/>
            </a:br>
            <a:r>
              <a:rPr lang="es-ES" sz="1400" dirty="0"/>
              <a:t>- ¿Hay alguien que quiera a todo el mundo?</a:t>
            </a:r>
            <a:endParaRPr lang="es-ES" sz="1400" i="1" dirty="0">
              <a:solidFill>
                <a:srgbClr val="FF0000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165BB95-975C-034C-0364-225CAFD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9211B-2CC4-462A-04DF-37E0B8DA8F94}"/>
              </a:ext>
            </a:extLst>
          </p:cNvPr>
          <p:cNvSpPr txBox="1"/>
          <p:nvPr/>
        </p:nvSpPr>
        <p:spPr>
          <a:xfrm>
            <a:off x="4762738" y="1993254"/>
            <a:ext cx="350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Arango, F. (2015). Aplicaciones de la Lógica al Desarrollo del Software. Facultad de Minas, Universidad nacional de Colombia, Sede Medellín.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63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Temas de esta clase</a:t>
            </a:r>
            <a:endParaRPr b="1" dirty="0"/>
          </a:p>
        </p:txBody>
      </p:sp>
      <p:graphicFrame>
        <p:nvGraphicFramePr>
          <p:cNvPr id="352" name="Google Shape;352;p38"/>
          <p:cNvGraphicFramePr/>
          <p:nvPr>
            <p:extLst>
              <p:ext uri="{D42A27DB-BD31-4B8C-83A1-F6EECF244321}">
                <p14:modId xmlns:p14="http://schemas.microsoft.com/office/powerpoint/2010/main" val="1168513347"/>
              </p:ext>
            </p:extLst>
          </p:nvPr>
        </p:nvGraphicFramePr>
        <p:xfrm>
          <a:off x="720000" y="1754568"/>
          <a:ext cx="7769904" cy="1752450"/>
        </p:xfrm>
        <a:graphic>
          <a:graphicData uri="http://schemas.openxmlformats.org/drawingml/2006/table">
            <a:tbl>
              <a:tblPr>
                <a:noFill/>
                <a:tableStyleId>{8ADC4324-B3DE-4C06-B382-FBF149EE025C}</a:tableStyleId>
              </a:tblPr>
              <a:tblGrid>
                <a:gridCol w="776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Back-chaining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Back tracking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Variables y unificacion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Variables anónimas y demás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3" name="Google Shape;353;p38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19ACCE43-124F-E8A3-85AC-0063D90A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67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 por su traducción literal (</a:t>
            </a:r>
            <a:r>
              <a:rPr lang="es-MX" b="1" dirty="0"/>
              <a:t>Encadenamiento hacia atrás</a:t>
            </a:r>
            <a:r>
              <a:rPr lang="es-MX" dirty="0"/>
              <a:t>), es un método en el cual vamos a ir desde las </a:t>
            </a:r>
            <a:r>
              <a:rPr lang="es-MX" b="1" dirty="0"/>
              <a:t>reglas</a:t>
            </a:r>
            <a:r>
              <a:rPr lang="es-MX" dirty="0"/>
              <a:t> que se definieron hacia los </a:t>
            </a:r>
            <a:r>
              <a:rPr lang="es-MX" b="1" dirty="0"/>
              <a:t>hechos</a:t>
            </a:r>
            <a:r>
              <a:rPr lang="es-MX" dirty="0"/>
              <a:t> existentes en nuestra base de conocimiento.</a:t>
            </a:r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556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 - Chaining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8023F9B2-7AA7-54DC-E722-7F428CFD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E95D65A-7FD9-DD2D-F74F-7CE646B917A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t="-36456" b="-36456"/>
          <a:stretch/>
        </p:blipFill>
        <p:spPr>
          <a:xfrm>
            <a:off x="4995662" y="1247020"/>
            <a:ext cx="3204000" cy="315671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4875650" y="2048540"/>
            <a:ext cx="3818400" cy="1837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su traducción literal (</a:t>
            </a:r>
            <a:r>
              <a:rPr lang="es-MX" b="1" dirty="0"/>
              <a:t>Devolverse</a:t>
            </a:r>
            <a:r>
              <a:rPr lang="es-MX" dirty="0"/>
              <a:t>) es simplemente el hecho de utilizar el algoritmo del back – </a:t>
            </a:r>
            <a:r>
              <a:rPr lang="es-MX" dirty="0" err="1"/>
              <a:t>chaining</a:t>
            </a:r>
            <a:r>
              <a:rPr lang="es-MX" dirty="0"/>
              <a:t> </a:t>
            </a:r>
            <a:r>
              <a:rPr lang="es-MX" b="1" dirty="0"/>
              <a:t>varias veces</a:t>
            </a:r>
            <a:endParaRPr b="1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4875650" y="999460"/>
            <a:ext cx="3818400" cy="969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Backtracking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4561005A-A1AF-2480-089B-86C9AA3AB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9175A57A-208C-E392-426A-29F1409F17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t="-28857" b="-28857"/>
          <a:stretch/>
        </p:blipFill>
        <p:spPr>
          <a:xfrm>
            <a:off x="743071" y="1047673"/>
            <a:ext cx="3632753" cy="3579144"/>
          </a:xfrm>
        </p:spPr>
      </p:pic>
    </p:spTree>
    <p:extLst>
      <p:ext uri="{BB962C8B-B14F-4D97-AF65-F5344CB8AC3E}">
        <p14:creationId xmlns:p14="http://schemas.microsoft.com/office/powerpoint/2010/main" val="51916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1205023"/>
            <a:ext cx="4423200" cy="2764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/>
              <a:t>¿Que tipo de operadores tiene Prolog?</a:t>
            </a:r>
            <a:endParaRPr sz="5400"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</a:t>
            </a:r>
            <a:r>
              <a:rPr lang="es-MX" b="1" dirty="0"/>
              <a:t>Que tipo de operadores tiene </a:t>
            </a:r>
            <a:r>
              <a:rPr lang="es-MX" b="1" dirty="0" err="1"/>
              <a:t>Prolog</a:t>
            </a:r>
            <a:r>
              <a:rPr lang="en" b="1" dirty="0"/>
              <a:t>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34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Prolog</a:t>
            </a:r>
            <a:r>
              <a:rPr lang="es-MX" dirty="0"/>
              <a:t> soporta todos los operadores aritméticos tradicionales, pero nos centraremos los operadores </a:t>
            </a:r>
            <a:r>
              <a:rPr lang="es-MX" b="1" dirty="0"/>
              <a:t>relacionales</a:t>
            </a:r>
            <a:r>
              <a:rPr lang="es-MX" dirty="0"/>
              <a:t>, en donde tenemos dos ramas, los operadores </a:t>
            </a:r>
            <a:r>
              <a:rPr lang="es-MX" b="1" dirty="0"/>
              <a:t>con evaluación </a:t>
            </a:r>
            <a:r>
              <a:rPr lang="es-MX" dirty="0"/>
              <a:t>y los que </a:t>
            </a:r>
            <a:r>
              <a:rPr lang="es-MX" b="1" dirty="0"/>
              <a:t>no tienen evaluación. 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Son operadores que </a:t>
            </a:r>
            <a:r>
              <a:rPr lang="es-MX" b="1" dirty="0"/>
              <a:t>realizan operaciones aritméticas antes</a:t>
            </a:r>
            <a:r>
              <a:rPr lang="es-MX" dirty="0"/>
              <a:t> de realizar la operación buscada.</a:t>
            </a:r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Operadores con evaluacion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CFAE5F4-1A8F-51AC-8D03-296E782E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09908"/>
              </p:ext>
            </p:extLst>
          </p:nvPr>
        </p:nvGraphicFramePr>
        <p:xfrm>
          <a:off x="4893058" y="1128576"/>
          <a:ext cx="4070733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56911">
                  <a:extLst>
                    <a:ext uri="{9D8B030D-6E8A-4147-A177-3AD203B41FA5}">
                      <a16:colId xmlns:a16="http://schemas.microsoft.com/office/drawing/2014/main" val="2524880613"/>
                    </a:ext>
                  </a:extLst>
                </a:gridCol>
                <a:gridCol w="1356911">
                  <a:extLst>
                    <a:ext uri="{9D8B030D-6E8A-4147-A177-3AD203B41FA5}">
                      <a16:colId xmlns:a16="http://schemas.microsoft.com/office/drawing/2014/main" val="2392777258"/>
                    </a:ext>
                  </a:extLst>
                </a:gridCol>
                <a:gridCol w="1356911">
                  <a:extLst>
                    <a:ext uri="{9D8B030D-6E8A-4147-A177-3AD203B41FA5}">
                      <a16:colId xmlns:a16="http://schemas.microsoft.com/office/drawing/2014/main" val="2638526140"/>
                    </a:ext>
                  </a:extLst>
                </a:gridCol>
              </a:tblGrid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6496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Unificación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is</a:t>
                      </a:r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10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4094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=:=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Igualdad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 + 2 =:= 5 + 7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8649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=\=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Desigualdad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 + 2 =\= 5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17230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Mayor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11*3 &gt; 3^2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41211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2**10 &lt; 5*2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27311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Mayor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99 &gt;=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70097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Menor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-15 &lt;=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1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4875650" y="2048540"/>
            <a:ext cx="3818400" cy="1837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Estos operadores evalúan </a:t>
            </a:r>
            <a:r>
              <a:rPr lang="es-MX" b="1" dirty="0"/>
              <a:t>sin efectuar ninguna operación</a:t>
            </a:r>
            <a:r>
              <a:rPr lang="es-MX" dirty="0"/>
              <a:t> </a:t>
            </a:r>
            <a:r>
              <a:rPr lang="es-MX" b="1" dirty="0"/>
              <a:t>antes</a:t>
            </a:r>
            <a:r>
              <a:rPr lang="es-MX" dirty="0"/>
              <a:t> de realizar la operación buscada, tambien se puede ver como que hace operaciones directamente con </a:t>
            </a:r>
            <a:r>
              <a:rPr lang="es-MX" b="1" dirty="0"/>
              <a:t>ASCII.</a:t>
            </a:r>
            <a:endParaRPr b="1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4875650" y="999460"/>
            <a:ext cx="3818400" cy="969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Operadores sin evaluacion 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30767792-66E3-B817-EDAC-6B178C4D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EEFE7BA-5AC8-198A-4BCB-8ACC8BB51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76341"/>
              </p:ext>
            </p:extLst>
          </p:nvPr>
        </p:nvGraphicFramePr>
        <p:xfrm>
          <a:off x="553817" y="968612"/>
          <a:ext cx="4070733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56911">
                  <a:extLst>
                    <a:ext uri="{9D8B030D-6E8A-4147-A177-3AD203B41FA5}">
                      <a16:colId xmlns:a16="http://schemas.microsoft.com/office/drawing/2014/main" val="2524880613"/>
                    </a:ext>
                  </a:extLst>
                </a:gridCol>
                <a:gridCol w="1356911">
                  <a:extLst>
                    <a:ext uri="{9D8B030D-6E8A-4147-A177-3AD203B41FA5}">
                      <a16:colId xmlns:a16="http://schemas.microsoft.com/office/drawing/2014/main" val="2392777258"/>
                    </a:ext>
                  </a:extLst>
                </a:gridCol>
                <a:gridCol w="1356911">
                  <a:extLst>
                    <a:ext uri="{9D8B030D-6E8A-4147-A177-3AD203B41FA5}">
                      <a16:colId xmlns:a16="http://schemas.microsoft.com/office/drawing/2014/main" val="2638526140"/>
                    </a:ext>
                  </a:extLst>
                </a:gridCol>
              </a:tblGrid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Ejemplo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5F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636496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Unificación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X = 10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774094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Igualdad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 + 2 == 10 + 2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58649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\==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Desigualdad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10 + 2 =\= 5 + 7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117230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Mayor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bananin</a:t>
                      </a:r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@&gt;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bananon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841211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parse</a:t>
                      </a:r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@&lt; </a:t>
                      </a:r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tree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727311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Mayor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 @&gt;= humano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70097"/>
                  </a:ext>
                </a:extLst>
              </a:tr>
              <a:tr h="491959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@&lt;=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Menor o igual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raton</a:t>
                      </a:r>
                      <a:r>
                        <a:rPr lang="es-CO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 @&lt;= teclado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15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9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una variable anonima?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una forma de decirle a prolog que </a:t>
            </a:r>
            <a:r>
              <a:rPr lang="en" b="1" dirty="0"/>
              <a:t>no me interesa </a:t>
            </a:r>
            <a:r>
              <a:rPr lang="en" dirty="0"/>
              <a:t>el valor que se encuentra en una variable especifica, por lo tanto cuando ingrese una consulta prolog </a:t>
            </a:r>
            <a:r>
              <a:rPr lang="en" b="1" dirty="0"/>
              <a:t>no me entregara el valor </a:t>
            </a:r>
            <a:r>
              <a:rPr lang="en" dirty="0"/>
              <a:t>de esta variable, o si lo uso en reglas/hechos significara que </a:t>
            </a:r>
            <a:r>
              <a:rPr lang="en" b="1" dirty="0">
                <a:solidFill>
                  <a:schemeClr val="accent2">
                    <a:lumMod val="75000"/>
                  </a:schemeClr>
                </a:solidFill>
              </a:rPr>
              <a:t>todos</a:t>
            </a:r>
            <a:r>
              <a:rPr lang="en" dirty="0"/>
              <a:t> cumplen esa condicion.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638</Words>
  <Application>Microsoft Office PowerPoint</Application>
  <PresentationFormat>Presentación en pantalla (16:9)</PresentationFormat>
  <Paragraphs>83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Assistant</vt:lpstr>
      <vt:lpstr>Arial</vt:lpstr>
      <vt:lpstr>Anaheim</vt:lpstr>
      <vt:lpstr>Asap</vt:lpstr>
      <vt:lpstr>Quality Management Consulting by Slidesgo</vt:lpstr>
      <vt:lpstr>Teoría de Lenguajes de Programación </vt:lpstr>
      <vt:lpstr>Temas de esta clase</vt:lpstr>
      <vt:lpstr>Back - Chaining</vt:lpstr>
      <vt:lpstr>Backtracking</vt:lpstr>
      <vt:lpstr>¿Que tipo de operadores tiene Prolog?</vt:lpstr>
      <vt:lpstr>¿Que tipo de operadores tiene Prolog?</vt:lpstr>
      <vt:lpstr>Operadores con evaluacion</vt:lpstr>
      <vt:lpstr>Operadores sin evaluacion </vt:lpstr>
      <vt:lpstr>¿Que es una variable anonima?</vt:lpstr>
      <vt:lpstr>¿Que es el cut o !?</vt:lpstr>
      <vt:lpstr>Ejemplo</vt:lpstr>
      <vt:lpstr>Represente en Prolog los siguientes hechos:  - Pedro quiere a María. - Pedro quiere a Belén. - Manuel quiere a Belén. - María quiere a Pedro. - Todos quieren a Juan y a María. - Julián quiere a Juan, Pedro y a Maria. -Juan quiere a todos los demás. -Todo el mundo se quiere a sí mismo</vt:lpstr>
      <vt:lpstr>Presentación de PowerPoint</vt:lpstr>
      <vt:lpstr>A continuación, escriba el código en Prolog necesario para responder a las preguntas indicadas a continuación: - ¿Quiere Manuel a María? - ¿Quiere Manuel a María y a Pedro? - ¿Quiere Manuel a alguien? - ¿Quiénes son los que quieren a María? - ¿Quiénes son los que quieren a Pedro? - ¿Quiénes son los que se quieren mutuamente? - ¿Quiénes son los que se quieren a sí mismos? - ¿Se quiere Manuel a sí mismo? - ¿Hay alguien que quiera a María? - ¿Hay alguien que quiera a alguien? - ¿Hay alguien que se quiera a sí mismo? - ¿Hay alguien que quiera a todo el mundo?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zapata</cp:lastModifiedBy>
  <cp:revision>9</cp:revision>
  <dcterms:modified xsi:type="dcterms:W3CDTF">2023-09-07T11:46:45Z</dcterms:modified>
</cp:coreProperties>
</file>