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57" r:id="rId3"/>
    <p:sldId id="280" r:id="rId4"/>
    <p:sldId id="261" r:id="rId5"/>
    <p:sldId id="354" r:id="rId6"/>
    <p:sldId id="335" r:id="rId7"/>
    <p:sldId id="355" r:id="rId8"/>
    <p:sldId id="356" r:id="rId9"/>
    <p:sldId id="352" r:id="rId10"/>
    <p:sldId id="350" r:id="rId11"/>
    <p:sldId id="349" r:id="rId12"/>
  </p:sldIdLst>
  <p:sldSz cx="9144000" cy="5143500" type="screen16x9"/>
  <p:notesSz cx="6858000" cy="9144000"/>
  <p:embeddedFontLst>
    <p:embeddedFont>
      <p:font typeface="Asap" panose="020B0604020202020204" charset="0"/>
      <p:regular r:id="rId14"/>
      <p:bold r:id="rId15"/>
      <p:italic r:id="rId16"/>
      <p:boldItalic r:id="rId17"/>
    </p:embeddedFont>
    <p:embeddedFont>
      <p:font typeface="Assistant" pitchFamily="2" charset="-79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5FF"/>
    <a:srgbClr val="7D5FFE"/>
    <a:srgbClr val="353738"/>
    <a:srgbClr val="67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DC4324-B3DE-4C06-B382-FBF149EE025C}">
  <a:tblStyle styleId="{8ADC4324-B3DE-4C06-B382-FBF149EE02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720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293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676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66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364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711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902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075402" y="-2502125"/>
            <a:ext cx="13705454" cy="10079450"/>
            <a:chOff x="-2075402" y="-2502125"/>
            <a:chExt cx="13705454" cy="10079450"/>
          </a:xfrm>
        </p:grpSpPr>
        <p:sp>
          <p:nvSpPr>
            <p:cNvPr id="10" name="Google Shape;10;p2"/>
            <p:cNvSpPr/>
            <p:nvPr/>
          </p:nvSpPr>
          <p:spPr>
            <a:xfrm rot="-2700000">
              <a:off x="4788992" y="736265"/>
              <a:ext cx="5667319" cy="566731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2700000">
              <a:off x="-1408836" y="-183555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2700000">
              <a:off x="7641344" y="3518445"/>
              <a:ext cx="2170111" cy="217011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-566">
            <a:off x="2749600" y="3425400"/>
            <a:ext cx="3645000" cy="4263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8400000" algn="bl" rotWithShape="0">
              <a:schemeClr val="accent1">
                <a:alpha val="31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0000" y="1291500"/>
            <a:ext cx="7704000" cy="19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-3966348" y="-3218675"/>
            <a:ext cx="16680971" cy="9581975"/>
            <a:chOff x="-3966348" y="-3218675"/>
            <a:chExt cx="16680971" cy="9581975"/>
          </a:xfrm>
        </p:grpSpPr>
        <p:sp>
          <p:nvSpPr>
            <p:cNvPr id="17" name="Google Shape;17;p3"/>
            <p:cNvSpPr/>
            <p:nvPr/>
          </p:nvSpPr>
          <p:spPr>
            <a:xfrm rot="-2700000">
              <a:off x="6339814" y="-25521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-2699865">
              <a:off x="-2845047" y="-1470417"/>
              <a:ext cx="5413397" cy="541361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2700000">
              <a:off x="-1846086" y="24782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2700000">
              <a:off x="8829589" y="52064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 hasCustomPrompt="1"/>
          </p:nvPr>
        </p:nvSpPr>
        <p:spPr>
          <a:xfrm>
            <a:off x="3873075" y="540000"/>
            <a:ext cx="1398000" cy="12717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57150" dir="90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 rot="264">
            <a:off x="2616125" y="4145275"/>
            <a:ext cx="3912000" cy="4581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78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/>
          </p:nvPr>
        </p:nvSpPr>
        <p:spPr>
          <a:xfrm>
            <a:off x="2360400" y="1987063"/>
            <a:ext cx="4423200" cy="19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-3660927" y="-3923700"/>
            <a:ext cx="15480978" cy="12421700"/>
            <a:chOff x="-3660927" y="-3923700"/>
            <a:chExt cx="15480978" cy="12421700"/>
          </a:xfrm>
        </p:grpSpPr>
        <p:sp>
          <p:nvSpPr>
            <p:cNvPr id="26" name="Google Shape;26;p4"/>
            <p:cNvSpPr/>
            <p:nvPr/>
          </p:nvSpPr>
          <p:spPr>
            <a:xfrm rot="-2700000">
              <a:off x="4723439" y="-325713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2700000">
              <a:off x="6608083" y="2444632"/>
              <a:ext cx="4317735" cy="4317735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2700000">
              <a:off x="1244314" y="46129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2700000">
              <a:off x="-2994361" y="613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944338" y="2691075"/>
            <a:ext cx="3818400" cy="8211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66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44338" y="1631350"/>
            <a:ext cx="3818400" cy="113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2"/>
          </p:nvPr>
        </p:nvSpPr>
        <p:spPr>
          <a:xfrm>
            <a:off x="5016163" y="999450"/>
            <a:ext cx="3191700" cy="3144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100013" dist="66675" dir="6600000" algn="bl" rotWithShape="0">
              <a:schemeClr val="accent1">
                <a:alpha val="30000"/>
              </a:scheme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-3872877" y="-2769325"/>
            <a:ext cx="15937775" cy="10869238"/>
            <a:chOff x="-3872877" y="-2769325"/>
            <a:chExt cx="15937775" cy="10869238"/>
          </a:xfrm>
        </p:grpSpPr>
        <p:sp>
          <p:nvSpPr>
            <p:cNvPr id="47" name="Google Shape;47;p6"/>
            <p:cNvSpPr/>
            <p:nvPr/>
          </p:nvSpPr>
          <p:spPr>
            <a:xfrm rot="-2700000">
              <a:off x="8179864" y="-210275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2700000">
              <a:off x="-3206311" y="119680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-2700000">
              <a:off x="-2143611" y="421487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1061000" y="2641487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8" name="Google Shape;68;p9"/>
          <p:cNvGrpSpPr/>
          <p:nvPr/>
        </p:nvGrpSpPr>
        <p:grpSpPr>
          <a:xfrm>
            <a:off x="5667148" y="-1111475"/>
            <a:ext cx="4952326" cy="7384400"/>
            <a:chOff x="5667148" y="-1111475"/>
            <a:chExt cx="4952326" cy="7384400"/>
          </a:xfrm>
        </p:grpSpPr>
        <p:sp>
          <p:nvSpPr>
            <p:cNvPr id="69" name="Google Shape;69;p9"/>
            <p:cNvSpPr/>
            <p:nvPr/>
          </p:nvSpPr>
          <p:spPr>
            <a:xfrm rot="-2700000">
              <a:off x="6333714" y="-4449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 rot="-2700000">
              <a:off x="8542266" y="2855267"/>
              <a:ext cx="1720815" cy="172081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 rot="-2700000">
              <a:off x="6145232" y="3671806"/>
              <a:ext cx="2154837" cy="215483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1"/>
          <p:cNvGrpSpPr/>
          <p:nvPr/>
        </p:nvGrpSpPr>
        <p:grpSpPr>
          <a:xfrm>
            <a:off x="-2433151" y="-2560200"/>
            <a:ext cx="13598300" cy="10147350"/>
            <a:chOff x="-2433151" y="-2560200"/>
            <a:chExt cx="13598300" cy="10147350"/>
          </a:xfrm>
        </p:grpSpPr>
        <p:sp>
          <p:nvSpPr>
            <p:cNvPr id="311" name="Google Shape;311;p31"/>
            <p:cNvSpPr/>
            <p:nvPr/>
          </p:nvSpPr>
          <p:spPr>
            <a:xfrm rot="-2700000">
              <a:off x="-1979137" y="61726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 rot="-2700000">
              <a:off x="-480637" y="494096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 rot="-2700000">
              <a:off x="8518963" y="226901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 rot="-2700000">
              <a:off x="5133488" y="-2106186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32"/>
          <p:cNvGrpSpPr/>
          <p:nvPr/>
        </p:nvGrpSpPr>
        <p:grpSpPr>
          <a:xfrm>
            <a:off x="-3438127" y="-1779747"/>
            <a:ext cx="14072232" cy="8512898"/>
            <a:chOff x="-3438127" y="-1779747"/>
            <a:chExt cx="14072232" cy="8512898"/>
          </a:xfrm>
        </p:grpSpPr>
        <p:sp>
          <p:nvSpPr>
            <p:cNvPr id="317" name="Google Shape;317;p32"/>
            <p:cNvSpPr/>
            <p:nvPr/>
          </p:nvSpPr>
          <p:spPr>
            <a:xfrm rot="-2700000">
              <a:off x="-2771561" y="15689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 rot="-2700000">
              <a:off x="-626060" y="-619427"/>
              <a:ext cx="1842579" cy="18425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 rot="-2700000">
              <a:off x="8409915" y="2482848"/>
              <a:ext cx="1842579" cy="18425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 rot="-2700000">
              <a:off x="7398302" y="-1320022"/>
              <a:ext cx="2219750" cy="221975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 rot="-2700000">
              <a:off x="3773484" y="4808046"/>
              <a:ext cx="1594809" cy="159480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solidFill>
          <a:schemeClr val="lt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3"/>
          <p:cNvGrpSpPr/>
          <p:nvPr/>
        </p:nvGrpSpPr>
        <p:grpSpPr>
          <a:xfrm>
            <a:off x="-2484577" y="-2104200"/>
            <a:ext cx="12855001" cy="11050900"/>
            <a:chOff x="-2484577" y="-2104200"/>
            <a:chExt cx="12855001" cy="11050900"/>
          </a:xfrm>
        </p:grpSpPr>
        <p:sp>
          <p:nvSpPr>
            <p:cNvPr id="324" name="Google Shape;324;p33"/>
            <p:cNvSpPr/>
            <p:nvPr/>
          </p:nvSpPr>
          <p:spPr>
            <a:xfrm rot="-2700000">
              <a:off x="4391514" y="43192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rot="-2700000">
              <a:off x="-1818011" y="-143763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rot="-2700000">
              <a:off x="1693964" y="50616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 rot="-2700000">
              <a:off x="8230736" y="717437"/>
              <a:ext cx="1772575" cy="1772575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77" r:id="rId7"/>
    <p:sldLayoutId id="2147483678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zapataec@unal.edu.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subTitle" idx="1"/>
          </p:nvPr>
        </p:nvSpPr>
        <p:spPr>
          <a:xfrm rot="-566">
            <a:off x="2749638" y="3425397"/>
            <a:ext cx="3676314" cy="888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J</a:t>
            </a:r>
            <a:r>
              <a:rPr lang="en" dirty="0"/>
              <a:t>uan Sebastián Zapata Echeverri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jzapataec@unal.edu.co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Universidad Nacional de Colombia </a:t>
            </a:r>
            <a:endParaRPr dirty="0"/>
          </a:p>
        </p:txBody>
      </p:sp>
      <p:sp>
        <p:nvSpPr>
          <p:cNvPr id="339" name="Google Shape;339;p37"/>
          <p:cNvSpPr txBox="1">
            <a:spLocks noGrp="1"/>
          </p:cNvSpPr>
          <p:nvPr>
            <p:ph type="ctrTitle"/>
          </p:nvPr>
        </p:nvSpPr>
        <p:spPr>
          <a:xfrm>
            <a:off x="720000" y="1291500"/>
            <a:ext cx="7704000" cy="19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 dirty="0"/>
              <a:t>Teoría de Lenguajes de Programación </a:t>
            </a:r>
            <a:endParaRPr b="1" dirty="0"/>
          </a:p>
        </p:txBody>
      </p:sp>
      <p:sp>
        <p:nvSpPr>
          <p:cNvPr id="340" name="Google Shape;340;p37"/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>
            <a:hlinkClick r:id="rId4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Forma&#10;&#10;Descripción generada automáticamente con confianza media">
            <a:extLst>
              <a:ext uri="{FF2B5EF4-FFF2-40B4-BE49-F238E27FC236}">
                <a16:creationId xmlns:a16="http://schemas.microsoft.com/office/drawing/2014/main" id="{553C32EE-6689-4BDA-5C2B-135949B4A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9" y="4143575"/>
            <a:ext cx="1679944" cy="8830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72E1258-67B6-A870-2756-F7912990C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80" y="1546816"/>
            <a:ext cx="3495486" cy="2637219"/>
          </a:xfrm>
          <a:prstGeom prst="rect">
            <a:avLst/>
          </a:prstGeom>
        </p:spPr>
      </p:pic>
      <p:sp>
        <p:nvSpPr>
          <p:cNvPr id="6" name="Google Shape;392;p41">
            <a:extLst>
              <a:ext uri="{FF2B5EF4-FFF2-40B4-BE49-F238E27FC236}">
                <a16:creationId xmlns:a16="http://schemas.microsoft.com/office/drawing/2014/main" id="{C14845BA-DA77-E0BF-484A-71F15926E161}"/>
              </a:ext>
            </a:extLst>
          </p:cNvPr>
          <p:cNvSpPr txBox="1">
            <a:spLocks/>
          </p:cNvSpPr>
          <p:nvPr/>
        </p:nvSpPr>
        <p:spPr>
          <a:xfrm>
            <a:off x="4215801" y="1252031"/>
            <a:ext cx="3120307" cy="131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ap"/>
              <a:buNone/>
              <a:defRPr sz="6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ap"/>
              <a:buNone/>
              <a:defRPr sz="3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ap"/>
              <a:buNone/>
              <a:defRPr sz="3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ap"/>
              <a:buNone/>
              <a:defRPr sz="3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ap"/>
              <a:buNone/>
              <a:defRPr sz="3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ap"/>
              <a:buNone/>
              <a:defRPr sz="3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ap"/>
              <a:buNone/>
              <a:defRPr sz="3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ap"/>
              <a:buNone/>
              <a:defRPr sz="3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ap"/>
              <a:buNone/>
              <a:defRPr sz="3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 lang="es-CO" sz="4800" dirty="0"/>
          </a:p>
        </p:txBody>
      </p:sp>
      <p:sp>
        <p:nvSpPr>
          <p:cNvPr id="7" name="Google Shape;392;p41">
            <a:extLst>
              <a:ext uri="{FF2B5EF4-FFF2-40B4-BE49-F238E27FC236}">
                <a16:creationId xmlns:a16="http://schemas.microsoft.com/office/drawing/2014/main" id="{C782E871-4AFC-603F-DD8E-A0C4D878894E}"/>
              </a:ext>
            </a:extLst>
          </p:cNvPr>
          <p:cNvSpPr txBox="1">
            <a:spLocks/>
          </p:cNvSpPr>
          <p:nvPr/>
        </p:nvSpPr>
        <p:spPr>
          <a:xfrm>
            <a:off x="2967496" y="326153"/>
            <a:ext cx="3120307" cy="131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ap"/>
              <a:buNone/>
              <a:defRPr sz="6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ap"/>
              <a:buNone/>
              <a:defRPr sz="3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ap"/>
              <a:buNone/>
              <a:defRPr sz="3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ap"/>
              <a:buNone/>
              <a:defRPr sz="3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ap"/>
              <a:buNone/>
              <a:defRPr sz="3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ap"/>
              <a:buNone/>
              <a:defRPr sz="3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ap"/>
              <a:buNone/>
              <a:defRPr sz="3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ap"/>
              <a:buNone/>
              <a:defRPr sz="3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sap"/>
              <a:buNone/>
              <a:defRPr sz="3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s-ES" sz="4800" b="1" dirty="0"/>
              <a:t>Sudoku</a:t>
            </a:r>
            <a:endParaRPr lang="es-CO" sz="4800" dirty="0"/>
          </a:p>
        </p:txBody>
      </p:sp>
      <p:sp>
        <p:nvSpPr>
          <p:cNvPr id="9" name="Google Shape;405;p42">
            <a:extLst>
              <a:ext uri="{FF2B5EF4-FFF2-40B4-BE49-F238E27FC236}">
                <a16:creationId xmlns:a16="http://schemas.microsoft.com/office/drawing/2014/main" id="{603E8470-AAC3-C459-E239-3A93E339D61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15801" y="1627356"/>
            <a:ext cx="3589087" cy="2476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Reglas: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-Un número no se puede repetir en una fila.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-Un numero no se puede repetir en una columna.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-Un numero no se puede repetir en su cuadrante.</a:t>
            </a:r>
          </a:p>
        </p:txBody>
      </p:sp>
    </p:spTree>
    <p:extLst>
      <p:ext uri="{BB962C8B-B14F-4D97-AF65-F5344CB8AC3E}">
        <p14:creationId xmlns:p14="http://schemas.microsoft.com/office/powerpoint/2010/main" val="12581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165BB95-975C-034C-0364-225CAFDF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69211B-2CC4-462A-04DF-37E0B8DA8F94}"/>
              </a:ext>
            </a:extLst>
          </p:cNvPr>
          <p:cNvSpPr txBox="1"/>
          <p:nvPr/>
        </p:nvSpPr>
        <p:spPr>
          <a:xfrm>
            <a:off x="4762738" y="1993254"/>
            <a:ext cx="3504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/>
              <a:t>Arango, F. (2015). Aplicaciones de la Lógica al Desarrollo del Software. Facultad de Minas, Universidad nacional de Colombia, Sede Medellín.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1633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Temas de esta clase</a:t>
            </a:r>
            <a:endParaRPr b="1" dirty="0"/>
          </a:p>
        </p:txBody>
      </p:sp>
      <p:graphicFrame>
        <p:nvGraphicFramePr>
          <p:cNvPr id="352" name="Google Shape;352;p38"/>
          <p:cNvGraphicFramePr/>
          <p:nvPr>
            <p:extLst>
              <p:ext uri="{D42A27DB-BD31-4B8C-83A1-F6EECF244321}">
                <p14:modId xmlns:p14="http://schemas.microsoft.com/office/powerpoint/2010/main" val="4250020938"/>
              </p:ext>
            </p:extLst>
          </p:nvPr>
        </p:nvGraphicFramePr>
        <p:xfrm>
          <a:off x="720000" y="1754568"/>
          <a:ext cx="7769904" cy="1752450"/>
        </p:xfrm>
        <a:graphic>
          <a:graphicData uri="http://schemas.openxmlformats.org/drawingml/2006/table">
            <a:tbl>
              <a:tblPr>
                <a:noFill/>
                <a:tableStyleId>{8ADC4324-B3DE-4C06-B382-FBF149EE025C}</a:tableStyleId>
              </a:tblPr>
              <a:tblGrid>
                <a:gridCol w="776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49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Recursividad</a:t>
                      </a:r>
                      <a:endParaRPr sz="11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9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Tail - </a:t>
                      </a:r>
                      <a:r>
                        <a:rPr lang="es-CO" sz="1100" b="1" dirty="0" err="1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recursion</a:t>
                      </a:r>
                      <a:endParaRPr sz="11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9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Manejo de listas</a:t>
                      </a:r>
                      <a:endParaRPr sz="11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9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b="1" dirty="0" err="1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Verificacion</a:t>
                      </a:r>
                      <a:r>
                        <a:rPr lang="es-MX" sz="1100" b="1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 de restricciones</a:t>
                      </a:r>
                      <a:endParaRPr sz="11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9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3" name="Google Shape;353;p38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19ACCE43-124F-E8A3-85AC-0063D90A8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1"/>
          <p:cNvSpPr txBox="1">
            <a:spLocks noGrp="1"/>
          </p:cNvSpPr>
          <p:nvPr>
            <p:ph type="subTitle" idx="1"/>
          </p:nvPr>
        </p:nvSpPr>
        <p:spPr>
          <a:xfrm>
            <a:off x="957975" y="2228759"/>
            <a:ext cx="3818400" cy="1675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Son funciones que se llaman </a:t>
            </a:r>
            <a:r>
              <a:rPr lang="es-MX" b="1" dirty="0"/>
              <a:t>a si mismas </a:t>
            </a:r>
            <a:r>
              <a:rPr lang="es-MX" dirty="0"/>
              <a:t>dentro de la definición de la función.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 una forma mas </a:t>
            </a:r>
            <a:r>
              <a:rPr lang="es-MX" b="1" dirty="0"/>
              <a:t>técnica</a:t>
            </a:r>
            <a:r>
              <a:rPr lang="es-MX" dirty="0"/>
              <a:t>, se puede decir que </a:t>
            </a:r>
            <a:r>
              <a:rPr lang="es-ES" dirty="0"/>
              <a:t>es la forma en la cual se </a:t>
            </a:r>
            <a:r>
              <a:rPr lang="es-ES" b="1" dirty="0"/>
              <a:t>especifica</a:t>
            </a:r>
            <a:r>
              <a:rPr lang="es-ES" dirty="0"/>
              <a:t> un proceso basado en su </a:t>
            </a:r>
            <a:r>
              <a:rPr lang="es-ES" b="1" dirty="0"/>
              <a:t>propia definición.</a:t>
            </a:r>
            <a:endParaRPr lang="es-MX" b="1" dirty="0"/>
          </a:p>
        </p:txBody>
      </p:sp>
      <p:sp>
        <p:nvSpPr>
          <p:cNvPr id="1310" name="Google Shape;1310;p61"/>
          <p:cNvSpPr txBox="1">
            <a:spLocks noGrp="1"/>
          </p:cNvSpPr>
          <p:nvPr>
            <p:ph type="title"/>
          </p:nvPr>
        </p:nvSpPr>
        <p:spPr>
          <a:xfrm>
            <a:off x="944338" y="1631350"/>
            <a:ext cx="3818400" cy="5569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Recursion</a:t>
            </a:r>
            <a:endParaRPr b="1" dirty="0"/>
          </a:p>
        </p:txBody>
      </p:sp>
      <p:sp>
        <p:nvSpPr>
          <p:cNvPr id="1312" name="Google Shape;1312;p6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8023F9B2-7AA7-54DC-E722-7F428CFD4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6" name="Marcador de posición de imagen 5" descr="Imagen que contiene interior, escritorio, tabla, montón&#10;&#10;Descripción generada automáticamente">
            <a:extLst>
              <a:ext uri="{FF2B5EF4-FFF2-40B4-BE49-F238E27FC236}">
                <a16:creationId xmlns:a16="http://schemas.microsoft.com/office/drawing/2014/main" id="{4F4453FC-C467-2CA4-FF6C-90DFAAC9E57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5"/>
          <a:srcRect l="16218" r="16218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Tail recursion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1061000" y="2641487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 un llamado recursivo que se hace </a:t>
            </a:r>
            <a:r>
              <a:rPr lang="en" b="1" dirty="0"/>
              <a:t>al final </a:t>
            </a:r>
            <a:r>
              <a:rPr lang="en" dirty="0"/>
              <a:t>de la funcion.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Siempre</a:t>
            </a:r>
            <a:r>
              <a:rPr lang="en" dirty="0"/>
              <a:t> es </a:t>
            </a:r>
            <a:r>
              <a:rPr lang="en" b="1" dirty="0"/>
              <a:t>mas eficiente </a:t>
            </a:r>
            <a:r>
              <a:rPr lang="en" dirty="0"/>
              <a:t>que la recursion normal.</a:t>
            </a:r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3" name="Imagen 2" descr="Texto, Carta&#10;&#10;Descripción generada automáticamente">
            <a:extLst>
              <a:ext uri="{FF2B5EF4-FFF2-40B4-BE49-F238E27FC236}">
                <a16:creationId xmlns:a16="http://schemas.microsoft.com/office/drawing/2014/main" id="{2BAB5952-1785-AEA9-9DFF-47DEFE723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983" y="648081"/>
            <a:ext cx="7786583" cy="34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1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Manejo de listas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1061000" y="2641487"/>
            <a:ext cx="4667100" cy="134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En </a:t>
            </a:r>
            <a:r>
              <a:rPr lang="es-MX" dirty="0" err="1"/>
              <a:t>prolog</a:t>
            </a:r>
            <a:r>
              <a:rPr lang="es-MX" dirty="0"/>
              <a:t> las listas se pueden ver como una serie de </a:t>
            </a:r>
            <a:r>
              <a:rPr lang="es-MX" b="1" dirty="0"/>
              <a:t>cabezas</a:t>
            </a:r>
            <a:r>
              <a:rPr lang="es-MX" dirty="0"/>
              <a:t> y </a:t>
            </a:r>
            <a:r>
              <a:rPr lang="es-MX" b="1" dirty="0"/>
              <a:t>colas</a:t>
            </a:r>
            <a:r>
              <a:rPr lang="es-MX" dirty="0"/>
              <a:t>, donde la cabeza va a ser el </a:t>
            </a:r>
            <a:r>
              <a:rPr lang="es-MX" b="1" dirty="0"/>
              <a:t>primer</a:t>
            </a:r>
            <a:r>
              <a:rPr lang="es-MX" dirty="0"/>
              <a:t> elemento de la lista y la cola el </a:t>
            </a:r>
            <a:r>
              <a:rPr lang="es-MX" b="1" dirty="0"/>
              <a:t>resto de los elementos</a:t>
            </a:r>
            <a:r>
              <a:rPr lang="es-MX" dirty="0"/>
              <a:t> de la lista.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Normalmente se manejan con </a:t>
            </a:r>
            <a:r>
              <a:rPr lang="es-MX" b="1" dirty="0"/>
              <a:t>recursividad</a:t>
            </a:r>
            <a:r>
              <a:rPr lang="es-MX" dirty="0"/>
              <a:t>.</a:t>
            </a:r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1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3AFA1AD-8B87-4482-0681-F4C2BD023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3" y="772432"/>
            <a:ext cx="6456076" cy="283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7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Verificación de restricciones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1061000" y="2641487"/>
            <a:ext cx="4667100" cy="1349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Consiste en encontrar una solución partiendo de un </a:t>
            </a:r>
            <a:r>
              <a:rPr lang="es-MX" b="1" dirty="0"/>
              <a:t>conjunto de restricciones</a:t>
            </a:r>
            <a:r>
              <a:rPr lang="es-MX" dirty="0"/>
              <a:t>. Una solución es aquel conjunto de valores que </a:t>
            </a:r>
            <a:r>
              <a:rPr lang="es-MX" b="1" dirty="0"/>
              <a:t>satisface</a:t>
            </a:r>
            <a:r>
              <a:rPr lang="es-MX" dirty="0"/>
              <a:t> todas las restricciones propuestas </a:t>
            </a:r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8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 txBox="1">
            <a:spLocks noGrp="1"/>
          </p:cNvSpPr>
          <p:nvPr>
            <p:ph type="title" idx="2"/>
          </p:nvPr>
        </p:nvSpPr>
        <p:spPr>
          <a:xfrm>
            <a:off x="2286000" y="745785"/>
            <a:ext cx="4571999" cy="36519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4800" b="1" dirty="0"/>
              <a:t>Ejemplo</a:t>
            </a:r>
            <a:endParaRPr lang="es-CO" sz="4800" dirty="0"/>
          </a:p>
        </p:txBody>
      </p:sp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28248"/>
      </p:ext>
    </p:extLst>
  </p:cSld>
  <p:clrMapOvr>
    <a:masterClrMapping/>
  </p:clrMapOvr>
</p:sld>
</file>

<file path=ppt/theme/theme1.xml><?xml version="1.0" encoding="utf-8"?>
<a:theme xmlns:a="http://schemas.openxmlformats.org/drawingml/2006/main" name="Quality Management Consulting by Slidesgo">
  <a:themeElements>
    <a:clrScheme name="Simple Light">
      <a:dk1>
        <a:srgbClr val="353738"/>
      </a:dk1>
      <a:lt1>
        <a:srgbClr val="7D5FFE"/>
      </a:lt1>
      <a:dk2>
        <a:srgbClr val="FFFFFF"/>
      </a:dk2>
      <a:lt2>
        <a:srgbClr val="F0F5FA"/>
      </a:lt2>
      <a:accent1>
        <a:srgbClr val="B0B0B0"/>
      </a:accent1>
      <a:accent2>
        <a:srgbClr val="67696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37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244</Words>
  <Application>Microsoft Office PowerPoint</Application>
  <PresentationFormat>Presentación en pantalla (16:9)</PresentationFormat>
  <Paragraphs>29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Assistant</vt:lpstr>
      <vt:lpstr>Asap</vt:lpstr>
      <vt:lpstr>Quality Management Consulting by Slidesgo</vt:lpstr>
      <vt:lpstr>Teoría de Lenguajes de Programación </vt:lpstr>
      <vt:lpstr>Temas de esta clase</vt:lpstr>
      <vt:lpstr>Recursion</vt:lpstr>
      <vt:lpstr>Tail recursion</vt:lpstr>
      <vt:lpstr>Presentación de PowerPoint</vt:lpstr>
      <vt:lpstr>Manejo de listas</vt:lpstr>
      <vt:lpstr>Presentación de PowerPoint</vt:lpstr>
      <vt:lpstr>Verificación de restricciones</vt:lpstr>
      <vt:lpstr>Ejemplo</vt:lpstr>
      <vt:lpstr>Presentación de PowerPoint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de Lenguajes de Programación</dc:title>
  <dc:creator>juan zapata</dc:creator>
  <cp:lastModifiedBy>juan zapata</cp:lastModifiedBy>
  <cp:revision>12</cp:revision>
  <dcterms:modified xsi:type="dcterms:W3CDTF">2023-09-14T11:29:54Z</dcterms:modified>
</cp:coreProperties>
</file>