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350" r:id="rId3"/>
    <p:sldId id="353" r:id="rId4"/>
    <p:sldId id="351" r:id="rId5"/>
    <p:sldId id="261" r:id="rId6"/>
    <p:sldId id="360" r:id="rId7"/>
    <p:sldId id="328" r:id="rId8"/>
    <p:sldId id="356" r:id="rId9"/>
    <p:sldId id="359" r:id="rId10"/>
    <p:sldId id="361" r:id="rId11"/>
    <p:sldId id="362" r:id="rId12"/>
    <p:sldId id="363" r:id="rId13"/>
    <p:sldId id="364" r:id="rId14"/>
    <p:sldId id="365" r:id="rId15"/>
    <p:sldId id="330" r:id="rId16"/>
    <p:sldId id="358" r:id="rId17"/>
    <p:sldId id="36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Asap" panose="020B0604020202020204" charset="0"/>
      <p:regular r:id="rId21"/>
      <p:bold r:id="rId22"/>
      <p:italic r:id="rId23"/>
      <p:boldItalic r:id="rId24"/>
    </p:embeddedFont>
    <p:embeddedFont>
      <p:font typeface="Assistant" pitchFamily="2" charset="-79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52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84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5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56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392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11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03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29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86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1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8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62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6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74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38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3"/>
          </p:nvPr>
        </p:nvSpPr>
        <p:spPr>
          <a:xfrm>
            <a:off x="5556901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6"/>
          </p:nvPr>
        </p:nvSpPr>
        <p:spPr>
          <a:xfrm>
            <a:off x="5556876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-3283327" y="-1008375"/>
            <a:ext cx="15635400" cy="8544400"/>
            <a:chOff x="-3283327" y="-1008375"/>
            <a:chExt cx="15635400" cy="8544400"/>
          </a:xfrm>
        </p:grpSpPr>
        <p:sp>
          <p:nvSpPr>
            <p:cNvPr id="202" name="Google Shape;202;p24"/>
            <p:cNvSpPr/>
            <p:nvPr/>
          </p:nvSpPr>
          <p:spPr>
            <a:xfrm rot="-2700000">
              <a:off x="8278338" y="4257739"/>
              <a:ext cx="1731422" cy="17314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2700000">
              <a:off x="-1268756" y="2686120"/>
              <a:ext cx="1507410" cy="15074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2700000">
              <a:off x="8467039" y="-3418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2700000">
              <a:off x="-2616761" y="36509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36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7" r:id="rId6"/>
    <p:sldLayoutId id="2147483678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65C81A-E66A-4BA3-87C2-936A4B0E6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37" y="2148789"/>
            <a:ext cx="4163006" cy="7240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9370079-EAC3-C62B-C7EA-DA13508F9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5872" y="2372657"/>
            <a:ext cx="122889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Foreach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6"/>
            <a:ext cx="4667100" cy="13437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 de forma parecida al map, iterando por cada uno de los elementos de una lista y ejecutando una funcion, la diferencia radica en que foreach tiene como tipo de retorno </a:t>
            </a:r>
            <a:r>
              <a:rPr lang="en" b="1" dirty="0"/>
              <a:t>Unit</a:t>
            </a:r>
            <a:r>
              <a:rPr lang="en" dirty="0"/>
              <a:t>, lo que significa que no me devuelve ningun valor.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1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578789-F837-4595-FB04-B6F8DB036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71" y="1509564"/>
            <a:ext cx="4420217" cy="21243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B99F68-AABF-A0DE-611C-ADB4EEBE8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999" y="2028748"/>
            <a:ext cx="90500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12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702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método </a:t>
            </a:r>
            <a:r>
              <a:rPr lang="es-MX" dirty="0" err="1"/>
              <a:t>find</a:t>
            </a:r>
            <a:r>
              <a:rPr lang="es-MX" dirty="0"/>
              <a:t> itera por todos los elementos de una lista verificando si se cumple o no una condición y cuando encuentra el primero termina su ejecución y arroja como resultado un </a:t>
            </a:r>
            <a:r>
              <a:rPr lang="es-MX" dirty="0" err="1"/>
              <a:t>Option</a:t>
            </a:r>
            <a:r>
              <a:rPr lang="es-MX" dirty="0"/>
              <a:t> (Clase de </a:t>
            </a:r>
            <a:r>
              <a:rPr lang="es-MX" dirty="0" err="1"/>
              <a:t>scala</a:t>
            </a:r>
            <a:r>
              <a:rPr lang="es-MX" dirty="0"/>
              <a:t>), mas específicamente un </a:t>
            </a:r>
            <a:r>
              <a:rPr lang="es-MX" b="1" dirty="0" err="1"/>
              <a:t>Some</a:t>
            </a:r>
            <a:r>
              <a:rPr lang="es-MX" dirty="0"/>
              <a:t>, por lo que para obtener en si el objeto encontrado se suele acompañar de un </a:t>
            </a:r>
            <a:r>
              <a:rPr lang="es-MX" b="1" dirty="0" err="1"/>
              <a:t>get</a:t>
            </a:r>
            <a:endParaRPr lang="es-MX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err="1"/>
              <a:t>Find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24AF94A1-B46E-E6C8-3A05-61C390A3D55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399" r="53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382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EFF459-4E36-1EB8-85D0-9F1197CC5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17" y="1123875"/>
            <a:ext cx="6935168" cy="1066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C86262-1B1C-F720-35A2-50D2FD966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289" y="2881964"/>
            <a:ext cx="3162741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Operadores para listas</a:t>
            </a:r>
            <a:endParaRPr b="1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557175" y="2081635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Combinación de listas</a:t>
            </a:r>
            <a:endParaRPr dirty="0"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 idx="2"/>
          </p:nvPr>
        </p:nvSpPr>
        <p:spPr>
          <a:xfrm>
            <a:off x="5680805" y="22171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Agregar elemento al inicio</a:t>
            </a:r>
            <a:endParaRPr dirty="0"/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 idx="4"/>
          </p:nvPr>
        </p:nvSpPr>
        <p:spPr>
          <a:xfrm>
            <a:off x="1519300" y="3596435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Agregar elemento al final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title" idx="6"/>
          </p:nvPr>
        </p:nvSpPr>
        <p:spPr>
          <a:xfrm>
            <a:off x="5556900" y="3098362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b="1" dirty="0"/>
              <a:t>H</a:t>
            </a:r>
            <a:r>
              <a:rPr lang="en" b="1" dirty="0"/>
              <a:t>ead y tail</a:t>
            </a:r>
            <a:endParaRPr b="1" dirty="0"/>
          </a:p>
        </p:txBody>
      </p:sp>
      <p:sp>
        <p:nvSpPr>
          <p:cNvPr id="441" name="Google Shape;441;p44"/>
          <p:cNvSpPr/>
          <p:nvPr/>
        </p:nvSpPr>
        <p:spPr>
          <a:xfrm>
            <a:off x="720000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: : :</a:t>
            </a:r>
          </a:p>
        </p:txBody>
      </p:sp>
      <p:sp>
        <p:nvSpPr>
          <p:cNvPr id="442" name="Google Shape;442;p44"/>
          <p:cNvSpPr/>
          <p:nvPr/>
        </p:nvSpPr>
        <p:spPr>
          <a:xfrm>
            <a:off x="720000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: +</a:t>
            </a:r>
            <a:endParaRPr sz="1800" b="1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757575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: :</a:t>
            </a:r>
            <a:endParaRPr sz="2800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757575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head</a:t>
            </a:r>
            <a:endParaRPr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5" name="Google Shape;445;p4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5A90A6-A79F-CE53-1BD2-7F47726D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4348"/>
            <a:ext cx="1679944" cy="883048"/>
          </a:xfrm>
          <a:prstGeom prst="rect">
            <a:avLst/>
          </a:prstGeom>
        </p:spPr>
      </p:pic>
      <p:sp>
        <p:nvSpPr>
          <p:cNvPr id="4" name="Google Shape;434;p44">
            <a:extLst>
              <a:ext uri="{FF2B5EF4-FFF2-40B4-BE49-F238E27FC236}">
                <a16:creationId xmlns:a16="http://schemas.microsoft.com/office/drawing/2014/main" id="{1515D6F0-BEDC-D07A-2127-C538501854F6}"/>
              </a:ext>
            </a:extLst>
          </p:cNvPr>
          <p:cNvSpPr txBox="1">
            <a:spLocks/>
          </p:cNvSpPr>
          <p:nvPr/>
        </p:nvSpPr>
        <p:spPr>
          <a:xfrm>
            <a:off x="5556900" y="3504173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s-MX" dirty="0"/>
              <a:t>La sintaxis de cabeza y cola tambien se encuentra disponible en </a:t>
            </a:r>
            <a:r>
              <a:rPr lang="es-MX" dirty="0" err="1"/>
              <a:t>scala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6747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1E2536D-D4E4-6129-E607-9CEB8CA7B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619" y="1088616"/>
            <a:ext cx="5630061" cy="1305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DF3724-8D16-C759-1086-59028CCD7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075" y="3132012"/>
            <a:ext cx="482984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Recursión</a:t>
            </a:r>
            <a:endParaRPr b="1" dirty="0"/>
          </a:p>
        </p:txBody>
      </p:sp>
      <p:sp>
        <p:nvSpPr>
          <p:cNvPr id="445" name="Google Shape;445;p4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5A90A6-A79F-CE53-1BD2-7F47726D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4348"/>
            <a:ext cx="1679944" cy="88304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6148E9D-D8EE-2C40-B710-781EE1410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112" y="1222792"/>
            <a:ext cx="3877216" cy="3124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03F8B6D-484D-F360-6808-B8116B8BC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9560" y="2472516"/>
            <a:ext cx="2648320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Funciones puras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6"/>
            <a:ext cx="4667100" cy="1433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Son funciones que siempre que se le pasa un mismo parámetro devuelven el mismo resultado y que a su vez no tenga ningún </a:t>
            </a:r>
            <a:r>
              <a:rPr lang="es-MX" b="1" dirty="0"/>
              <a:t>efecto secundario</a:t>
            </a:r>
            <a:r>
              <a:rPr lang="es-MX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pureza de una función se puede evaluar usando el método de la </a:t>
            </a:r>
            <a:r>
              <a:rPr lang="es-MX" b="1" dirty="0"/>
              <a:t>transparencia referencial.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736636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Funciones anonimas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060810"/>
            <a:ext cx="4667100" cy="1627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Son un tipo de funciones que normalmente se usan 1 sola vez en el código y por lo general son bastante simples, su correcto uso rebaja significativamente la cantidad de líneas de código escritas.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Normalmente se usan como parámetros de entrada a otras funciones.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9A19F1-6E54-7B5D-8F4D-A99853388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25" y="616846"/>
            <a:ext cx="5039428" cy="31817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8965C7-7386-AA5E-11A2-E9F198D378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925" y="4065162"/>
            <a:ext cx="2857899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Funciones de primera clase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refiere a hecho de que las funciones obtienen un grado “mas alto” en la gerarquia del lenguaje de programacion, pudiendo ser asignadas a variables, ser pasadas como argumentos o como valor de salida de otra funcion.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Funciones de orden superior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Son funciones que permiten que se pasen como parametros otras funciones, o que devuelvan como resultado otras funciones.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método </a:t>
            </a:r>
            <a:r>
              <a:rPr lang="es-MX" dirty="0" err="1"/>
              <a:t>map</a:t>
            </a:r>
            <a:r>
              <a:rPr lang="es-MX" dirty="0"/>
              <a:t> permite iterar por cada uno de los elementos de una lista y aplicar una operación pasada como parámetro, nótese que esto la convierte en una función de primera clase.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Retorna otro objeto completamente distinto al original.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/>
              <a:t>M</a:t>
            </a:r>
            <a:r>
              <a:rPr lang="en" b="1" dirty="0"/>
              <a:t>ap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 descr="Diagrama&#10;&#10;Descripción generada automáticamente">
            <a:extLst>
              <a:ext uri="{FF2B5EF4-FFF2-40B4-BE49-F238E27FC236}">
                <a16:creationId xmlns:a16="http://schemas.microsoft.com/office/drawing/2014/main" id="{65174D3D-7566-83EB-9F13-AB969A09D6B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t="30" b="3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810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E8F4545-5A36-490C-FCA5-56C43A484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167" y="1158482"/>
            <a:ext cx="4134427" cy="25149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73C28F7-5C56-60DF-796E-2D9661080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" y="2163987"/>
            <a:ext cx="2305372" cy="666843"/>
          </a:xfrm>
          <a:prstGeom prst="rect">
            <a:avLst/>
          </a:prstGeom>
        </p:spPr>
      </p:pic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2545229A-410D-6C1D-6432-799FB591566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1240" y="1882140"/>
            <a:ext cx="1424940" cy="40386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53E0233F-BFE1-C47F-6497-DC6F33EA154B}"/>
              </a:ext>
            </a:extLst>
          </p:cNvPr>
          <p:cNvCxnSpPr/>
          <p:nvPr/>
        </p:nvCxnSpPr>
        <p:spPr>
          <a:xfrm rot="10800000">
            <a:off x="2286000" y="2497408"/>
            <a:ext cx="1493520" cy="19245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6E3D476-EC25-49B7-50DC-2718A4D99561}"/>
              </a:ext>
            </a:extLst>
          </p:cNvPr>
          <p:cNvCxnSpPr/>
          <p:nvPr/>
        </p:nvCxnSpPr>
        <p:spPr>
          <a:xfrm rot="10800000">
            <a:off x="2423160" y="2697480"/>
            <a:ext cx="1303020" cy="8382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2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método </a:t>
            </a:r>
            <a:r>
              <a:rPr lang="es-MX" dirty="0" err="1"/>
              <a:t>filter</a:t>
            </a:r>
            <a:r>
              <a:rPr lang="es-MX" dirty="0"/>
              <a:t> permite iterar por cada uno de los elementos de una lista y filtrar que elementos cumplen una condición dada.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Al igual que el </a:t>
            </a:r>
            <a:r>
              <a:rPr lang="es-MX" dirty="0" err="1"/>
              <a:t>map</a:t>
            </a:r>
            <a:r>
              <a:rPr lang="es-MX" dirty="0"/>
              <a:t> retorna un objeto completamente nuevo.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 err="1"/>
              <a:t>Filter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pic>
        <p:nvPicPr>
          <p:cNvPr id="5" name="Marcador de posición de imagen 4" descr="Diagrama&#10;&#10;Descripción generada automáticamente">
            <a:extLst>
              <a:ext uri="{FF2B5EF4-FFF2-40B4-BE49-F238E27FC236}">
                <a16:creationId xmlns:a16="http://schemas.microsoft.com/office/drawing/2014/main" id="{9BB2D0DD-CD73-2E34-3707-7D42940C543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t="-36582" b="-36582"/>
          <a:stretch/>
        </p:blipFill>
        <p:spPr/>
      </p:pic>
    </p:spTree>
    <p:extLst>
      <p:ext uri="{BB962C8B-B14F-4D97-AF65-F5344CB8AC3E}">
        <p14:creationId xmlns:p14="http://schemas.microsoft.com/office/powerpoint/2010/main" val="3828320679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408</Words>
  <Application>Microsoft Office PowerPoint</Application>
  <PresentationFormat>Presentación en pantalla (16:9)</PresentationFormat>
  <Paragraphs>35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Asap</vt:lpstr>
      <vt:lpstr>Anaheim</vt:lpstr>
      <vt:lpstr>Arial</vt:lpstr>
      <vt:lpstr>Assistant</vt:lpstr>
      <vt:lpstr>Quality Management Consulting by Slidesgo</vt:lpstr>
      <vt:lpstr>Teoría de Lenguajes de Programación </vt:lpstr>
      <vt:lpstr>Funciones puras</vt:lpstr>
      <vt:lpstr>Funciones anonimas</vt:lpstr>
      <vt:lpstr>Presentación de PowerPoint</vt:lpstr>
      <vt:lpstr>Funciones de primera clase</vt:lpstr>
      <vt:lpstr>Funciones de orden superior</vt:lpstr>
      <vt:lpstr>Map</vt:lpstr>
      <vt:lpstr>Presentación de PowerPoint</vt:lpstr>
      <vt:lpstr>Filter</vt:lpstr>
      <vt:lpstr>Presentación de PowerPoint</vt:lpstr>
      <vt:lpstr>Foreach</vt:lpstr>
      <vt:lpstr>Presentación de PowerPoint</vt:lpstr>
      <vt:lpstr>Find</vt:lpstr>
      <vt:lpstr>Presentación de PowerPoint</vt:lpstr>
      <vt:lpstr>Operadores para listas</vt:lpstr>
      <vt:lpstr>Presentación de PowerPoint</vt:lpstr>
      <vt:lpstr>Recursión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sebastian zapata echeverri</cp:lastModifiedBy>
  <cp:revision>11</cp:revision>
  <dcterms:modified xsi:type="dcterms:W3CDTF">2023-05-24T06:39:02Z</dcterms:modified>
</cp:coreProperties>
</file>