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aleway ExtraBold"/>
      <p:bold r:id="rId32"/>
      <p:boldItalic r:id="rId33"/>
    </p:embeddedFont>
    <p:embeddedFont>
      <p:font typeface="Raleway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RalewayExtraBold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ExtraBold-bold.fntdata"/><Relationship Id="rId13" Type="http://schemas.openxmlformats.org/officeDocument/2006/relationships/slide" Target="slides/slide9.xml"/><Relationship Id="rId35" Type="http://schemas.openxmlformats.org/officeDocument/2006/relationships/font" Target="fonts/RalewayLight-bold.fntdata"/><Relationship Id="rId12" Type="http://schemas.openxmlformats.org/officeDocument/2006/relationships/slide" Target="slides/slide8.xml"/><Relationship Id="rId34" Type="http://schemas.openxmlformats.org/officeDocument/2006/relationships/font" Target="fonts/RalewayLight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ed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B600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buClr>
                <a:srgbClr val="FFB600"/>
              </a:buClr>
              <a:buSzPts val="1800"/>
              <a:buChar char="○"/>
              <a:defRPr/>
            </a:lvl2pPr>
            <a:lvl3pPr lvl="2">
              <a:spcBef>
                <a:spcPts val="0"/>
              </a:spcBef>
              <a:buClr>
                <a:srgbClr val="FFB600"/>
              </a:buClr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5800"/>
              <a:buNone/>
              <a:defRPr/>
            </a:lvl1pPr>
            <a:lvl2pPr lvl="1" rtl="0">
              <a:spcBef>
                <a:spcPts val="0"/>
              </a:spcBef>
              <a:buSzPts val="5800"/>
              <a:buNone/>
              <a:defRPr/>
            </a:lvl2pPr>
            <a:lvl3pPr lvl="2" rtl="0">
              <a:spcBef>
                <a:spcPts val="0"/>
              </a:spcBef>
              <a:buSzPts val="5800"/>
              <a:buNone/>
              <a:defRPr/>
            </a:lvl3pPr>
            <a:lvl4pPr lvl="3" rtl="0">
              <a:spcBef>
                <a:spcPts val="0"/>
              </a:spcBef>
              <a:buSzPts val="5800"/>
              <a:buNone/>
              <a:defRPr/>
            </a:lvl4pPr>
            <a:lvl5pPr lvl="4" rtl="0">
              <a:spcBef>
                <a:spcPts val="0"/>
              </a:spcBef>
              <a:buSzPts val="5800"/>
              <a:buNone/>
              <a:defRPr/>
            </a:lvl5pPr>
            <a:lvl6pPr lvl="5" rtl="0">
              <a:spcBef>
                <a:spcPts val="0"/>
              </a:spcBef>
              <a:buSzPts val="5800"/>
              <a:buNone/>
              <a:defRPr/>
            </a:lvl6pPr>
            <a:lvl7pPr lvl="6" rtl="0">
              <a:spcBef>
                <a:spcPts val="0"/>
              </a:spcBef>
              <a:buSzPts val="5800"/>
              <a:buNone/>
              <a:defRPr/>
            </a:lvl7pPr>
            <a:lvl8pPr lvl="7" rtl="0">
              <a:spcBef>
                <a:spcPts val="0"/>
              </a:spcBef>
              <a:buSzPts val="5800"/>
              <a:buNone/>
              <a:defRPr/>
            </a:lvl8pPr>
            <a:lvl9pPr lvl="8" rtl="0">
              <a:spcBef>
                <a:spcPts val="0"/>
              </a:spcBef>
              <a:buSzPts val="58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iEv_CJWfQTNsONm0RGvVym808zqPnN-A/vie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Projeto de Bloco </a:t>
            </a:r>
            <a:r>
              <a:rPr lang="en" sz="4600">
                <a:solidFill>
                  <a:srgbClr val="434343"/>
                </a:solidFill>
              </a:rPr>
              <a:t>Desenvolvimento Android</a:t>
            </a:r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Product Backlog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922000" y="2034207"/>
            <a:ext cx="3543300" cy="255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600"/>
              <a:t>User Stories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US01: Cadastrar com email e senha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US02: Criar Lista de Tarefas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US07: Editar Tarefa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US03: Tarefas Concluidas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US04: Comentários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US06: Anexar arquivo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US05: Fazer Login com Facebook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4799075" y="2220552"/>
            <a:ext cx="3543300" cy="190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600"/>
              <a:t>Tarefas Relacionadas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T1. Layout da Activity: Detalhes e Edição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T2. Layout dos Adapters da Listviews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T3. Editar Tarefa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T4. Adicionar Anotação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T5. Add Comentários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T6. Add arquivo em uma tarefa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48" name="Shape 148"/>
          <p:cNvSpPr/>
          <p:nvPr/>
        </p:nvSpPr>
        <p:spPr>
          <a:xfrm>
            <a:off x="2896000" y="3109700"/>
            <a:ext cx="1746300" cy="2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150" name="Shape 150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Sprint</a:t>
            </a:r>
            <a:r>
              <a:rPr lang="en"/>
              <a:t> Backlog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22000" y="2034207"/>
            <a:ext cx="3543300" cy="255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6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[Magno Dias]</a:t>
            </a:r>
            <a:r>
              <a:rPr b="1" lang="en" sz="1600">
                <a:solidFill>
                  <a:srgbClr val="00695C"/>
                </a:solidFill>
              </a:rPr>
              <a:t> </a:t>
            </a:r>
            <a:r>
              <a:rPr b="1" lang="en" sz="1600"/>
              <a:t>Configurar dependências do App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6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[Magno Silva]</a:t>
            </a:r>
            <a:r>
              <a:rPr b="1" lang="en" sz="1600"/>
              <a:t> Layout da Activity: Cadastro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600">
                <a:solidFill>
                  <a:srgbClr val="6D9EEB"/>
                </a:solidFill>
                <a:latin typeface="Raleway"/>
                <a:ea typeface="Raleway"/>
                <a:cs typeface="Raleway"/>
                <a:sym typeface="Raleway"/>
              </a:rPr>
              <a:t>[Magno Dias]</a:t>
            </a:r>
            <a:r>
              <a:rPr b="1" lang="en" sz="1600"/>
              <a:t> Implementar API Firebase AUTH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600">
                <a:solidFill>
                  <a:srgbClr val="6D9EEB"/>
                </a:solidFill>
                <a:latin typeface="Raleway"/>
                <a:ea typeface="Raleway"/>
                <a:cs typeface="Raleway"/>
                <a:sym typeface="Raleway"/>
              </a:rPr>
              <a:t>[Magno Dias]</a:t>
            </a:r>
            <a:r>
              <a:rPr b="1" lang="en" sz="1600">
                <a:solidFill>
                  <a:srgbClr val="6D9EEB"/>
                </a:solidFill>
              </a:rPr>
              <a:t> </a:t>
            </a:r>
            <a:r>
              <a:rPr b="1" lang="en" sz="1600"/>
              <a:t>Cadastro de Usuário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769600" y="2034202"/>
            <a:ext cx="3543300" cy="190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D9EEB"/>
                </a:solidFill>
                <a:latin typeface="Raleway"/>
                <a:ea typeface="Raleway"/>
                <a:cs typeface="Raleway"/>
                <a:sym typeface="Raleway"/>
              </a:rPr>
              <a:t>[Magno Dias]</a:t>
            </a:r>
            <a:r>
              <a:rPr b="1" lang="en" sz="1600">
                <a:solidFill>
                  <a:schemeClr val="dk2"/>
                </a:solidFill>
              </a:rPr>
              <a:t> Novo usuário no Firebase Authentication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D9EEB"/>
                </a:solidFill>
                <a:latin typeface="Raleway"/>
                <a:ea typeface="Raleway"/>
                <a:cs typeface="Raleway"/>
                <a:sym typeface="Raleway"/>
              </a:rPr>
              <a:t>[Magno Dias]</a:t>
            </a:r>
            <a:r>
              <a:rPr b="1" lang="en" sz="1600">
                <a:solidFill>
                  <a:schemeClr val="dk2"/>
                </a:solidFill>
              </a:rPr>
              <a:t> Implementar API Firebase Database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600">
                <a:solidFill>
                  <a:schemeClr val="dk2"/>
                </a:solidFill>
              </a:rPr>
              <a:t>…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600">
                <a:solidFill>
                  <a:schemeClr val="dk2"/>
                </a:solidFill>
              </a:rPr>
              <a:t>…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  <p:grpSp>
        <p:nvGrpSpPr>
          <p:cNvPr id="161" name="Shape 161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162" name="Shape 162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4294967295" type="ctrTitle"/>
          </p:nvPr>
        </p:nvSpPr>
        <p:spPr>
          <a:xfrm>
            <a:off x="685800" y="2878750"/>
            <a:ext cx="55188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0"/>
              <a:t>Principais </a:t>
            </a:r>
            <a:r>
              <a:rPr lang="en" sz="6000">
                <a:solidFill>
                  <a:srgbClr val="FFB600"/>
                </a:solidFill>
              </a:rPr>
              <a:t>Dificuldades e Distribuição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/>
          <p:nvPr/>
        </p:nvSpPr>
        <p:spPr>
          <a:xfrm>
            <a:off x="7903100" y="237225"/>
            <a:ext cx="976419" cy="976419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Dificuldades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4678681" y="1734976"/>
            <a:ext cx="3543300" cy="215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</a:rPr>
              <a:t>Recebemos uma instrução de comando de linha incompleto para a 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assinatura do apk</a:t>
            </a:r>
            <a:r>
              <a:rPr b="1" lang="en" sz="1200">
                <a:solidFill>
                  <a:srgbClr val="434343"/>
                </a:solidFill>
              </a:rPr>
              <a:t>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</a:rPr>
              <a:t>Não houve instrução sobre o prazo de validade da chave, o que gerou contratempo e dúvidas no momento da publicação do APK no Google Play Console.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922000" y="1734976"/>
            <a:ext cx="3543300" cy="215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Tratar a formatação do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objeto Date</a:t>
            </a:r>
            <a:r>
              <a:rPr b="1" lang="en" sz="1200"/>
              <a:t> da tarefa vinda do Firebase.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criação das interfaces dos adapters</a:t>
            </a:r>
            <a:r>
              <a:rPr b="1" lang="en" sz="1200"/>
              <a:t> para edição dos dados por meio dos dialogs, requereu muita pesquisa por parte dos desenvolvedores. 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80" name="Shape 180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181" name="Shape 181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4800"/>
              <a:t>Distribuição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90" name="Shape 190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191" name="Shape 191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275" y="1518950"/>
            <a:ext cx="2536325" cy="25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>
            <p:ph idx="1" type="body"/>
          </p:nvPr>
        </p:nvSpPr>
        <p:spPr>
          <a:xfrm>
            <a:off x="966225" y="1749175"/>
            <a:ext cx="5091000" cy="215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Nome do Aplicativo: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TOODU - Lista de Tarefas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Link para o Google Play Store:</a:t>
            </a:r>
            <a:r>
              <a:rPr b="1" lang="en"/>
              <a:t> https://play.google.com/store/apps/details?id=br.com.infnet.todolist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050" y="4055275"/>
            <a:ext cx="1194628" cy="4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TOODU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Lista de Tarefas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03" name="Shape 203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204" name="Shape 204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5308950" y="662225"/>
            <a:ext cx="1903227" cy="3818991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Login e Cadastro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</a:rPr>
              <a:t>Para que o usuário tenha </a:t>
            </a:r>
            <a:r>
              <a:rPr lang="en" sz="1400"/>
              <a:t>suas tarefas armazenadas na na nuvem é necessário que ele possua login e senha cadastrados.</a:t>
            </a:r>
          </a:p>
        </p:txBody>
      </p:sp>
      <p:sp>
        <p:nvSpPr>
          <p:cNvPr id="212" name="Shape 212"/>
          <p:cNvSpPr/>
          <p:nvPr/>
        </p:nvSpPr>
        <p:spPr>
          <a:xfrm>
            <a:off x="5394536" y="982504"/>
            <a:ext cx="17322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647" y="998750"/>
            <a:ext cx="1715951" cy="305056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8035550" y="237600"/>
            <a:ext cx="556614" cy="96434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4608581" y="136958"/>
            <a:ext cx="2823097" cy="5664790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Nova Tarefa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</a:rPr>
              <a:t>Inserção rápida de nova tarefas, com possibilidade de edição posterior, basta digitar um título e pronto.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538" y="627180"/>
            <a:ext cx="2555350" cy="454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8035550" y="237600"/>
            <a:ext cx="556614" cy="96434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4608581" y="-1435957"/>
            <a:ext cx="2823097" cy="5664790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RestaurarTarefa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</a:rPr>
              <a:t>Inserção rápida de nova tarefas, com possibilidade de edição posterior, basta digitar um título e pronto.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188" y="-959024"/>
            <a:ext cx="2550274" cy="45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8035550" y="237600"/>
            <a:ext cx="556614" cy="96434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4011977" y="826303"/>
            <a:ext cx="3202171" cy="642558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4294967295" type="body"/>
          </p:nvPr>
        </p:nvSpPr>
        <p:spPr>
          <a:xfrm>
            <a:off x="1353175" y="384350"/>
            <a:ext cx="2520900" cy="4386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Editar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Tarefa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</a:rPr>
              <a:t>Acrescente mais detalhes a tarefa, como: descrição e data</a:t>
            </a:r>
            <a:r>
              <a:rPr lang="en" sz="1400">
                <a:solidFill>
                  <a:schemeClr val="dk2"/>
                </a:solidFill>
              </a:rPr>
              <a:t>. Edite tudo quando desejar.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441" y="1383750"/>
            <a:ext cx="28932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/>
          <p:nvPr/>
        </p:nvSpPr>
        <p:spPr>
          <a:xfrm>
            <a:off x="8035550" y="237600"/>
            <a:ext cx="556614" cy="96434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Olá</a:t>
            </a:r>
            <a:r>
              <a:rPr lang="en" sz="9600">
                <a:solidFill>
                  <a:srgbClr val="FFB600"/>
                </a:solidFill>
              </a:rPr>
              <a:t>!</a:t>
            </a:r>
          </a:p>
        </p:txBody>
      </p:sp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Eu sou Magno Valdetaro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 hoje vou apresentar o meu projeto do bloco de desenvolvimento Android.</a:t>
            </a:r>
          </a:p>
        </p:txBody>
      </p:sp>
      <p:pic>
        <p:nvPicPr>
          <p:cNvPr descr="photo-1492633423870-43d1cd2775eb" id="69" name="Shape 69"/>
          <p:cNvPicPr preferRelativeResize="0"/>
          <p:nvPr/>
        </p:nvPicPr>
        <p:blipFill rotWithShape="1">
          <a:blip r:embed="rId3">
            <a:alphaModFix/>
          </a:blip>
          <a:srcRect b="10604" l="29959" r="27296" t="25238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425" y="125825"/>
            <a:ext cx="1102800" cy="1102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525" y="826325"/>
            <a:ext cx="1845300" cy="5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4294967295" type="body"/>
          </p:nvPr>
        </p:nvSpPr>
        <p:spPr>
          <a:xfrm>
            <a:off x="1353175" y="384350"/>
            <a:ext cx="3093600" cy="4386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Comentários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chemeClr val="dk2"/>
                </a:solidFill>
              </a:rPr>
              <a:t>Faça comentários e crie um histórico sobre um tarefa.</a:t>
            </a: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9" name="Shape 249"/>
          <p:cNvSpPr/>
          <p:nvPr/>
        </p:nvSpPr>
        <p:spPr>
          <a:xfrm>
            <a:off x="4653000" y="-1784542"/>
            <a:ext cx="3049078" cy="6118394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43" y="-1253750"/>
            <a:ext cx="2754871" cy="4897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8035550" y="237600"/>
            <a:ext cx="556614" cy="96434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Utilizando o App</a:t>
            </a:r>
          </a:p>
        </p:txBody>
      </p:sp>
      <p:sp>
        <p:nvSpPr>
          <p:cNvPr id="258" name="Shape 258" title="t_video5024229489907859479.mp4">
            <a:hlinkClick r:id="rId3"/>
          </p:cNvPr>
          <p:cNvSpPr/>
          <p:nvPr/>
        </p:nvSpPr>
        <p:spPr>
          <a:xfrm>
            <a:off x="2039079" y="454525"/>
            <a:ext cx="5065834" cy="37993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4" name="Shape 264"/>
          <p:cNvSpPr txBox="1"/>
          <p:nvPr>
            <p:ph idx="4294967295" type="ctrTitle"/>
          </p:nvPr>
        </p:nvSpPr>
        <p:spPr>
          <a:xfrm>
            <a:off x="685800" y="1810168"/>
            <a:ext cx="65937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Obrigado</a:t>
            </a:r>
            <a:r>
              <a:rPr lang="en" sz="9600">
                <a:solidFill>
                  <a:srgbClr val="FFB600"/>
                </a:solidFill>
              </a:rPr>
              <a:t>!</a:t>
            </a:r>
          </a:p>
        </p:txBody>
      </p:sp>
      <p:sp>
        <p:nvSpPr>
          <p:cNvPr id="265" name="Shape 265"/>
          <p:cNvSpPr/>
          <p:nvPr/>
        </p:nvSpPr>
        <p:spPr>
          <a:xfrm>
            <a:off x="8054234" y="327815"/>
            <a:ext cx="798007" cy="72583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Créditos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Desenvolvido por Magno Valdetaro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Orientado por Prof. Paulo Marinho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73" name="Shape 273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274" name="Shape 27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Sobre o Projeto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TOODU - Lista de Tarefas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399225" y="2161800"/>
            <a:ext cx="5987700" cy="81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TOODU - Lista de Tarefas</a:t>
            </a:r>
            <a:r>
              <a:rPr lang="en"/>
              <a:t> é apenas um aplicativo nativo para Android, tão </a:t>
            </a:r>
            <a:r>
              <a:rPr lang="en"/>
              <a:t>genérico</a:t>
            </a:r>
            <a:r>
              <a:rPr lang="en"/>
              <a:t> e simples quanto tantos outros por aí.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Recursos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 Serviços: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22000" y="2835009"/>
            <a:ext cx="6866100" cy="141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Authentication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Database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AdMob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Google Play Service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3" name="Shape 93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Ferramentas</a:t>
            </a:r>
            <a:r>
              <a:rPr lang="en"/>
              <a:t>: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Studio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jsonschema2pojo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1" name="Shape 101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Fontes de Estudo</a:t>
            </a:r>
            <a:r>
              <a:rPr lang="en"/>
              <a:t>: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do Professor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Roterios de Aprendizado - Infnet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Vídeo Tutoriais - Youtube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Dev Android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Firebase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Admob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StackOverflow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9" name="Shape 109"/>
          <p:cNvSpPr/>
          <p:nvPr/>
        </p:nvSpPr>
        <p:spPr>
          <a:xfrm>
            <a:off x="8055177" y="292676"/>
            <a:ext cx="796167" cy="796157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7200">
                <a:solidFill>
                  <a:srgbClr val="FFB600"/>
                </a:solidFill>
              </a:rPr>
              <a:t>SCRUM</a:t>
            </a:r>
          </a:p>
        </p:txBody>
      </p:sp>
      <p:sp>
        <p:nvSpPr>
          <p:cNvPr id="115" name="Shape 115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Metodología</a:t>
            </a:r>
            <a:r>
              <a:rPr lang="en"/>
              <a:t> Utilizada</a:t>
            </a:r>
          </a:p>
        </p:txBody>
      </p:sp>
      <p:sp>
        <p:nvSpPr>
          <p:cNvPr id="116" name="Shape 116"/>
          <p:cNvSpPr/>
          <p:nvPr/>
        </p:nvSpPr>
        <p:spPr>
          <a:xfrm>
            <a:off x="7334564" y="2384367"/>
            <a:ext cx="299775" cy="28623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Shape 11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Shape 120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 rot="2466717">
            <a:off x="5819909" y="1025895"/>
            <a:ext cx="416526" cy="3977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-1609245">
            <a:off x="6429073" y="1276138"/>
            <a:ext cx="299725" cy="28620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2926063">
            <a:off x="8246537" y="1502870"/>
            <a:ext cx="224479" cy="21434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-1609158">
            <a:off x="8202241" y="284727"/>
            <a:ext cx="202232" cy="19309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Equipe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22000" y="2170724"/>
            <a:ext cx="2332200" cy="241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PO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Pessoa que representa o interesse do usuário final, e tem autoridade para dizer o que vai fazer parte do produto final ou não.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3373776" y="2170728"/>
            <a:ext cx="2332200" cy="20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SCRUM Master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Responsável por ajudar a equipe a agir/seguir conforme os princípios da metodologia Scrum.</a:t>
            </a:r>
          </a:p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5825552" y="2170728"/>
            <a:ext cx="2332200" cy="20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Dev Team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Responsável por codificar as interfaces do projeto e implementar as funcionalidades.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/>
          <p:nvPr/>
        </p:nvSpPr>
        <p:spPr>
          <a:xfrm>
            <a:off x="8096846" y="196025"/>
            <a:ext cx="813237" cy="857382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