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6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4985" y="2514600"/>
            <a:ext cx="10117015" cy="2262781"/>
          </a:xfrm>
        </p:spPr>
        <p:txBody>
          <a:bodyPr>
            <a:normAutofit/>
          </a:bodyPr>
          <a:lstStyle/>
          <a:p>
            <a:r>
              <a:rPr lang="en-US" dirty="0" smtClean="0"/>
              <a:t>Aula </a:t>
            </a:r>
            <a:r>
              <a:rPr lang="en-US" dirty="0" smtClean="0"/>
              <a:t>4- </a:t>
            </a:r>
            <a:r>
              <a:rPr lang="en-US" dirty="0" err="1" smtClean="0"/>
              <a:t>Orientaç</a:t>
            </a:r>
            <a:r>
              <a:rPr lang="pt-BR" dirty="0" err="1" smtClean="0"/>
              <a:t>ão</a:t>
            </a:r>
            <a:r>
              <a:rPr lang="pt-BR" dirty="0" smtClean="0"/>
              <a:t> a Objeto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Fundamentos</a:t>
            </a:r>
            <a:r>
              <a:rPr lang="en-US" dirty="0"/>
              <a:t> do </a:t>
            </a:r>
            <a:r>
              <a:rPr lang="en-US" dirty="0" err="1"/>
              <a:t>Desenvolvimento</a:t>
            </a:r>
            <a:r>
              <a:rPr lang="en-US" dirty="0"/>
              <a:t> Objective C para Apple </a:t>
            </a:r>
            <a:r>
              <a:rPr lang="en-US" dirty="0" smtClean="0"/>
              <a:t>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05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Orientaç</a:t>
            </a:r>
            <a:r>
              <a:rPr lang="pt-BR" dirty="0" err="1"/>
              <a:t>ão</a:t>
            </a:r>
            <a:r>
              <a:rPr lang="pt-BR" dirty="0"/>
              <a:t> a </a:t>
            </a:r>
            <a:r>
              <a:rPr lang="pt-BR" dirty="0" smtClean="0"/>
              <a:t>Objeto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exemplo seria a criação de um objeto chamado “Cliente”.</a:t>
            </a:r>
          </a:p>
          <a:p>
            <a:r>
              <a:rPr lang="pt-BR" dirty="0"/>
              <a:t>“Cliente” poderia receber e enviar mensagens para outros objetos “Cliente”</a:t>
            </a:r>
          </a:p>
          <a:p>
            <a:r>
              <a:rPr lang="pt-BR" dirty="0"/>
              <a:t>Cada “Cliente” teria um comportamento específico dependendo da mensagem enviada ou recebida por eles.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003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Orientaç</a:t>
            </a:r>
            <a:r>
              <a:rPr lang="pt-BR" dirty="0" err="1"/>
              <a:t>ão</a:t>
            </a:r>
            <a:r>
              <a:rPr lang="pt-BR" dirty="0"/>
              <a:t> a </a:t>
            </a:r>
            <a:r>
              <a:rPr lang="pt-BR" dirty="0" smtClean="0"/>
              <a:t>Objeto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orientação a objeto primeiro sempre é necessário classificar o objeto para depois criá-lo e manipulá-lo.</a:t>
            </a:r>
          </a:p>
          <a:p>
            <a:r>
              <a:rPr lang="pt-BR" dirty="0"/>
              <a:t>Por isso, na maioria das linguagens orientadas a objeto existe a palavra reservada </a:t>
            </a:r>
            <a:r>
              <a:rPr lang="pt-BR" b="1" i="1" dirty="0" err="1"/>
              <a:t>class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213427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Orientaç</a:t>
            </a:r>
            <a:r>
              <a:rPr lang="pt-BR" dirty="0" err="1"/>
              <a:t>ão</a:t>
            </a:r>
            <a:r>
              <a:rPr lang="pt-BR" dirty="0"/>
              <a:t> a Objeto </a:t>
            </a:r>
            <a:r>
              <a:rPr lang="en-US" dirty="0" smtClean="0"/>
              <a:t>- </a:t>
            </a:r>
            <a:r>
              <a:rPr lang="pt-BR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Nome da classe inicia com uma letra maiúscula</a:t>
            </a:r>
          </a:p>
          <a:p>
            <a:r>
              <a:rPr lang="pt-BR" dirty="0"/>
              <a:t>Padrão de nomenclatura adotado mundialmente</a:t>
            </a:r>
          </a:p>
          <a:p>
            <a:r>
              <a:rPr lang="pt-BR" dirty="0"/>
              <a:t>Cliente, Produto, </a:t>
            </a:r>
            <a:r>
              <a:rPr lang="pt-BR" dirty="0" err="1"/>
              <a:t>ContaCorrente</a:t>
            </a:r>
            <a:r>
              <a:rPr lang="pt-BR" dirty="0"/>
              <a:t>, </a:t>
            </a:r>
            <a:r>
              <a:rPr lang="pt-BR" dirty="0" err="1"/>
              <a:t>NotaFiscal</a:t>
            </a:r>
            <a:r>
              <a:rPr lang="pt-BR" dirty="0"/>
              <a:t> e etc...</a:t>
            </a:r>
          </a:p>
          <a:p>
            <a:r>
              <a:rPr lang="pt-BR" dirty="0"/>
              <a:t>Por padrão cada classe é salva em um arquivo com o mesmo nome da classe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3275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Orientaç</a:t>
            </a:r>
            <a:r>
              <a:rPr lang="pt-BR" dirty="0" err="1"/>
              <a:t>ão</a:t>
            </a:r>
            <a:r>
              <a:rPr lang="pt-BR" dirty="0"/>
              <a:t> a Objeto </a:t>
            </a:r>
            <a:r>
              <a:rPr lang="en-US" dirty="0" smtClean="0"/>
              <a:t>- </a:t>
            </a:r>
            <a:r>
              <a:rPr lang="pt-BR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Biologia por exemplo, definimos uma classe chamada "Ser Vivo". Todo "Ser Vivo" possui as seguintes características: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562" y="3113585"/>
            <a:ext cx="87820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4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Orientaç</a:t>
            </a:r>
            <a:r>
              <a:rPr lang="pt-BR" dirty="0" err="1"/>
              <a:t>ão</a:t>
            </a:r>
            <a:r>
              <a:rPr lang="pt-BR" dirty="0"/>
              <a:t> a Objeto </a:t>
            </a:r>
            <a:r>
              <a:rPr lang="en-US" dirty="0" smtClean="0"/>
              <a:t>- </a:t>
            </a:r>
            <a:r>
              <a:rPr lang="pt-BR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notar que uma classe define características e comportamentos mas não representa um objeto específico.</a:t>
            </a:r>
          </a:p>
          <a:p>
            <a:r>
              <a:rPr lang="pt-BR" dirty="0"/>
              <a:t>Note que as classes acima não representam algo com vida, ou seja, são apenas definições de características e comportamentos.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611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Orientaç</a:t>
            </a:r>
            <a:r>
              <a:rPr lang="pt-BR" dirty="0" err="1"/>
              <a:t>ão</a:t>
            </a:r>
            <a:r>
              <a:rPr lang="pt-BR" dirty="0"/>
              <a:t> a Objeto </a:t>
            </a:r>
            <a:r>
              <a:rPr lang="en-US" dirty="0" smtClean="0"/>
              <a:t>- </a:t>
            </a:r>
            <a:r>
              <a:rPr lang="pt-BR" dirty="0" smtClean="0"/>
              <a:t>Atributos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atributos são variáveis que estarão definidas e disponíveis em cada objeto (instância) desta classe.</a:t>
            </a:r>
          </a:p>
          <a:p>
            <a:r>
              <a:rPr lang="pt-BR" dirty="0"/>
              <a:t>Por exemplo é possível declarar uma variável na classe Homem chamada "nome" do tipo literal. </a:t>
            </a:r>
          </a:p>
          <a:p>
            <a:r>
              <a:rPr lang="pt-BR" dirty="0"/>
              <a:t>Todo objeto (instância) que for Homem terá um "nome" e assim como toda variável, pode conter qualquer valor.</a:t>
            </a:r>
          </a:p>
          <a:p>
            <a:r>
              <a:rPr lang="pt-BR" dirty="0"/>
              <a:t>Por exemplo, podemos ter objetos do tipo Homem com nome Joao, Pedro, Raquel, Tomás…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7836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Orientaç</a:t>
            </a:r>
            <a:r>
              <a:rPr lang="pt-BR" dirty="0" err="1"/>
              <a:t>ão</a:t>
            </a:r>
            <a:r>
              <a:rPr lang="pt-BR" dirty="0"/>
              <a:t> a Objeto </a:t>
            </a:r>
            <a:r>
              <a:rPr lang="en-US" dirty="0" smtClean="0"/>
              <a:t>- </a:t>
            </a:r>
            <a:r>
              <a:rPr lang="pt-BR" dirty="0" smtClean="0"/>
              <a:t>Atributos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atributos de uma classe definem apenas as variáveis de um determinado objeto mas não definem seus valores</a:t>
            </a:r>
          </a:p>
          <a:p>
            <a:r>
              <a:rPr lang="pt-BR" dirty="0"/>
              <a:t>Ou seja, uma classe Homem pode ter uma variável chamada Nome que é do tipo literal mas não especificamos exatamente se será Tomás ou Pedro.</a:t>
            </a:r>
          </a:p>
          <a:p>
            <a:r>
              <a:rPr lang="pt-BR" dirty="0"/>
              <a:t>Estes são valores que poderão ser atribuídos às variáveis dos objetos.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5227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Orientaç</a:t>
            </a:r>
            <a:r>
              <a:rPr lang="pt-BR" dirty="0" err="1"/>
              <a:t>ão</a:t>
            </a:r>
            <a:r>
              <a:rPr lang="pt-BR" dirty="0"/>
              <a:t> a Objeto </a:t>
            </a:r>
            <a:r>
              <a:rPr lang="en-US" dirty="0" smtClean="0"/>
              <a:t>- </a:t>
            </a:r>
            <a:r>
              <a:rPr lang="pt-BR" dirty="0" smtClean="0"/>
              <a:t>Atributos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pt-BR" dirty="0"/>
              <a:t>classe Homem </a:t>
            </a:r>
            <a:r>
              <a:rPr lang="pt-BR" dirty="0" err="1"/>
              <a:t>extende</a:t>
            </a:r>
            <a:r>
              <a:rPr lang="pt-BR" dirty="0"/>
              <a:t> </a:t>
            </a:r>
            <a:r>
              <a:rPr lang="pt-BR" dirty="0" err="1"/>
              <a:t>Mamifero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literal nome</a:t>
            </a:r>
            <a:br>
              <a:rPr lang="pt-BR" dirty="0"/>
            </a:br>
            <a:r>
              <a:rPr lang="pt-BR" dirty="0"/>
              <a:t>fim classe</a:t>
            </a:r>
            <a:br>
              <a:rPr lang="pt-BR" dirty="0"/>
            </a:br>
            <a:r>
              <a:rPr lang="pt-BR" dirty="0"/>
              <a:t>inicio</a:t>
            </a:r>
            <a:br>
              <a:rPr lang="pt-BR" dirty="0"/>
            </a:br>
            <a:r>
              <a:rPr lang="pt-BR" dirty="0"/>
              <a:t>Homem homem1 = novo Homem()</a:t>
            </a:r>
            <a:br>
              <a:rPr lang="pt-BR" dirty="0"/>
            </a:br>
            <a:r>
              <a:rPr lang="pt-BR" dirty="0"/>
              <a:t>homem1.nome = "João“</a:t>
            </a:r>
            <a:br>
              <a:rPr lang="pt-BR" dirty="0"/>
            </a:br>
            <a:r>
              <a:rPr lang="pt-BR" dirty="0"/>
              <a:t>fim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0654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Orientaç</a:t>
            </a:r>
            <a:r>
              <a:rPr lang="pt-BR" dirty="0" err="1"/>
              <a:t>ão</a:t>
            </a:r>
            <a:r>
              <a:rPr lang="pt-BR" dirty="0"/>
              <a:t> a Objeto </a:t>
            </a:r>
            <a:r>
              <a:rPr lang="pt-BR" dirty="0" smtClean="0"/>
              <a:t>–</a:t>
            </a:r>
            <a:r>
              <a:rPr lang="en-US" dirty="0" smtClean="0"/>
              <a:t> </a:t>
            </a:r>
            <a:r>
              <a:rPr lang="pt-BR" dirty="0" smtClean="0"/>
              <a:t>Métodos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métodos representam as ações que uma determinada classe possui</a:t>
            </a:r>
          </a:p>
          <a:p>
            <a:r>
              <a:rPr lang="pt-BR" dirty="0"/>
              <a:t>Através dos métodos, os comportamentos são definidos.</a:t>
            </a:r>
          </a:p>
          <a:p>
            <a:r>
              <a:rPr lang="pt-BR" dirty="0"/>
              <a:t>Quando um objeto (instância) desta classe receber uma mensagem de algum outro objeto contendo o nome de um método, à ação correspondente a este método será executada.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0973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Orientaç</a:t>
            </a:r>
            <a:r>
              <a:rPr lang="pt-BR" dirty="0" err="1"/>
              <a:t>ão</a:t>
            </a:r>
            <a:r>
              <a:rPr lang="pt-BR" dirty="0"/>
              <a:t> a Objeto </a:t>
            </a:r>
            <a:r>
              <a:rPr lang="pt-BR" dirty="0" smtClean="0"/>
              <a:t>–</a:t>
            </a:r>
            <a:r>
              <a:rPr lang="en-US" dirty="0" smtClean="0"/>
              <a:t> </a:t>
            </a:r>
            <a:r>
              <a:rPr lang="pt-BR" dirty="0" smtClean="0"/>
              <a:t>Métodos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exemplo, caso um objeto da classe Dono envie uma mensagem para um objeto do tipo Cachorro falando "sente", o cachorro irá interpretar esta mensagem e consequentemente irá executar todas as instruções que foram especificadas na classe Cachorro dentro do método sente.</a:t>
            </a:r>
          </a:p>
          <a:p>
            <a:r>
              <a:rPr lang="pt-BR" dirty="0"/>
              <a:t>Os métodos também podem ser vistos como a definição das sub-rotinas que um determinado objeto terá.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8142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Orientaç</a:t>
            </a:r>
            <a:r>
              <a:rPr lang="pt-BR" dirty="0" err="1"/>
              <a:t>ão</a:t>
            </a:r>
            <a:r>
              <a:rPr lang="pt-BR" dirty="0"/>
              <a:t> a Objeto </a:t>
            </a:r>
            <a:r>
              <a:rPr lang="en-US" dirty="0" smtClean="0"/>
              <a:t>- </a:t>
            </a:r>
            <a:r>
              <a:rPr lang="en-US" dirty="0" smtClean="0"/>
              <a:t>O que </a:t>
            </a:r>
            <a:r>
              <a:rPr lang="pt-BR" dirty="0" smtClean="0"/>
              <a:t>é?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Desenvolvida para facilitar a construção dos algoritmos através dos comportamentos utilizados no nosso dia-a-dia.</a:t>
            </a:r>
          </a:p>
          <a:p>
            <a:r>
              <a:rPr lang="pt-BR" dirty="0"/>
              <a:t>Representar através de um objeto quase todas coisas do nosso cotidiano</a:t>
            </a:r>
          </a:p>
          <a:p>
            <a:r>
              <a:rPr lang="pt-BR" dirty="0" smtClean="0"/>
              <a:t>Representar nosso entendimento e construção dos algoritmos ficam mais próximos do que estamos acostumados à realizar.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9465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Orientaç</a:t>
            </a:r>
            <a:r>
              <a:rPr lang="pt-BR" dirty="0" err="1"/>
              <a:t>ão</a:t>
            </a:r>
            <a:r>
              <a:rPr lang="pt-BR" dirty="0"/>
              <a:t> a Objeto </a:t>
            </a:r>
            <a:r>
              <a:rPr lang="pt-BR" dirty="0" smtClean="0"/>
              <a:t>–</a:t>
            </a:r>
            <a:r>
              <a:rPr lang="en-US" dirty="0" smtClean="0"/>
              <a:t> </a:t>
            </a:r>
            <a:r>
              <a:rPr lang="pt-BR" dirty="0" smtClean="0"/>
              <a:t>Métodos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5729598" cy="3777622"/>
          </a:xfrm>
        </p:spPr>
        <p:txBody>
          <a:bodyPr/>
          <a:lstStyle/>
          <a:p>
            <a:r>
              <a:rPr lang="pt-BR"/>
              <a:t>Ou seja, os métodos podem definir um tipo de variável que será retornado após sua execução e definir os tipos dos valores que serão recebidos.</a:t>
            </a:r>
            <a:br>
              <a:rPr lang="pt-BR"/>
            </a:br>
            <a:r>
              <a:rPr lang="pt-BR"/>
              <a:t/>
            </a:r>
            <a:br>
              <a:rPr lang="pt-BR"/>
            </a:b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0209" y="2041572"/>
            <a:ext cx="3243983" cy="396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73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Orientaç</a:t>
            </a:r>
            <a:r>
              <a:rPr lang="pt-BR" dirty="0" err="1"/>
              <a:t>ão</a:t>
            </a:r>
            <a:r>
              <a:rPr lang="pt-BR" dirty="0"/>
              <a:t> a Objeto </a:t>
            </a:r>
            <a:r>
              <a:rPr lang="pt-BR" dirty="0" smtClean="0"/>
              <a:t>–</a:t>
            </a:r>
            <a:r>
              <a:rPr lang="en-US" dirty="0" smtClean="0"/>
              <a:t> </a:t>
            </a:r>
            <a:r>
              <a:rPr lang="pt-BR" dirty="0" smtClean="0"/>
              <a:t>Parâmetros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Informações passadas a um método</a:t>
            </a:r>
          </a:p>
          <a:p>
            <a:r>
              <a:rPr lang="pt-BR" dirty="0"/>
              <a:t>Podem também ser chamados de argumentos</a:t>
            </a:r>
          </a:p>
          <a:p>
            <a:r>
              <a:rPr lang="pt-BR" dirty="0"/>
              <a:t>É possível passar informações para uma classe através de variáveis ou objetos</a:t>
            </a:r>
          </a:p>
          <a:p>
            <a:r>
              <a:rPr lang="pt-BR" dirty="0"/>
              <a:t>É possível passar diversas informações a um método, através de diferentes variáveis e de diferentes tipos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746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Orientaç</a:t>
            </a:r>
            <a:r>
              <a:rPr lang="pt-BR" dirty="0" err="1"/>
              <a:t>ão</a:t>
            </a:r>
            <a:r>
              <a:rPr lang="pt-BR" dirty="0"/>
              <a:t> a Objeto </a:t>
            </a:r>
            <a:r>
              <a:rPr lang="pt-BR" dirty="0" smtClean="0"/>
              <a:t>–</a:t>
            </a:r>
            <a:r>
              <a:rPr lang="en-US" dirty="0" smtClean="0"/>
              <a:t> </a:t>
            </a:r>
            <a:r>
              <a:rPr lang="pt-BR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objetos (animais, serem humanos, pássaros, </a:t>
            </a:r>
            <a:r>
              <a:rPr lang="pt-BR" dirty="0" err="1"/>
              <a:t>etc</a:t>
            </a:r>
            <a:r>
              <a:rPr lang="pt-BR" dirty="0"/>
              <a:t>) possuem vida.  Sua amiga chamada Camila é um objeto (uma instância) da classe Homem. Ela pode andar, correr, falar, comer...</a:t>
            </a:r>
          </a:p>
          <a:p>
            <a:r>
              <a:rPr lang="pt-BR" dirty="0"/>
              <a:t>A classe Cachorro, apesar de poder ser uma subclasse da classe </a:t>
            </a:r>
            <a:r>
              <a:rPr lang="pt-BR" dirty="0" err="1"/>
              <a:t>Mamifero</a:t>
            </a:r>
            <a:r>
              <a:rPr lang="pt-BR" dirty="0"/>
              <a:t>, também não tem vida, logo não pode latir ou fazer xixi no poste, mas 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7212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Orientaç</a:t>
            </a:r>
            <a:r>
              <a:rPr lang="pt-BR" dirty="0" err="1"/>
              <a:t>ão</a:t>
            </a:r>
            <a:r>
              <a:rPr lang="pt-BR" dirty="0"/>
              <a:t> a Objeto </a:t>
            </a:r>
            <a:r>
              <a:rPr lang="pt-BR" dirty="0" smtClean="0"/>
              <a:t>–</a:t>
            </a:r>
            <a:r>
              <a:rPr lang="en-US" dirty="0" smtClean="0"/>
              <a:t> </a:t>
            </a:r>
            <a:r>
              <a:rPr lang="pt-BR" dirty="0" smtClean="0"/>
              <a:t>Herança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… o seu cachorro </a:t>
            </a:r>
            <a:r>
              <a:rPr lang="pt-BR" dirty="0" err="1"/>
              <a:t>Rex</a:t>
            </a:r>
            <a:r>
              <a:rPr lang="pt-BR" dirty="0"/>
              <a:t>, ou seja, um objeto (uma instância) da classe Cachorro pode latir e fazer xixi no poste.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classe </a:t>
            </a:r>
            <a:r>
              <a:rPr lang="pt-BR" dirty="0" err="1"/>
              <a:t>SerVivo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fim classe</a:t>
            </a:r>
            <a:br>
              <a:rPr lang="pt-BR" dirty="0"/>
            </a:br>
            <a:r>
              <a:rPr lang="pt-BR" dirty="0"/>
              <a:t>classe </a:t>
            </a:r>
            <a:r>
              <a:rPr lang="pt-BR" dirty="0" err="1"/>
              <a:t>Mamifero</a:t>
            </a:r>
            <a:r>
              <a:rPr lang="pt-BR" dirty="0"/>
              <a:t> </a:t>
            </a:r>
            <a:r>
              <a:rPr lang="pt-BR" dirty="0" err="1"/>
              <a:t>extende</a:t>
            </a:r>
            <a:r>
              <a:rPr lang="pt-BR" dirty="0"/>
              <a:t> </a:t>
            </a:r>
            <a:r>
              <a:rPr lang="pt-BR" dirty="0" err="1"/>
              <a:t>SerVivo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fim classe</a:t>
            </a:r>
            <a:br>
              <a:rPr lang="pt-BR" dirty="0"/>
            </a:br>
            <a:r>
              <a:rPr lang="pt-BR" dirty="0"/>
              <a:t>classe Homem </a:t>
            </a:r>
            <a:r>
              <a:rPr lang="pt-BR" dirty="0" err="1"/>
              <a:t>extende</a:t>
            </a:r>
            <a:r>
              <a:rPr lang="pt-BR" dirty="0"/>
              <a:t> </a:t>
            </a:r>
            <a:r>
              <a:rPr lang="pt-BR" dirty="0" err="1"/>
              <a:t>Mamifero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fim classe</a:t>
            </a:r>
            <a:endParaRPr lang="pt-BR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300" y="3433022"/>
            <a:ext cx="1818376" cy="167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07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Orientaç</a:t>
            </a:r>
            <a:r>
              <a:rPr lang="pt-BR" dirty="0" err="1"/>
              <a:t>ão</a:t>
            </a:r>
            <a:r>
              <a:rPr lang="pt-BR" dirty="0"/>
              <a:t> a Objeto </a:t>
            </a:r>
            <a:r>
              <a:rPr lang="pt-BR" dirty="0" smtClean="0"/>
              <a:t>–</a:t>
            </a:r>
            <a:r>
              <a:rPr lang="en-US" dirty="0" smtClean="0"/>
              <a:t> </a:t>
            </a:r>
            <a:r>
              <a:rPr lang="pt-BR" dirty="0" smtClean="0"/>
              <a:t>Herança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Subclasse</a:t>
            </a:r>
            <a:r>
              <a:rPr lang="en-US" dirty="0"/>
              <a:t> </a:t>
            </a:r>
            <a:r>
              <a:rPr lang="en-US" dirty="0" err="1"/>
              <a:t>Mamifero</a:t>
            </a:r>
            <a:r>
              <a:rPr lang="en-US" dirty="0"/>
              <a:t/>
            </a:r>
            <a:br>
              <a:rPr lang="en-US" dirty="0"/>
            </a:br>
            <a:r>
              <a:rPr lang="pt-BR" dirty="0"/>
              <a:t>Uma subclasse do "Ser Vivo" é a classe </a:t>
            </a:r>
            <a:r>
              <a:rPr lang="pt-BR" dirty="0" err="1"/>
              <a:t>Mamifero</a:t>
            </a:r>
            <a:r>
              <a:rPr lang="pt-BR" dirty="0"/>
              <a:t>, onde todo </a:t>
            </a:r>
            <a:r>
              <a:rPr lang="pt-BR" dirty="0" err="1"/>
              <a:t>Mamifero</a:t>
            </a:r>
            <a:r>
              <a:rPr lang="pt-BR" dirty="0"/>
              <a:t>, além de herdar todas as características de um "Ser Vivo", possui algumas características específicas como ter glândulas mamárias.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166" y="4141740"/>
            <a:ext cx="33337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28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Orientaç</a:t>
            </a:r>
            <a:r>
              <a:rPr lang="pt-BR" dirty="0" err="1"/>
              <a:t>ão</a:t>
            </a:r>
            <a:r>
              <a:rPr lang="pt-BR" dirty="0"/>
              <a:t> a Objeto </a:t>
            </a:r>
            <a:r>
              <a:rPr lang="pt-BR" dirty="0" smtClean="0"/>
              <a:t>–</a:t>
            </a:r>
            <a:r>
              <a:rPr lang="en-US" dirty="0" smtClean="0"/>
              <a:t> </a:t>
            </a:r>
            <a:r>
              <a:rPr lang="pt-BR" dirty="0" smtClean="0"/>
              <a:t>Herança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Subclasse</a:t>
            </a:r>
            <a:r>
              <a:rPr lang="en-US" dirty="0"/>
              <a:t> </a:t>
            </a:r>
            <a:r>
              <a:rPr lang="en-US" dirty="0" err="1"/>
              <a:t>Homem</a:t>
            </a:r>
            <a:r>
              <a:rPr lang="en-US" dirty="0"/>
              <a:t/>
            </a:r>
            <a:br>
              <a:rPr lang="en-US" dirty="0"/>
            </a:br>
            <a:r>
              <a:rPr lang="pt-BR" dirty="0"/>
              <a:t>Na sequência podemos ver a subclasse do </a:t>
            </a:r>
            <a:r>
              <a:rPr lang="pt-BR" dirty="0" err="1"/>
              <a:t>Mamifero</a:t>
            </a:r>
            <a:r>
              <a:rPr lang="pt-BR" dirty="0"/>
              <a:t> chamada Homem, onde a subclasse Homem, além de possuir todas as características de um </a:t>
            </a:r>
            <a:r>
              <a:rPr lang="pt-BR" dirty="0" err="1"/>
              <a:t>Mamifero</a:t>
            </a:r>
            <a:r>
              <a:rPr lang="pt-BR" dirty="0"/>
              <a:t> (e consequentemente, as do "Ser Vivo") possuem as características específicas do Homem.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340" y="4153114"/>
            <a:ext cx="3871415" cy="258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75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Orientaç</a:t>
            </a:r>
            <a:r>
              <a:rPr lang="pt-BR" dirty="0" err="1"/>
              <a:t>ão</a:t>
            </a:r>
            <a:r>
              <a:rPr lang="pt-BR" dirty="0"/>
              <a:t> a Objeto </a:t>
            </a:r>
            <a:r>
              <a:rPr lang="en-US" dirty="0" smtClean="0"/>
              <a:t>- </a:t>
            </a:r>
            <a:r>
              <a:rPr lang="en-US" dirty="0" smtClean="0"/>
              <a:t>O que </a:t>
            </a:r>
            <a:r>
              <a:rPr lang="pt-BR" dirty="0" smtClean="0"/>
              <a:t>é?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dois conceitos distintos</a:t>
            </a:r>
          </a:p>
          <a:p>
            <a:r>
              <a:rPr lang="pt-BR" dirty="0"/>
              <a:t>OBJETO</a:t>
            </a:r>
          </a:p>
          <a:p>
            <a:r>
              <a:rPr lang="pt-BR" dirty="0"/>
              <a:t>CLASSE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2443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Orientaç</a:t>
            </a:r>
            <a:r>
              <a:rPr lang="pt-BR" dirty="0" err="1"/>
              <a:t>ão</a:t>
            </a:r>
            <a:r>
              <a:rPr lang="pt-BR" dirty="0"/>
              <a:t> a Objeto </a:t>
            </a:r>
            <a:r>
              <a:rPr lang="en-US" dirty="0" smtClean="0"/>
              <a:t>- </a:t>
            </a:r>
            <a:r>
              <a:rPr lang="en-US" dirty="0" smtClean="0"/>
              <a:t>O que </a:t>
            </a:r>
            <a:r>
              <a:rPr lang="pt-BR" dirty="0" smtClean="0"/>
              <a:t>é?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a ideia do que seria do que seria um objeto</a:t>
            </a:r>
          </a:p>
          <a:p>
            <a:r>
              <a:rPr lang="pt-BR" dirty="0"/>
              <a:t>Descrição e estrutura já existente</a:t>
            </a:r>
          </a:p>
          <a:p>
            <a:r>
              <a:rPr lang="pt-BR" dirty="0"/>
              <a:t>A classe serve para representar o comportamento, os atributos e as ações de um determinado objeto.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6081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Orientaç</a:t>
            </a:r>
            <a:r>
              <a:rPr lang="pt-BR" dirty="0" err="1"/>
              <a:t>ão</a:t>
            </a:r>
            <a:r>
              <a:rPr lang="pt-BR" dirty="0"/>
              <a:t> a Objeto </a:t>
            </a:r>
            <a:r>
              <a:rPr lang="en-US" dirty="0" smtClean="0"/>
              <a:t>- </a:t>
            </a:r>
            <a:r>
              <a:rPr lang="pt-BR" dirty="0"/>
              <a:t>OBJETO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Algo que existe</a:t>
            </a:r>
          </a:p>
          <a:p>
            <a:r>
              <a:rPr lang="pt-BR" dirty="0"/>
              <a:t>Segue  a estrutura definida de uma classe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5833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Orientaç</a:t>
            </a:r>
            <a:r>
              <a:rPr lang="pt-BR" dirty="0" err="1"/>
              <a:t>ão</a:t>
            </a:r>
            <a:r>
              <a:rPr lang="pt-BR" dirty="0"/>
              <a:t> a Objeto </a:t>
            </a:r>
            <a:r>
              <a:rPr lang="en-US" dirty="0" smtClean="0"/>
              <a:t>- </a:t>
            </a:r>
            <a:r>
              <a:rPr lang="pt-BR" dirty="0"/>
              <a:t>OBJETO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  <a:p>
            <a:r>
              <a:rPr lang="pt-BR" dirty="0"/>
              <a:t>O que faz?</a:t>
            </a:r>
          </a:p>
          <a:p>
            <a:r>
              <a:rPr lang="pt-BR" dirty="0" smtClean="0"/>
              <a:t>Como ele está agora?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758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Orientaç</a:t>
            </a:r>
            <a:r>
              <a:rPr lang="pt-BR" dirty="0" err="1"/>
              <a:t>ão</a:t>
            </a:r>
            <a:r>
              <a:rPr lang="pt-BR" dirty="0"/>
              <a:t> a Objeto </a:t>
            </a:r>
            <a:r>
              <a:rPr lang="en-US" dirty="0" smtClean="0"/>
              <a:t>- </a:t>
            </a:r>
            <a:r>
              <a:rPr lang="pt-BR" dirty="0"/>
              <a:t>OBJETO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Características</a:t>
            </a:r>
          </a:p>
          <a:p>
            <a:r>
              <a:rPr lang="pt-BR" dirty="0"/>
              <a:t>Comportamento</a:t>
            </a:r>
          </a:p>
          <a:p>
            <a:r>
              <a:rPr lang="pt-BR" dirty="0"/>
              <a:t>Estado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5057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383485" cy="1280890"/>
          </a:xfrm>
        </p:spPr>
        <p:txBody>
          <a:bodyPr/>
          <a:lstStyle/>
          <a:p>
            <a:r>
              <a:rPr lang="en-US" dirty="0" err="1"/>
              <a:t>Orientaç</a:t>
            </a:r>
            <a:r>
              <a:rPr lang="pt-BR" dirty="0" err="1"/>
              <a:t>ão</a:t>
            </a:r>
            <a:r>
              <a:rPr lang="pt-BR" dirty="0"/>
              <a:t> a Objeto </a:t>
            </a:r>
            <a:r>
              <a:rPr lang="pt-BR" dirty="0" smtClean="0"/>
              <a:t>–</a:t>
            </a:r>
            <a:r>
              <a:rPr lang="en-US" dirty="0" smtClean="0"/>
              <a:t> </a:t>
            </a:r>
            <a:r>
              <a:rPr lang="pt-BR" dirty="0" smtClean="0"/>
              <a:t>Objetos e Classes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162" y="2274481"/>
            <a:ext cx="96964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39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Orientaç</a:t>
            </a:r>
            <a:r>
              <a:rPr lang="pt-BR" dirty="0" err="1"/>
              <a:t>ão</a:t>
            </a:r>
            <a:r>
              <a:rPr lang="pt-BR" dirty="0"/>
              <a:t> a </a:t>
            </a:r>
            <a:r>
              <a:rPr lang="pt-BR" dirty="0" smtClean="0"/>
              <a:t>Objeto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programador é o responsável por definir o comportamento dos objetos e explicar como eles deverão interagir entre si.</a:t>
            </a:r>
          </a:p>
          <a:p>
            <a:r>
              <a:rPr lang="pt-BR" dirty="0"/>
              <a:t>Esta interação entre os objetos é realizada através do envio e recebimento de mensagens.</a:t>
            </a:r>
          </a:p>
          <a:p>
            <a:r>
              <a:rPr lang="pt-BR" dirty="0"/>
              <a:t>O programador deve especificar qual o comportamento que o objeto deve ter a partir de uma determinada mensagem.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2024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134</TotalTime>
  <Words>862</Words>
  <Application>Microsoft Macintosh PowerPoint</Application>
  <PresentationFormat>Widescreen</PresentationFormat>
  <Paragraphs>81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Century Gothic</vt:lpstr>
      <vt:lpstr>Wingdings 3</vt:lpstr>
      <vt:lpstr>Arial</vt:lpstr>
      <vt:lpstr>Wisp</vt:lpstr>
      <vt:lpstr>Aula 4- Orientação a Objeto</vt:lpstr>
      <vt:lpstr>Orientação a Objeto - O que é?</vt:lpstr>
      <vt:lpstr>Orientação a Objeto - O que é?</vt:lpstr>
      <vt:lpstr>Orientação a Objeto - O que é?</vt:lpstr>
      <vt:lpstr>Orientação a Objeto - OBJETO</vt:lpstr>
      <vt:lpstr>Orientação a Objeto - OBJETO</vt:lpstr>
      <vt:lpstr>Orientação a Objeto - OBJETO</vt:lpstr>
      <vt:lpstr>Orientação a Objeto – Objetos e Classes</vt:lpstr>
      <vt:lpstr>Orientação a Objeto</vt:lpstr>
      <vt:lpstr>Orientação a Objeto</vt:lpstr>
      <vt:lpstr>Orientação a Objeto</vt:lpstr>
      <vt:lpstr>Orientação a Objeto - Classes</vt:lpstr>
      <vt:lpstr>Orientação a Objeto - Classes</vt:lpstr>
      <vt:lpstr>Orientação a Objeto - Classes</vt:lpstr>
      <vt:lpstr>Orientação a Objeto - Atributos</vt:lpstr>
      <vt:lpstr>Orientação a Objeto - Atributos</vt:lpstr>
      <vt:lpstr>Orientação a Objeto - Atributos</vt:lpstr>
      <vt:lpstr>Orientação a Objeto – Métodos</vt:lpstr>
      <vt:lpstr>Orientação a Objeto – Métodos</vt:lpstr>
      <vt:lpstr>Orientação a Objeto – Métodos</vt:lpstr>
      <vt:lpstr>Orientação a Objeto – Parâmetros</vt:lpstr>
      <vt:lpstr>Orientação a Objeto – Classes</vt:lpstr>
      <vt:lpstr>Orientação a Objeto – Herança</vt:lpstr>
      <vt:lpstr>Orientação a Objeto – Herança</vt:lpstr>
      <vt:lpstr>Orientação a Objeto – Herança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1 - Algoritmos</dc:title>
  <dc:creator>Nabil Safatli</dc:creator>
  <cp:lastModifiedBy>Nabil Safatli</cp:lastModifiedBy>
  <cp:revision>12</cp:revision>
  <dcterms:created xsi:type="dcterms:W3CDTF">2016-01-27T09:38:48Z</dcterms:created>
  <dcterms:modified xsi:type="dcterms:W3CDTF">2016-02-17T10:26:50Z</dcterms:modified>
</cp:coreProperties>
</file>